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59" r:id="rId7"/>
    <p:sldId id="260" r:id="rId8"/>
    <p:sldId id="262" r:id="rId9"/>
    <p:sldId id="263" r:id="rId10"/>
    <p:sldId id="264" r:id="rId11"/>
    <p:sldId id="268" r:id="rId12"/>
    <p:sldId id="26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AE833756-1CDD-49BA-A3DA-49B02BEFBEF0}"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8871FC4-D83E-4888-A439-206F3094677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833756-1CDD-49BA-A3DA-49B02BEFBE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1FC4-D83E-4888-A439-206F3094677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833756-1CDD-49BA-A3DA-49B02BEFBE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1FC4-D83E-4888-A439-206F3094677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833756-1CDD-49BA-A3DA-49B02BEFBE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1FC4-D83E-4888-A439-206F30946774}"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AE833756-1CDD-49BA-A3DA-49B02BEFBEF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1FC4-D83E-4888-A439-206F30946774}"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833756-1CDD-49BA-A3DA-49B02BEFBEF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1FC4-D83E-4888-A439-206F30946774}"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833756-1CDD-49BA-A3DA-49B02BEFBEF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1FC4-D83E-4888-A439-206F3094677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833756-1CDD-49BA-A3DA-49B02BEFBEF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1FC4-D83E-4888-A439-206F30946774}"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33756-1CDD-49BA-A3DA-49B02BEFBEF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71FC4-D83E-4888-A439-206F3094677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E833756-1CDD-49BA-A3DA-49B02BEFBEF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1FC4-D83E-4888-A439-206F3094677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AE833756-1CDD-49BA-A3DA-49B02BEFBEF0}"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8871FC4-D83E-4888-A439-206F30946774}"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AE833756-1CDD-49BA-A3DA-49B02BEFBEF0}"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8871FC4-D83E-4888-A439-206F3094677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762000"/>
            <a:ext cx="8183880" cy="3810000"/>
          </a:xfrm>
        </p:spPr>
        <p:txBody>
          <a:bodyPr>
            <a:normAutofit/>
          </a:bodyPr>
          <a:lstStyle/>
          <a:p>
            <a:pPr algn="ctr"/>
            <a:r>
              <a:rPr lang="en-US" sz="6000" dirty="0" smtClean="0">
                <a:solidFill>
                  <a:schemeClr val="tx1">
                    <a:lumMod val="95000"/>
                    <a:lumOff val="5000"/>
                  </a:schemeClr>
                </a:solidFill>
              </a:rPr>
              <a:t>DATABASE BACKUP TOOL</a:t>
            </a:r>
            <a:endParaRPr lang="en-US" sz="6000" dirty="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457200" y="1257935"/>
            <a:ext cx="8229600" cy="5224780"/>
          </a:xfrm>
        </p:spPr>
        <p:txBody>
          <a:bodyPr>
            <a:normAutofit fontScale="70000"/>
          </a:bodyPr>
          <a:p>
            <a:r>
              <a:rPr lang="en-US">
                <a:latin typeface="Bookman Old Style" panose="02050604050505020204" pitchFamily="18" charset="0"/>
                <a:cs typeface="Bookman Old Style" panose="02050604050505020204" pitchFamily="18" charset="0"/>
              </a:rPr>
              <a:t>During the development of a Database Backup Tool using Python, several challenges may arise. These challenges include both technical and operational difficulties that must be addressed to ensure the tool is reliable, scalable, and easy to use. Below are some of the key challenges:</a:t>
            </a:r>
            <a:endParaRPr lang="en-US">
              <a:latin typeface="Bookman Old Style" panose="02050604050505020204" pitchFamily="18" charset="0"/>
              <a:cs typeface="Bookman Old Style" panose="02050604050505020204" pitchFamily="18" charset="0"/>
            </a:endParaRPr>
          </a:p>
          <a:p>
            <a:endParaRPr lang="en-US">
              <a:latin typeface="Bookman Old Style" panose="02050604050505020204" pitchFamily="18" charset="0"/>
              <a:cs typeface="Bookman Old Style" panose="02050604050505020204" pitchFamily="18" charset="0"/>
            </a:endParaRPr>
          </a:p>
          <a:p>
            <a:r>
              <a:rPr lang="en-US">
                <a:latin typeface="Bookman Old Style" panose="02050604050505020204" pitchFamily="18" charset="0"/>
                <a:cs typeface="Bookman Old Style" panose="02050604050505020204" pitchFamily="18" charset="0"/>
              </a:rPr>
              <a:t>1. Handling Multiple Database Types</a:t>
            </a:r>
            <a:endParaRPr lang="en-US">
              <a:latin typeface="Bookman Old Style" panose="02050604050505020204" pitchFamily="18" charset="0"/>
              <a:cs typeface="Bookman Old Style" panose="02050604050505020204" pitchFamily="18" charset="0"/>
            </a:endParaRPr>
          </a:p>
          <a:p>
            <a:endParaRPr lang="en-US">
              <a:latin typeface="Bookman Old Style" panose="02050604050505020204" pitchFamily="18" charset="0"/>
              <a:cs typeface="Bookman Old Style" panose="02050604050505020204" pitchFamily="18" charset="0"/>
            </a:endParaRPr>
          </a:p>
          <a:p>
            <a:r>
              <a:rPr lang="en-US">
                <a:latin typeface="Bookman Old Style" panose="02050604050505020204" pitchFamily="18" charset="0"/>
                <a:cs typeface="Bookman Old Style" panose="02050604050505020204" pitchFamily="18" charset="0"/>
              </a:rPr>
              <a:t>Challenge: Supporting multiple database systems like MySQL, PostgreSQL, SQLite, MongoDB, etc., requires managing different connection protocols, query languages, and backup methods (e.g., mysqldump for MySQL, pg_dump for PostgreSQL).</a:t>
            </a:r>
            <a:endParaRPr lang="en-US">
              <a:latin typeface="Bookman Old Style" panose="02050604050505020204" pitchFamily="18" charset="0"/>
              <a:cs typeface="Bookman Old Style" panose="02050604050505020204" pitchFamily="18" charset="0"/>
            </a:endParaRPr>
          </a:p>
          <a:p>
            <a:endParaRPr lang="en-US">
              <a:latin typeface="Bookman Old Style" panose="02050604050505020204" pitchFamily="18" charset="0"/>
              <a:cs typeface="Bookman Old Style" panose="02050604050505020204" pitchFamily="18" charset="0"/>
            </a:endParaRPr>
          </a:p>
          <a:p>
            <a:r>
              <a:rPr lang="en-US">
                <a:latin typeface="Bookman Old Style" panose="02050604050505020204" pitchFamily="18" charset="0"/>
                <a:cs typeface="Bookman Old Style" panose="02050604050505020204" pitchFamily="18" charset="0"/>
              </a:rPr>
              <a:t>Solution: Implement modular database handlers or use abstraction libraries (e.g., SQLAlchemy) that simplify interacting with different databases.</a:t>
            </a:r>
            <a:endParaRPr lang="en-US">
              <a:latin typeface="Bookman Old Style" panose="02050604050505020204" pitchFamily="18" charset="0"/>
              <a:cs typeface="Bookman Old Style" panose="02050604050505020204" pitchFamily="18" charset="0"/>
            </a:endParaRPr>
          </a:p>
          <a:p>
            <a:endParaRPr lang="en-US"/>
          </a:p>
          <a:p>
            <a:endParaRPr lang="en-US"/>
          </a:p>
          <a:p>
            <a:endParaRPr lang="en-US"/>
          </a:p>
        </p:txBody>
      </p:sp>
      <p:sp>
        <p:nvSpPr>
          <p:cNvPr id="3" name="Title 2"/>
          <p:cNvSpPr>
            <a:spLocks noGrp="1"/>
          </p:cNvSpPr>
          <p:nvPr>
            <p:ph type="title"/>
          </p:nvPr>
        </p:nvSpPr>
        <p:spPr>
          <a:xfrm>
            <a:off x="457200" y="274955"/>
            <a:ext cx="8229600" cy="930910"/>
          </a:xfrm>
        </p:spPr>
        <p:txBody>
          <a:bodyPr>
            <a:normAutofit/>
          </a:bodyPr>
          <a:p>
            <a:r>
              <a:rPr lang="en-US"/>
              <a:t>  Challenges and Solutions: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457200" y="417830"/>
            <a:ext cx="8229600" cy="5589905"/>
          </a:xfrm>
        </p:spPr>
        <p:txBody>
          <a:bodyPr>
            <a:noAutofit/>
          </a:bodyPr>
          <a:p>
            <a:r>
              <a:rPr lang="en-US" sz="1800">
                <a:latin typeface="Bookman Old Style" panose="02050604050505020204" pitchFamily="18" charset="0"/>
                <a:cs typeface="Bookman Old Style" panose="02050604050505020204" pitchFamily="18" charset="0"/>
              </a:rPr>
              <a:t>2. Ensuring Data Consistency</a:t>
            </a:r>
            <a:endParaRPr lang="en-US" sz="1800">
              <a:latin typeface="Bookman Old Style" panose="02050604050505020204" pitchFamily="18" charset="0"/>
              <a:cs typeface="Bookman Old Style" panose="02050604050505020204" pitchFamily="18" charset="0"/>
            </a:endParaRPr>
          </a:p>
          <a:p>
            <a:endParaRPr lang="en-US" sz="1800">
              <a:latin typeface="Bookman Old Style" panose="02050604050505020204" pitchFamily="18" charset="0"/>
              <a:cs typeface="Bookman Old Style" panose="02050604050505020204" pitchFamily="18" charset="0"/>
            </a:endParaRPr>
          </a:p>
          <a:p>
            <a:r>
              <a:rPr lang="en-US" sz="1800">
                <a:latin typeface="Bookman Old Style" panose="02050604050505020204" pitchFamily="18" charset="0"/>
                <a:cs typeface="Bookman Old Style" panose="02050604050505020204" pitchFamily="18" charset="0"/>
              </a:rPr>
              <a:t>Challenge: Backing up large databases while they are in use can lead to inconsistencies if transactions are incomplete or in-progress.</a:t>
            </a:r>
            <a:endParaRPr lang="en-US" sz="1800">
              <a:latin typeface="Bookman Old Style" panose="02050604050505020204" pitchFamily="18" charset="0"/>
              <a:cs typeface="Bookman Old Style" panose="02050604050505020204" pitchFamily="18" charset="0"/>
            </a:endParaRPr>
          </a:p>
          <a:p>
            <a:endParaRPr lang="en-US" sz="1800">
              <a:latin typeface="Bookman Old Style" panose="02050604050505020204" pitchFamily="18" charset="0"/>
              <a:cs typeface="Bookman Old Style" panose="02050604050505020204" pitchFamily="18" charset="0"/>
            </a:endParaRPr>
          </a:p>
          <a:p>
            <a:r>
              <a:rPr lang="en-US" sz="1800">
                <a:latin typeface="Bookman Old Style" panose="02050604050505020204" pitchFamily="18" charset="0"/>
                <a:cs typeface="Bookman Old Style" panose="02050604050505020204" pitchFamily="18" charset="0"/>
              </a:rPr>
              <a:t>Solution: Implement mechanisms like locking tables (which might cause performance issues) or leverage database-specific features like snapshotting (PostgreSQL's pg_basebackup, MySQL’s --single-transaction).</a:t>
            </a:r>
            <a:endParaRPr lang="en-US" sz="1800">
              <a:latin typeface="Bookman Old Style" panose="02050604050505020204" pitchFamily="18" charset="0"/>
              <a:cs typeface="Bookman Old Style" panose="02050604050505020204" pitchFamily="18" charset="0"/>
            </a:endParaRPr>
          </a:p>
          <a:p>
            <a:endParaRPr lang="en-US" sz="1800">
              <a:latin typeface="Bookman Old Style" panose="02050604050505020204" pitchFamily="18" charset="0"/>
              <a:cs typeface="Bookman Old Style" panose="02050604050505020204" pitchFamily="18" charset="0"/>
            </a:endParaRPr>
          </a:p>
          <a:p>
            <a:endParaRPr lang="en-US" sz="1800">
              <a:latin typeface="Bookman Old Style" panose="02050604050505020204" pitchFamily="18" charset="0"/>
              <a:cs typeface="Bookman Old Style" panose="02050604050505020204" pitchFamily="18" charset="0"/>
            </a:endParaRPr>
          </a:p>
          <a:p>
            <a:r>
              <a:rPr lang="en-US" sz="1800">
                <a:latin typeface="Bookman Old Style" panose="02050604050505020204" pitchFamily="18" charset="0"/>
                <a:cs typeface="Bookman Old Style" panose="02050604050505020204" pitchFamily="18" charset="0"/>
              </a:rPr>
              <a:t>3. Managing Large Databases</a:t>
            </a:r>
            <a:endParaRPr lang="en-US" sz="1800">
              <a:latin typeface="Bookman Old Style" panose="02050604050505020204" pitchFamily="18" charset="0"/>
              <a:cs typeface="Bookman Old Style" panose="02050604050505020204" pitchFamily="18" charset="0"/>
            </a:endParaRPr>
          </a:p>
          <a:p>
            <a:endParaRPr lang="en-US" sz="1800">
              <a:latin typeface="Bookman Old Style" panose="02050604050505020204" pitchFamily="18" charset="0"/>
              <a:cs typeface="Bookman Old Style" panose="02050604050505020204" pitchFamily="18" charset="0"/>
            </a:endParaRPr>
          </a:p>
          <a:p>
            <a:r>
              <a:rPr lang="en-US" sz="1800">
                <a:latin typeface="Bookman Old Style" panose="02050604050505020204" pitchFamily="18" charset="0"/>
                <a:cs typeface="Bookman Old Style" panose="02050604050505020204" pitchFamily="18" charset="0"/>
              </a:rPr>
              <a:t>Challenge: As databases grow in size, backup times increase, and storing backups becomes resource-intensive.</a:t>
            </a:r>
            <a:endParaRPr lang="en-US" sz="1800">
              <a:latin typeface="Bookman Old Style" panose="02050604050505020204" pitchFamily="18" charset="0"/>
              <a:cs typeface="Bookman Old Style" panose="02050604050505020204" pitchFamily="18" charset="0"/>
            </a:endParaRPr>
          </a:p>
          <a:p>
            <a:endParaRPr lang="en-US" sz="1800">
              <a:latin typeface="Bookman Old Style" panose="02050604050505020204" pitchFamily="18" charset="0"/>
              <a:cs typeface="Bookman Old Style" panose="02050604050505020204" pitchFamily="18" charset="0"/>
            </a:endParaRPr>
          </a:p>
          <a:p>
            <a:r>
              <a:rPr lang="en-US" sz="1800">
                <a:latin typeface="Bookman Old Style" panose="02050604050505020204" pitchFamily="18" charset="0"/>
                <a:cs typeface="Bookman Old Style" panose="02050604050505020204" pitchFamily="18" charset="0"/>
              </a:rPr>
              <a:t>Solution: Implement incremental or differential backups that only store changes made since the last backup. Additionally, compressing backup files can save space.</a:t>
            </a:r>
            <a:endParaRPr lang="en-US" sz="1800">
              <a:latin typeface="Bookman Old Style" panose="02050604050505020204" pitchFamily="18" charset="0"/>
              <a:cs typeface="Bookman Old Style" panose="02050604050505020204" pitchFamily="18" charset="0"/>
            </a:endParaRPr>
          </a:p>
        </p:txBody>
      </p:sp>
      <p:sp>
        <p:nvSpPr>
          <p:cNvPr id="3" name="Title 2"/>
          <p:cNvSpPr>
            <a:spLocks noGrp="1"/>
          </p:cNvSpPr>
          <p:nvPr>
            <p:ph type="title"/>
          </p:nvPr>
        </p:nvSpPr>
        <p:spPr>
          <a:xfrm flipV="1">
            <a:off x="457200" y="-540385"/>
            <a:ext cx="8229600" cy="815340"/>
          </a:xfrm>
        </p:spPr>
        <p:txBody>
          <a:bodyPr/>
          <a:p>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876800"/>
          </a:xfrm>
        </p:spPr>
        <p:txBody>
          <a:bodyPr>
            <a:normAutofit fontScale="25000" lnSpcReduction="20000"/>
          </a:bodyPr>
          <a:lstStyle/>
          <a:p>
            <a:pPr>
              <a:buNone/>
            </a:pPr>
            <a:r>
              <a:rPr lang="en-US" dirty="0" smtClean="0"/>
              <a:t>	</a:t>
            </a:r>
            <a:r>
              <a:rPr lang="en-US" sz="9600" dirty="0" smtClean="0">
                <a:latin typeface="Bookman Old Style" panose="02050604050505020204" pitchFamily="18" charset="0"/>
              </a:rPr>
              <a:t>The</a:t>
            </a:r>
            <a:r>
              <a:rPr lang="en-US" sz="9600" dirty="0" smtClean="0">
                <a:latin typeface="Bookman Old Style" panose="02050604050505020204" pitchFamily="18" charset="0"/>
              </a:rPr>
              <a:t> </a:t>
            </a:r>
            <a:r>
              <a:rPr lang="en-US" sz="9600" b="1" dirty="0" smtClean="0">
                <a:latin typeface="Bookman Old Style" panose="02050604050505020204" pitchFamily="18" charset="0"/>
              </a:rPr>
              <a:t>Database </a:t>
            </a:r>
            <a:r>
              <a:rPr lang="en-US" sz="9600" b="1" dirty="0" smtClean="0">
                <a:latin typeface="Bookman Old Style" panose="02050604050505020204" pitchFamily="18" charset="0"/>
              </a:rPr>
              <a:t>Backup Tool</a:t>
            </a:r>
            <a:r>
              <a:rPr lang="en-US" sz="9600" dirty="0" smtClean="0">
                <a:latin typeface="Bookman Old Style" panose="02050604050505020204" pitchFamily="18" charset="0"/>
              </a:rPr>
              <a:t> is a vital asset for organizations by</a:t>
            </a:r>
            <a:r>
              <a:rPr lang="en-US" sz="9600" dirty="0" smtClean="0">
                <a:latin typeface="Bookman Old Style" panose="02050604050505020204" pitchFamily="18" charset="0"/>
              </a:rPr>
              <a:t>:</a:t>
            </a:r>
            <a:endParaRPr lang="en-US" sz="9600" dirty="0" smtClean="0">
              <a:latin typeface="Bookman Old Style" panose="02050604050505020204" pitchFamily="18" charset="0"/>
            </a:endParaRPr>
          </a:p>
          <a:p>
            <a:pPr>
              <a:buNone/>
            </a:pPr>
            <a:endParaRPr lang="en-US" sz="9600" dirty="0" smtClean="0">
              <a:latin typeface="Bookman Old Style" panose="02050604050505020204" pitchFamily="18" charset="0"/>
            </a:endParaRPr>
          </a:p>
          <a:p>
            <a:r>
              <a:rPr lang="en-US" sz="9600" dirty="0" smtClean="0">
                <a:latin typeface="Bookman Old Style" panose="02050604050505020204" pitchFamily="18" charset="0"/>
              </a:rPr>
              <a:t>Streamlining the management of backup records, ensuring that all backup activities are logged and easily accessible.</a:t>
            </a:r>
            <a:endParaRPr lang="en-US" sz="9600" dirty="0" smtClean="0">
              <a:latin typeface="Bookman Old Style" panose="02050604050505020204" pitchFamily="18" charset="0"/>
            </a:endParaRPr>
          </a:p>
          <a:p>
            <a:r>
              <a:rPr lang="en-US" sz="9600" dirty="0" smtClean="0">
                <a:latin typeface="Bookman Old Style" panose="02050604050505020204" pitchFamily="18" charset="0"/>
              </a:rPr>
              <a:t>Automating the scheduling of backups to reduce manual effort and enhance data security.</a:t>
            </a:r>
            <a:endParaRPr lang="en-US" sz="9600" dirty="0" smtClean="0">
              <a:latin typeface="Bookman Old Style" panose="02050604050505020204" pitchFamily="18" charset="0"/>
            </a:endParaRPr>
          </a:p>
          <a:p>
            <a:r>
              <a:rPr lang="en-US" sz="9600" dirty="0" smtClean="0">
                <a:latin typeface="Bookman Old Style" panose="02050604050505020204" pitchFamily="18" charset="0"/>
              </a:rPr>
              <a:t>Providing real-time monitoring of backup statuses to quickly address any issues that may arise, ensuring data availability and reliability.</a:t>
            </a:r>
            <a:endParaRPr lang="en-US" sz="9600" dirty="0" smtClean="0">
              <a:latin typeface="Bookman Old Style" panose="02050604050505020204" pitchFamily="18" charset="0"/>
            </a:endParaRPr>
          </a:p>
          <a:p>
            <a:r>
              <a:rPr lang="en-US" sz="9600" dirty="0" smtClean="0">
                <a:latin typeface="Bookman Old Style" panose="02050604050505020204" pitchFamily="18" charset="0"/>
              </a:rPr>
              <a:t>This tool helps safeguard the organization’s critical data, providing peace of mind and enabling continuous operations in the event of data loss or corruption.</a:t>
            </a:r>
            <a:endParaRPr lang="en-US" sz="9600" dirty="0" smtClean="0">
              <a:latin typeface="Bookman Old Style" panose="02050604050505020204" pitchFamily="18" charset="0"/>
            </a:endParaRPr>
          </a:p>
          <a:p>
            <a:pPr>
              <a:buNone/>
            </a:pPr>
            <a:br>
              <a:rPr lang="en-US" sz="7400" dirty="0" smtClean="0">
                <a:latin typeface="Bookman Old Style" panose="02050604050505020204" pitchFamily="18" charset="0"/>
              </a:rPr>
            </a:br>
            <a:endParaRPr lang="en-US" sz="7400" dirty="0">
              <a:latin typeface="Bookman Old Style" panose="02050604050505020204" pitchFamily="18" charset="0"/>
            </a:endParaRPr>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r>
              <a:rPr lang="en-US" sz="3200" dirty="0" smtClean="0">
                <a:latin typeface="Bookman Old Style" panose="02050604050505020204" pitchFamily="18" charset="0"/>
              </a:rPr>
              <a:t>A </a:t>
            </a:r>
            <a:r>
              <a:rPr lang="en-US" sz="3200" dirty="0" smtClean="0">
                <a:latin typeface="Bookman Old Style" panose="02050604050505020204" pitchFamily="18" charset="0"/>
              </a:rPr>
              <a:t>Database Backup Tool is a software or script that automates the process of creating a copy (backup) of a database to prevent data loss. This backup can be used to restore the original data in case of accidental deletion, hardware failure, corruption, or other unforeseen issues.</a:t>
            </a:r>
            <a:endParaRPr lang="en-US" sz="3200" dirty="0">
              <a:latin typeface="Bookman Old Style" panose="02050604050505020204" pitchFamily="18" charset="0"/>
            </a:endParaRPr>
          </a:p>
        </p:txBody>
      </p:sp>
      <p:sp>
        <p:nvSpPr>
          <p:cNvPr id="3" name="Title 2"/>
          <p:cNvSpPr>
            <a:spLocks noGrp="1"/>
          </p:cNvSpPr>
          <p:nvPr>
            <p:ph type="title"/>
          </p:nvPr>
        </p:nvSpPr>
        <p:spPr/>
        <p:txBody>
          <a:bodyPr>
            <a:normAutofit/>
          </a:bodyPr>
          <a:lstStyle/>
          <a:p>
            <a:r>
              <a:rPr lang="en-US" sz="4000" dirty="0" smtClean="0"/>
              <a:t>INTRODUCTION:</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800600"/>
          </a:xfrm>
        </p:spPr>
        <p:txBody>
          <a:bodyPr/>
          <a:lstStyle/>
          <a:p>
            <a:r>
              <a:rPr lang="en-US" sz="2400" dirty="0" smtClean="0">
                <a:latin typeface="Bookman Old Style" panose="02050604050505020204" pitchFamily="18" charset="0"/>
              </a:rPr>
              <a:t>To develop a Python solution for a Database Backup Tool Proof of Concept (POC), we'll design an application that allows users to create, read, update, and delete (CRUD) records of backups. Additionally, we will build functionality to schedule backups and monitor backup statuses</a:t>
            </a:r>
            <a:r>
              <a:rPr lang="en-US" sz="2400" dirty="0" smtClean="0">
                <a:latin typeface="Bookman Old Style" panose="02050604050505020204" pitchFamily="18" charset="0"/>
              </a:rPr>
              <a:t>.</a:t>
            </a:r>
            <a:endParaRPr lang="en-US" sz="2400" dirty="0" smtClean="0">
              <a:latin typeface="Bookman Old Style" panose="02050604050505020204" pitchFamily="18" charset="0"/>
            </a:endParaRPr>
          </a:p>
          <a:p>
            <a:pPr>
              <a:buNone/>
            </a:pPr>
            <a:endParaRPr lang="en-US" sz="2400" dirty="0" smtClean="0">
              <a:latin typeface="Bookman Old Style" panose="02050604050505020204" pitchFamily="18" charset="0"/>
            </a:endParaRPr>
          </a:p>
          <a:p>
            <a:r>
              <a:rPr lang="en-US" sz="2400" dirty="0" err="1" smtClean="0">
                <a:latin typeface="Bookman Old Style" panose="02050604050505020204" pitchFamily="18" charset="0"/>
              </a:rPr>
              <a:t>schedule_database_backups</a:t>
            </a:r>
            <a:r>
              <a:rPr lang="en-US" sz="2400" dirty="0" smtClean="0">
                <a:latin typeface="Bookman Old Style" panose="02050604050505020204" pitchFamily="18" charset="0"/>
              </a:rPr>
              <a:t>(</a:t>
            </a:r>
            <a:r>
              <a:rPr lang="en-US" sz="2400" dirty="0" err="1" smtClean="0">
                <a:latin typeface="Bookman Old Style" panose="02050604050505020204" pitchFamily="18" charset="0"/>
              </a:rPr>
              <a:t>db_details</a:t>
            </a:r>
            <a:r>
              <a:rPr lang="en-US" sz="2400" dirty="0" smtClean="0">
                <a:latin typeface="Bookman Old Style" panose="02050604050505020204" pitchFamily="18" charset="0"/>
              </a:rPr>
              <a:t>): Schedule regular backups for databases</a:t>
            </a:r>
            <a:r>
              <a:rPr lang="en-US" sz="2400" dirty="0" smtClean="0">
                <a:latin typeface="Bookman Old Style" panose="02050604050505020204" pitchFamily="18" charset="0"/>
              </a:rPr>
              <a:t>.</a:t>
            </a:r>
            <a:endParaRPr lang="en-US" sz="2400" dirty="0" smtClean="0">
              <a:latin typeface="Bookman Old Style" panose="02050604050505020204" pitchFamily="18" charset="0"/>
            </a:endParaRPr>
          </a:p>
          <a:p>
            <a:r>
              <a:rPr lang="en-US" sz="2400" dirty="0" err="1" smtClean="0">
                <a:latin typeface="Bookman Old Style" panose="02050604050505020204" pitchFamily="18" charset="0"/>
              </a:rPr>
              <a:t>monitor_backup_status</a:t>
            </a:r>
            <a:r>
              <a:rPr lang="en-US" sz="2400" dirty="0" smtClean="0">
                <a:latin typeface="Bookman Old Style" panose="02050604050505020204" pitchFamily="18" charset="0"/>
              </a:rPr>
              <a:t>(</a:t>
            </a:r>
            <a:r>
              <a:rPr lang="en-US" sz="2400" dirty="0" err="1" smtClean="0">
                <a:latin typeface="Bookman Old Style" panose="02050604050505020204" pitchFamily="18" charset="0"/>
              </a:rPr>
              <a:t>backup_id</a:t>
            </a:r>
            <a:r>
              <a:rPr lang="en-US" sz="2400" dirty="0" smtClean="0">
                <a:latin typeface="Bookman Old Style" panose="02050604050505020204" pitchFamily="18" charset="0"/>
              </a:rPr>
              <a:t>): Monitor the status and health of ongoing backups.</a:t>
            </a:r>
            <a:endParaRPr lang="en-US" sz="2400" dirty="0" smtClean="0">
              <a:latin typeface="Bookman Old Style" panose="02050604050505020204" pitchFamily="18" charset="0"/>
            </a:endParaRPr>
          </a:p>
          <a:p>
            <a:endParaRPr lang="en-US" dirty="0"/>
          </a:p>
        </p:txBody>
      </p:sp>
      <p:sp>
        <p:nvSpPr>
          <p:cNvPr id="3" name="Title 2"/>
          <p:cNvSpPr>
            <a:spLocks noGrp="1"/>
          </p:cNvSpPr>
          <p:nvPr>
            <p:ph type="title"/>
          </p:nvPr>
        </p:nvSpPr>
        <p:spPr/>
        <p:txBody>
          <a:bodyPr>
            <a:normAutofit/>
          </a:bodyPr>
          <a:lstStyle/>
          <a:p>
            <a:r>
              <a:rPr lang="en-US" sz="4000" dirty="0" smtClean="0"/>
              <a:t>PROBLEM STATEMENT:</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305800" cy="5486400"/>
          </a:xfrm>
        </p:spPr>
        <p:txBody>
          <a:bodyPr>
            <a:normAutofit fontScale="92500" lnSpcReduction="10000"/>
          </a:bodyPr>
          <a:lstStyle/>
          <a:p>
            <a:pPr marL="624205" indent="-514350">
              <a:buNone/>
            </a:pPr>
            <a:r>
              <a:rPr lang="en-US" sz="2600" b="1" dirty="0" smtClean="0">
                <a:latin typeface="Bookman Old Style" panose="02050604050505020204" pitchFamily="18" charset="0"/>
              </a:rPr>
              <a:t>1. Classes:</a:t>
            </a:r>
            <a:endParaRPr lang="en-US" sz="2600" b="1" dirty="0" smtClean="0">
              <a:latin typeface="Bookman Old Style" panose="02050604050505020204" pitchFamily="18" charset="0"/>
            </a:endParaRPr>
          </a:p>
          <a:p>
            <a:r>
              <a:rPr lang="en-US" sz="2600" dirty="0" err="1" smtClean="0">
                <a:latin typeface="Bookman Old Style" panose="02050604050505020204" pitchFamily="18" charset="0"/>
              </a:rPr>
              <a:t>BackupRecord</a:t>
            </a:r>
            <a:r>
              <a:rPr lang="en-US" sz="2600" dirty="0" smtClean="0">
                <a:latin typeface="Bookman Old Style" panose="02050604050505020204" pitchFamily="18" charset="0"/>
              </a:rPr>
              <a:t>: Represents a singular backup record.</a:t>
            </a:r>
            <a:endParaRPr lang="en-US" sz="2600" dirty="0" smtClean="0">
              <a:latin typeface="Bookman Old Style" panose="02050604050505020204" pitchFamily="18" charset="0"/>
            </a:endParaRPr>
          </a:p>
          <a:p>
            <a:r>
              <a:rPr lang="en-US" sz="2600" dirty="0" err="1" smtClean="0">
                <a:latin typeface="Bookman Old Style" panose="02050604050505020204" pitchFamily="18" charset="0"/>
              </a:rPr>
              <a:t>BackupManager</a:t>
            </a:r>
            <a:r>
              <a:rPr lang="en-US" sz="2600" dirty="0" smtClean="0">
                <a:latin typeface="Bookman Old Style" panose="02050604050505020204" pitchFamily="18" charset="0"/>
              </a:rPr>
              <a:t>: Handles CRUD operations and scheduling/monitoring of backups</a:t>
            </a:r>
            <a:r>
              <a:rPr lang="en-US" sz="2600" dirty="0" smtClean="0">
                <a:latin typeface="Bookman Old Style" panose="02050604050505020204" pitchFamily="18" charset="0"/>
              </a:rPr>
              <a:t>.</a:t>
            </a:r>
            <a:endParaRPr lang="en-US" sz="2600" dirty="0" smtClean="0">
              <a:latin typeface="Bookman Old Style" panose="02050604050505020204" pitchFamily="18" charset="0"/>
            </a:endParaRPr>
          </a:p>
          <a:p>
            <a:pPr>
              <a:buNone/>
            </a:pPr>
            <a:endParaRPr lang="en-US" sz="2600" dirty="0" smtClean="0">
              <a:latin typeface="Bookman Old Style" panose="02050604050505020204" pitchFamily="18" charset="0"/>
            </a:endParaRPr>
          </a:p>
          <a:p>
            <a:pPr marL="624205" indent="-514350">
              <a:buNone/>
            </a:pPr>
            <a:r>
              <a:rPr lang="en-US" sz="2600" b="1" dirty="0" smtClean="0">
                <a:latin typeface="Bookman Old Style" panose="02050604050505020204" pitchFamily="18" charset="0"/>
              </a:rPr>
              <a:t>2.  </a:t>
            </a:r>
            <a:r>
              <a:rPr lang="en-US" sz="2600" b="1" dirty="0" smtClean="0">
                <a:latin typeface="Bookman Old Style" panose="02050604050505020204" pitchFamily="18" charset="0"/>
              </a:rPr>
              <a:t>Data Structures</a:t>
            </a:r>
            <a:r>
              <a:rPr lang="en-US" sz="2600" b="1" dirty="0" smtClean="0">
                <a:latin typeface="Bookman Old Style" panose="02050604050505020204" pitchFamily="18" charset="0"/>
              </a:rPr>
              <a:t>:</a:t>
            </a:r>
            <a:endParaRPr lang="en-US" sz="2600" dirty="0" smtClean="0">
              <a:latin typeface="Bookman Old Style" panose="02050604050505020204" pitchFamily="18" charset="0"/>
            </a:endParaRPr>
          </a:p>
          <a:p>
            <a:r>
              <a:rPr lang="en-US" sz="2600" dirty="0" smtClean="0">
                <a:latin typeface="Bookman Old Style" panose="02050604050505020204" pitchFamily="18" charset="0"/>
              </a:rPr>
              <a:t>Python </a:t>
            </a:r>
            <a:r>
              <a:rPr lang="en-US" sz="2600" dirty="0" smtClean="0">
                <a:latin typeface="Bookman Old Style" panose="02050604050505020204" pitchFamily="18" charset="0"/>
              </a:rPr>
              <a:t>list to hold </a:t>
            </a:r>
            <a:r>
              <a:rPr lang="en-US" sz="2600" dirty="0" err="1" smtClean="0">
                <a:latin typeface="Bookman Old Style" panose="02050604050505020204" pitchFamily="18" charset="0"/>
              </a:rPr>
              <a:t>BackupRecord</a:t>
            </a:r>
            <a:r>
              <a:rPr lang="en-US" sz="2600" dirty="0" smtClean="0">
                <a:latin typeface="Bookman Old Style" panose="02050604050505020204" pitchFamily="18" charset="0"/>
              </a:rPr>
              <a:t> instances</a:t>
            </a:r>
            <a:r>
              <a:rPr lang="en-US" sz="2600" dirty="0" smtClean="0">
                <a:latin typeface="Bookman Old Style" panose="02050604050505020204" pitchFamily="18" charset="0"/>
              </a:rPr>
              <a:t>.</a:t>
            </a:r>
            <a:endParaRPr lang="en-US" sz="2600" dirty="0" smtClean="0">
              <a:latin typeface="Bookman Old Style" panose="02050604050505020204" pitchFamily="18" charset="0"/>
            </a:endParaRPr>
          </a:p>
          <a:p>
            <a:endParaRPr lang="en-US" sz="2600" dirty="0" smtClean="0">
              <a:latin typeface="Bookman Old Style" panose="02050604050505020204" pitchFamily="18" charset="0"/>
            </a:endParaRPr>
          </a:p>
          <a:p>
            <a:pPr>
              <a:buNone/>
            </a:pPr>
            <a:r>
              <a:rPr lang="en-US" sz="2600" b="1" dirty="0" smtClean="0">
                <a:latin typeface="Bookman Old Style" panose="02050604050505020204" pitchFamily="18" charset="0"/>
              </a:rPr>
              <a:t>3. Functions</a:t>
            </a:r>
            <a:r>
              <a:rPr lang="en-US" sz="2600" b="1" dirty="0" smtClean="0">
                <a:latin typeface="Bookman Old Style" panose="02050604050505020204" pitchFamily="18" charset="0"/>
              </a:rPr>
              <a:t>:</a:t>
            </a:r>
            <a:endParaRPr lang="en-US" sz="2600" dirty="0" smtClean="0">
              <a:latin typeface="Bookman Old Style" panose="02050604050505020204" pitchFamily="18" charset="0"/>
            </a:endParaRPr>
          </a:p>
          <a:p>
            <a:r>
              <a:rPr lang="en-US" sz="2600" dirty="0" err="1" smtClean="0">
                <a:latin typeface="Bookman Old Style" panose="02050604050505020204" pitchFamily="18" charset="0"/>
              </a:rPr>
              <a:t>schedule_database_backups</a:t>
            </a:r>
            <a:r>
              <a:rPr lang="en-US" sz="2600" dirty="0" smtClean="0">
                <a:latin typeface="Bookman Old Style" panose="02050604050505020204" pitchFamily="18" charset="0"/>
              </a:rPr>
              <a:t>(</a:t>
            </a:r>
            <a:r>
              <a:rPr lang="en-US" sz="2600" dirty="0" err="1" smtClean="0">
                <a:latin typeface="Bookman Old Style" panose="02050604050505020204" pitchFamily="18" charset="0"/>
              </a:rPr>
              <a:t>db_details</a:t>
            </a:r>
            <a:r>
              <a:rPr lang="en-US" sz="2600" dirty="0" smtClean="0">
                <a:latin typeface="Bookman Old Style" panose="02050604050505020204" pitchFamily="18" charset="0"/>
              </a:rPr>
              <a:t>): Schedule backups.</a:t>
            </a:r>
            <a:endParaRPr lang="en-US" sz="2600" dirty="0" smtClean="0">
              <a:latin typeface="Bookman Old Style" panose="02050604050505020204" pitchFamily="18" charset="0"/>
            </a:endParaRPr>
          </a:p>
          <a:p>
            <a:r>
              <a:rPr lang="en-US" sz="2600" dirty="0" err="1" smtClean="0">
                <a:latin typeface="Bookman Old Style" panose="02050604050505020204" pitchFamily="18" charset="0"/>
              </a:rPr>
              <a:t>monitor_backup_status</a:t>
            </a:r>
            <a:r>
              <a:rPr lang="en-US" sz="2600" dirty="0" smtClean="0">
                <a:latin typeface="Bookman Old Style" panose="02050604050505020204" pitchFamily="18" charset="0"/>
              </a:rPr>
              <a:t>(</a:t>
            </a:r>
            <a:r>
              <a:rPr lang="en-US" sz="2600" dirty="0" err="1" smtClean="0">
                <a:latin typeface="Bookman Old Style" panose="02050604050505020204" pitchFamily="18" charset="0"/>
              </a:rPr>
              <a:t>backup_id</a:t>
            </a:r>
            <a:r>
              <a:rPr lang="en-US" sz="2600" dirty="0" smtClean="0">
                <a:latin typeface="Bookman Old Style" panose="02050604050505020204" pitchFamily="18" charset="0"/>
              </a:rPr>
              <a:t>): Check the status of ongoing backups.</a:t>
            </a:r>
            <a:endParaRPr lang="en-US" sz="2600" dirty="0" smtClean="0">
              <a:latin typeface="Bookman Old Style" panose="02050604050505020204" pitchFamily="18" charset="0"/>
            </a:endParaRPr>
          </a:p>
          <a:p>
            <a:endParaRPr lang="en-US" dirty="0"/>
          </a:p>
        </p:txBody>
      </p:sp>
      <p:sp>
        <p:nvSpPr>
          <p:cNvPr id="3" name="Title 2"/>
          <p:cNvSpPr>
            <a:spLocks noGrp="1"/>
          </p:cNvSpPr>
          <p:nvPr>
            <p:ph type="title"/>
          </p:nvPr>
        </p:nvSpPr>
        <p:spPr>
          <a:xfrm>
            <a:off x="457200" y="0"/>
            <a:ext cx="8229600" cy="914400"/>
          </a:xfrm>
        </p:spPr>
        <p:txBody>
          <a:bodyPr>
            <a:normAutofit/>
          </a:bodyPr>
          <a:lstStyle/>
          <a:p>
            <a:r>
              <a:rPr lang="en-US" dirty="0" smtClean="0"/>
              <a:t>DESIGN OVERVIEW: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pPr marL="624205" indent="-514350">
              <a:buFont typeface="+mj-lt"/>
              <a:buAutoNum type="arabicPeriod"/>
            </a:pPr>
            <a:r>
              <a:rPr lang="en-US" sz="3600" dirty="0" smtClean="0">
                <a:latin typeface="Bookman Old Style" panose="02050604050505020204" pitchFamily="18" charset="0"/>
              </a:rPr>
              <a:t>Create records of backup</a:t>
            </a:r>
            <a:endParaRPr lang="en-US" sz="3600" dirty="0" smtClean="0">
              <a:latin typeface="Bookman Old Style" panose="02050604050505020204" pitchFamily="18" charset="0"/>
            </a:endParaRPr>
          </a:p>
          <a:p>
            <a:pPr marL="624205" indent="-514350">
              <a:buFont typeface="+mj-lt"/>
              <a:buAutoNum type="arabicPeriod"/>
            </a:pPr>
            <a:r>
              <a:rPr lang="en-US" sz="3600" dirty="0" smtClean="0">
                <a:latin typeface="Bookman Old Style" panose="02050604050505020204" pitchFamily="18" charset="0"/>
              </a:rPr>
              <a:t>Read records of </a:t>
            </a:r>
            <a:r>
              <a:rPr lang="en-US" sz="3600" dirty="0" smtClean="0">
                <a:latin typeface="Bookman Old Style" panose="02050604050505020204" pitchFamily="18" charset="0"/>
              </a:rPr>
              <a:t>backup</a:t>
            </a:r>
            <a:endParaRPr lang="en-US" sz="3600" dirty="0" smtClean="0">
              <a:latin typeface="Bookman Old Style" panose="02050604050505020204" pitchFamily="18" charset="0"/>
            </a:endParaRPr>
          </a:p>
          <a:p>
            <a:pPr marL="624205" indent="-514350">
              <a:buFont typeface="+mj-lt"/>
              <a:buAutoNum type="arabicPeriod"/>
            </a:pPr>
            <a:r>
              <a:rPr lang="en-US" sz="3600" dirty="0" smtClean="0">
                <a:latin typeface="Bookman Old Style" panose="02050604050505020204" pitchFamily="18" charset="0"/>
              </a:rPr>
              <a:t>Update records of </a:t>
            </a:r>
            <a:r>
              <a:rPr lang="en-US" sz="3600" dirty="0" smtClean="0">
                <a:latin typeface="Bookman Old Style" panose="02050604050505020204" pitchFamily="18" charset="0"/>
              </a:rPr>
              <a:t>backup</a:t>
            </a:r>
            <a:endParaRPr lang="en-US" sz="3600" dirty="0" smtClean="0">
              <a:latin typeface="Bookman Old Style" panose="02050604050505020204" pitchFamily="18" charset="0"/>
            </a:endParaRPr>
          </a:p>
          <a:p>
            <a:pPr marL="624205" indent="-514350">
              <a:buFont typeface="+mj-lt"/>
              <a:buAutoNum type="arabicPeriod"/>
            </a:pPr>
            <a:r>
              <a:rPr lang="en-US" sz="3600" dirty="0" smtClean="0">
                <a:latin typeface="Bookman Old Style" panose="02050604050505020204" pitchFamily="18" charset="0"/>
              </a:rPr>
              <a:t>Delete records of backup</a:t>
            </a:r>
            <a:endParaRPr lang="en-US" sz="3600" dirty="0" smtClean="0">
              <a:latin typeface="Bookman Old Style" panose="02050604050505020204" pitchFamily="18" charset="0"/>
            </a:endParaRPr>
          </a:p>
          <a:p>
            <a:pPr marL="624205" indent="-514350">
              <a:buFont typeface="+mj-lt"/>
              <a:buAutoNum type="arabicPeriod"/>
            </a:pPr>
            <a:endParaRPr lang="en-US" sz="3200" dirty="0" smtClean="0"/>
          </a:p>
          <a:p>
            <a:pPr marL="624205" indent="-514350">
              <a:buFont typeface="+mj-lt"/>
              <a:buAutoNum type="arabicPeriod"/>
            </a:pPr>
            <a:endParaRPr lang="en-US" sz="3200" dirty="0" smtClean="0"/>
          </a:p>
          <a:p>
            <a:pPr marL="624205" indent="-514350">
              <a:buFont typeface="+mj-lt"/>
              <a:buAutoNum type="arabicPeriod"/>
            </a:pPr>
            <a:endParaRPr lang="en-US" sz="3200" dirty="0" smtClean="0"/>
          </a:p>
          <a:p>
            <a:pPr>
              <a:buNone/>
            </a:pPr>
            <a:endParaRPr lang="en-US" sz="3200" dirty="0" smtClean="0"/>
          </a:p>
        </p:txBody>
      </p:sp>
      <p:sp>
        <p:nvSpPr>
          <p:cNvPr id="3" name="Title 2"/>
          <p:cNvSpPr>
            <a:spLocks noGrp="1"/>
          </p:cNvSpPr>
          <p:nvPr>
            <p:ph type="title"/>
          </p:nvPr>
        </p:nvSpPr>
        <p:spPr>
          <a:xfrm>
            <a:off x="609600" y="152401"/>
            <a:ext cx="7924800" cy="1219200"/>
          </a:xfrm>
        </p:spPr>
        <p:txBody>
          <a:bodyPr>
            <a:normAutofit/>
          </a:bodyPr>
          <a:lstStyle/>
          <a:p>
            <a:r>
              <a:rPr lang="en-US" sz="4000" dirty="0" smtClean="0"/>
              <a:t>OUTPUT MENU:</a:t>
            </a:r>
            <a:endParaRPr lang="en-US" sz="40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914400"/>
            <a:ext cx="8229600" cy="5092891"/>
          </a:xfrm>
        </p:spPr>
        <p:txBody>
          <a:bodyPr>
            <a:normAutofit/>
          </a:bodyPr>
          <a:lstStyle/>
          <a:p>
            <a:pPr>
              <a:buNone/>
            </a:pPr>
            <a:r>
              <a:rPr lang="en-US" b="1" dirty="0" smtClean="0"/>
              <a:t>1</a:t>
            </a:r>
            <a:r>
              <a:rPr lang="en-US" b="1" dirty="0" smtClean="0">
                <a:latin typeface="Bookman Old Style" panose="02050604050505020204" pitchFamily="18" charset="0"/>
              </a:rPr>
              <a:t>. CRUD: Backup Records</a:t>
            </a:r>
            <a:endParaRPr lang="en-US" dirty="0" smtClean="0">
              <a:latin typeface="Bookman Old Style" panose="02050604050505020204" pitchFamily="18" charset="0"/>
            </a:endParaRPr>
          </a:p>
          <a:p>
            <a:pPr>
              <a:buNone/>
            </a:pPr>
            <a:r>
              <a:rPr lang="en-US" dirty="0" smtClean="0">
                <a:latin typeface="Bookman Old Style" panose="02050604050505020204" pitchFamily="18" charset="0"/>
              </a:rPr>
              <a:t>    The </a:t>
            </a:r>
            <a:r>
              <a:rPr lang="en-US" dirty="0" smtClean="0">
                <a:latin typeface="Bookman Old Style" panose="02050604050505020204" pitchFamily="18" charset="0"/>
              </a:rPr>
              <a:t>tool maintains a record of all backups performed, allowing administrators to create, read, update, and delete these records easily.</a:t>
            </a:r>
            <a:endParaRPr lang="en-US" dirty="0" smtClean="0">
              <a:latin typeface="Bookman Old Style" panose="02050604050505020204" pitchFamily="18" charset="0"/>
            </a:endParaRPr>
          </a:p>
          <a:p>
            <a:pPr>
              <a:buNone/>
            </a:pPr>
            <a:endParaRPr lang="en-US" dirty="0" smtClean="0">
              <a:latin typeface="Bookman Old Style" panose="02050604050505020204" pitchFamily="18" charset="0"/>
            </a:endParaRPr>
          </a:p>
          <a:p>
            <a:r>
              <a:rPr lang="en-US" b="1" dirty="0" smtClean="0">
                <a:latin typeface="Bookman Old Style" panose="02050604050505020204" pitchFamily="18" charset="0"/>
              </a:rPr>
              <a:t>Create:</a:t>
            </a:r>
            <a:r>
              <a:rPr lang="en-US" dirty="0" smtClean="0">
                <a:latin typeface="Bookman Old Style" panose="02050604050505020204" pitchFamily="18" charset="0"/>
              </a:rPr>
              <a:t> The system initiates a new backup record when a backup is performed. For instance, after successfully backing up the customer database, a new record is created, logging the date, time, and size of the backup.</a:t>
            </a:r>
            <a:endParaRPr lang="en-US" dirty="0" smtClean="0">
              <a:latin typeface="Bookman Old Style" panose="02050604050505020204" pitchFamily="18" charset="0"/>
            </a:endParaRPr>
          </a:p>
          <a:p>
            <a:endParaRPr lang="en-US" dirty="0"/>
          </a:p>
        </p:txBody>
      </p:sp>
      <p:sp>
        <p:nvSpPr>
          <p:cNvPr id="6" name="Title 5"/>
          <p:cNvSpPr>
            <a:spLocks noGrp="1"/>
          </p:cNvSpPr>
          <p:nvPr>
            <p:ph type="title"/>
          </p:nvPr>
        </p:nvSpPr>
        <p:spPr>
          <a:xfrm>
            <a:off x="457200" y="0"/>
            <a:ext cx="8229600" cy="1066800"/>
          </a:xfrm>
        </p:spPr>
        <p:txBody>
          <a:bodyPr>
            <a:normAutofit/>
          </a:bodyPr>
          <a:lstStyle/>
          <a:p>
            <a:pPr algn="l"/>
            <a:r>
              <a:rPr lang="en-US" sz="4000" dirty="0" smtClean="0"/>
              <a:t>IMPLEMENTATION  PROCESS:</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533400"/>
            <a:ext cx="8229600" cy="5473891"/>
          </a:xfrm>
        </p:spPr>
        <p:txBody>
          <a:bodyPr>
            <a:normAutofit fontScale="92500" lnSpcReduction="10000"/>
          </a:bodyPr>
          <a:lstStyle/>
          <a:p>
            <a:r>
              <a:rPr lang="en-US" b="1" dirty="0" smtClean="0">
                <a:latin typeface="Bookman Old Style" panose="02050604050505020204" pitchFamily="18" charset="0"/>
              </a:rPr>
              <a:t>Read:</a:t>
            </a:r>
            <a:r>
              <a:rPr lang="en-US" dirty="0" smtClean="0">
                <a:latin typeface="Bookman Old Style" panose="02050604050505020204" pitchFamily="18" charset="0"/>
              </a:rPr>
              <a:t> An administrator checks existing backup records to review the history of backups performed over the past month, including the dates and sizes of each backup.</a:t>
            </a:r>
            <a:endParaRPr lang="en-US" dirty="0" smtClean="0">
              <a:latin typeface="Bookman Old Style" panose="02050604050505020204" pitchFamily="18" charset="0"/>
            </a:endParaRPr>
          </a:p>
          <a:p>
            <a:endParaRPr lang="en-US" dirty="0" smtClean="0">
              <a:latin typeface="Bookman Old Style" panose="02050604050505020204" pitchFamily="18" charset="0"/>
            </a:endParaRPr>
          </a:p>
          <a:p>
            <a:r>
              <a:rPr lang="en-US" b="1" dirty="0" smtClean="0">
                <a:latin typeface="Bookman Old Style" panose="02050604050505020204" pitchFamily="18" charset="0"/>
              </a:rPr>
              <a:t>Update:</a:t>
            </a:r>
            <a:r>
              <a:rPr lang="en-US" dirty="0" smtClean="0">
                <a:latin typeface="Bookman Old Style" panose="02050604050505020204" pitchFamily="18" charset="0"/>
              </a:rPr>
              <a:t> If an error occurred during a scheduled backup, the administrator can update the corresponding backup record to reflect the error and note the need for a manual backup.</a:t>
            </a:r>
            <a:endParaRPr lang="en-US" dirty="0" smtClean="0">
              <a:latin typeface="Bookman Old Style" panose="02050604050505020204" pitchFamily="18" charset="0"/>
            </a:endParaRPr>
          </a:p>
          <a:p>
            <a:endParaRPr lang="en-US" dirty="0" smtClean="0">
              <a:latin typeface="Bookman Old Style" panose="02050604050505020204" pitchFamily="18" charset="0"/>
            </a:endParaRPr>
          </a:p>
          <a:p>
            <a:r>
              <a:rPr lang="en-US" b="1" dirty="0" smtClean="0">
                <a:latin typeface="Bookman Old Style" panose="02050604050505020204" pitchFamily="18" charset="0"/>
              </a:rPr>
              <a:t>Delete:</a:t>
            </a:r>
            <a:r>
              <a:rPr lang="en-US" dirty="0" smtClean="0">
                <a:latin typeface="Bookman Old Style" panose="02050604050505020204" pitchFamily="18" charset="0"/>
              </a:rPr>
              <a:t> Once the organization decides that older backups are no longer necessary, the administrator deletes those records from the system to maintain an organized and efficient backup log.</a:t>
            </a:r>
            <a:endParaRPr lang="en-US" dirty="0" smtClean="0">
              <a:latin typeface="Bookman Old Style" panose="02050604050505020204" pitchFamily="18" charset="0"/>
            </a:endParaRPr>
          </a:p>
          <a:p>
            <a:endParaRPr lang="en-US" dirty="0"/>
          </a:p>
        </p:txBody>
      </p:sp>
      <p:sp>
        <p:nvSpPr>
          <p:cNvPr id="8" name="Title 7"/>
          <p:cNvSpPr>
            <a:spLocks noGrp="1"/>
          </p:cNvSpPr>
          <p:nvPr>
            <p:ph type="title"/>
          </p:nvPr>
        </p:nvSpPr>
        <p:spPr>
          <a:xfrm flipV="1">
            <a:off x="457200" y="152400"/>
            <a:ext cx="8229600" cy="122238"/>
          </a:xfrm>
        </p:spPr>
        <p:txBody>
          <a:bodyPr>
            <a:normAutofit fontScale="90000"/>
          </a:bodyPr>
          <a:lstStyle/>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a:bodyPr>
          <a:lstStyle/>
          <a:p>
            <a:pPr>
              <a:buNone/>
            </a:pPr>
            <a:r>
              <a:rPr lang="en-US" b="1" dirty="0" smtClean="0">
                <a:latin typeface="Bookman Old Style" panose="02050604050505020204" pitchFamily="18" charset="0"/>
              </a:rPr>
              <a:t>2. </a:t>
            </a:r>
            <a:r>
              <a:rPr lang="en-US" b="1" dirty="0" err="1" smtClean="0">
                <a:latin typeface="Bookman Old Style" panose="02050604050505020204" pitchFamily="18" charset="0"/>
              </a:rPr>
              <a:t>schedule_database_backups</a:t>
            </a:r>
            <a:r>
              <a:rPr lang="en-US" b="1" dirty="0" smtClean="0">
                <a:latin typeface="Bookman Old Style" panose="02050604050505020204" pitchFamily="18" charset="0"/>
              </a:rPr>
              <a:t>(</a:t>
            </a:r>
            <a:r>
              <a:rPr lang="en-US" b="1" dirty="0" err="1" smtClean="0">
                <a:latin typeface="Bookman Old Style" panose="02050604050505020204" pitchFamily="18" charset="0"/>
              </a:rPr>
              <a:t>db_details</a:t>
            </a:r>
            <a:r>
              <a:rPr lang="en-US" b="1" dirty="0" smtClean="0">
                <a:latin typeface="Bookman Old Style" panose="02050604050505020204" pitchFamily="18" charset="0"/>
              </a:rPr>
              <a:t>)</a:t>
            </a:r>
            <a:endParaRPr lang="en-US" dirty="0" smtClean="0">
              <a:latin typeface="Bookman Old Style" panose="02050604050505020204" pitchFamily="18" charset="0"/>
            </a:endParaRPr>
          </a:p>
          <a:p>
            <a:r>
              <a:rPr lang="en-US" dirty="0" smtClean="0">
                <a:latin typeface="Bookman Old Style" panose="02050604050505020204" pitchFamily="18" charset="0"/>
              </a:rPr>
              <a:t>The tool allows users to schedule regular backups of their databases, ensuring data is consistently backed up without manual intervention</a:t>
            </a:r>
            <a:r>
              <a:rPr lang="en-US" dirty="0" smtClean="0">
                <a:latin typeface="Bookman Old Style" panose="02050604050505020204" pitchFamily="18" charset="0"/>
              </a:rPr>
              <a:t>.</a:t>
            </a:r>
            <a:endParaRPr lang="en-US" dirty="0" smtClean="0">
              <a:latin typeface="Bookman Old Style" panose="02050604050505020204" pitchFamily="18" charset="0"/>
            </a:endParaRPr>
          </a:p>
          <a:p>
            <a:pPr>
              <a:buNone/>
            </a:pPr>
            <a:endParaRPr lang="en-US" dirty="0" smtClean="0">
              <a:latin typeface="Bookman Old Style" panose="02050604050505020204" pitchFamily="18" charset="0"/>
            </a:endParaRPr>
          </a:p>
          <a:p>
            <a:pPr>
              <a:buNone/>
            </a:pPr>
            <a:r>
              <a:rPr lang="en-US" b="1" dirty="0" smtClean="0">
                <a:latin typeface="Bookman Old Style" panose="02050604050505020204" pitchFamily="18" charset="0"/>
              </a:rPr>
              <a:t>  Example</a:t>
            </a:r>
            <a:r>
              <a:rPr lang="en-US" b="1" dirty="0" smtClean="0">
                <a:latin typeface="Bookman Old Style" panose="02050604050505020204" pitchFamily="18" charset="0"/>
              </a:rPr>
              <a:t>:</a:t>
            </a:r>
            <a:endParaRPr lang="en-US" dirty="0" smtClean="0">
              <a:latin typeface="Bookman Old Style" panose="02050604050505020204" pitchFamily="18" charset="0"/>
            </a:endParaRPr>
          </a:p>
          <a:p>
            <a:r>
              <a:rPr lang="en-US" dirty="0" smtClean="0">
                <a:latin typeface="Bookman Old Style" panose="02050604050505020204" pitchFamily="18" charset="0"/>
              </a:rPr>
              <a:t>The administrator inputs the details for the </a:t>
            </a:r>
            <a:r>
              <a:rPr lang="en-US" b="1" dirty="0" smtClean="0">
                <a:latin typeface="Bookman Old Style" panose="02050604050505020204" pitchFamily="18" charset="0"/>
              </a:rPr>
              <a:t>Sales Database</a:t>
            </a:r>
            <a:r>
              <a:rPr lang="en-US" dirty="0" smtClean="0">
                <a:latin typeface="Bookman Old Style" panose="02050604050505020204" pitchFamily="18" charset="0"/>
              </a:rPr>
              <a:t>, specifying that backups should occur every day at midnight. The system schedules the backups, ensuring that the latest sales data is backed up daily</a:t>
            </a:r>
            <a:endParaRPr lang="en-US" dirty="0" smtClean="0">
              <a:latin typeface="Bookman Old Style" panose="02050604050505020204" pitchFamily="18" charset="0"/>
            </a:endParaRPr>
          </a:p>
          <a:p>
            <a:pPr>
              <a:buNone/>
            </a:pPr>
            <a:endParaRPr lang="en-US" dirty="0" smtClean="0">
              <a:latin typeface="Bookman Old Style" panose="02050604050505020204" pitchFamily="18" charset="0"/>
            </a:endParaRPr>
          </a:p>
          <a:p>
            <a:endParaRPr lang="en-US" dirty="0" smtClean="0">
              <a:latin typeface="Bookman Old Style" panose="02050604050505020204" pitchFamily="18" charset="0"/>
            </a:endParaRPr>
          </a:p>
          <a:p>
            <a:endParaRPr lang="en-US" dirty="0" smtClean="0">
              <a:latin typeface="Bookman Old Style" panose="02050604050505020204" pitchFamily="18" charset="0"/>
            </a:endParaRPr>
          </a:p>
          <a:p>
            <a:endParaRPr lang="en-US" dirty="0" smtClean="0"/>
          </a:p>
          <a:p>
            <a:endParaRPr lang="en-US" dirty="0" smtClean="0"/>
          </a:p>
          <a:p>
            <a:endParaRPr lang="en-US" dirty="0"/>
          </a:p>
        </p:txBody>
      </p:sp>
      <p:sp>
        <p:nvSpPr>
          <p:cNvPr id="3" name="Title 2"/>
          <p:cNvSpPr>
            <a:spLocks noGrp="1"/>
          </p:cNvSpPr>
          <p:nvPr>
            <p:ph type="title"/>
          </p:nvPr>
        </p:nvSpPr>
        <p:spPr>
          <a:xfrm flipV="1">
            <a:off x="457200" y="152400"/>
            <a:ext cx="8229600" cy="122238"/>
          </a:xfrm>
        </p:spPr>
        <p:txBody>
          <a:bodyPr>
            <a:normAutofit fontScale="90000"/>
          </a:bodyPr>
          <a:lstStyle/>
          <a:p>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a:buNone/>
            </a:pPr>
            <a:r>
              <a:rPr lang="en-US" b="1" dirty="0" smtClean="0">
                <a:latin typeface="Bookman Old Style" panose="02050604050505020204" pitchFamily="18" charset="0"/>
              </a:rPr>
              <a:t>3. </a:t>
            </a:r>
            <a:r>
              <a:rPr lang="en-US" b="1" dirty="0" err="1" smtClean="0">
                <a:latin typeface="Bookman Old Style" panose="02050604050505020204" pitchFamily="18" charset="0"/>
              </a:rPr>
              <a:t>monitor_backup_status</a:t>
            </a:r>
            <a:r>
              <a:rPr lang="en-US" b="1" dirty="0" smtClean="0">
                <a:latin typeface="Bookman Old Style" panose="02050604050505020204" pitchFamily="18" charset="0"/>
              </a:rPr>
              <a:t>(</a:t>
            </a:r>
            <a:r>
              <a:rPr lang="en-US" b="1" dirty="0" err="1" smtClean="0">
                <a:latin typeface="Bookman Old Style" panose="02050604050505020204" pitchFamily="18" charset="0"/>
              </a:rPr>
              <a:t>backup_id</a:t>
            </a:r>
            <a:r>
              <a:rPr lang="en-US" b="1" dirty="0" smtClean="0">
                <a:latin typeface="Bookman Old Style" panose="02050604050505020204" pitchFamily="18" charset="0"/>
              </a:rPr>
              <a:t>)</a:t>
            </a:r>
            <a:endParaRPr lang="en-US" dirty="0" smtClean="0">
              <a:latin typeface="Bookman Old Style" panose="02050604050505020204" pitchFamily="18" charset="0"/>
            </a:endParaRPr>
          </a:p>
          <a:p>
            <a:r>
              <a:rPr lang="en-US" dirty="0" smtClean="0">
                <a:latin typeface="Bookman Old Style" panose="02050604050505020204" pitchFamily="18" charset="0"/>
              </a:rPr>
              <a:t>The tool provides functionality to monitor the status of ongoing backups, ensuring that administrators can verify the health and success of their backup processes.</a:t>
            </a:r>
            <a:endParaRPr lang="en-US" dirty="0" smtClean="0">
              <a:latin typeface="Bookman Old Style" panose="02050604050505020204" pitchFamily="18" charset="0"/>
            </a:endParaRPr>
          </a:p>
          <a:p>
            <a:endParaRPr lang="en-US" dirty="0" smtClean="0"/>
          </a:p>
          <a:p>
            <a:pPr>
              <a:buNone/>
            </a:pPr>
            <a:r>
              <a:rPr lang="en-US" b="1" dirty="0" smtClean="0"/>
              <a:t>	</a:t>
            </a:r>
            <a:r>
              <a:rPr lang="en-US" b="1" dirty="0" smtClean="0">
                <a:latin typeface="Bookman Old Style" panose="02050604050505020204" pitchFamily="18" charset="0"/>
              </a:rPr>
              <a:t>Example</a:t>
            </a:r>
            <a:r>
              <a:rPr lang="en-US" b="1" dirty="0" smtClean="0">
                <a:latin typeface="Bookman Old Style" panose="02050604050505020204" pitchFamily="18" charset="0"/>
              </a:rPr>
              <a:t>:</a:t>
            </a:r>
            <a:endParaRPr lang="en-US" dirty="0" smtClean="0">
              <a:latin typeface="Bookman Old Style" panose="02050604050505020204" pitchFamily="18" charset="0"/>
            </a:endParaRPr>
          </a:p>
          <a:p>
            <a:r>
              <a:rPr lang="en-US" dirty="0" smtClean="0">
                <a:latin typeface="Bookman Old Style" panose="02050604050505020204" pitchFamily="18" charset="0"/>
              </a:rPr>
              <a:t>An administrator checks the status of a backup by entering the </a:t>
            </a:r>
            <a:r>
              <a:rPr lang="en-US" b="1" dirty="0" err="1" smtClean="0">
                <a:latin typeface="Bookman Old Style" panose="02050604050505020204" pitchFamily="18" charset="0"/>
              </a:rPr>
              <a:t>backup_id</a:t>
            </a:r>
            <a:r>
              <a:rPr lang="en-US" dirty="0" smtClean="0">
                <a:latin typeface="Bookman Old Style" panose="02050604050505020204" pitchFamily="18" charset="0"/>
              </a:rPr>
              <a:t> into the system. The system displays whether the backup is currently running, completed successfully, or has encountered an error.</a:t>
            </a:r>
            <a:endParaRPr lang="en-US" dirty="0" smtClean="0">
              <a:latin typeface="Bookman Old Style" panose="02050604050505020204" pitchFamily="18" charset="0"/>
            </a:endParaRPr>
          </a:p>
          <a:p>
            <a:endParaRPr lang="en-US" dirty="0"/>
          </a:p>
        </p:txBody>
      </p:sp>
      <p:sp>
        <p:nvSpPr>
          <p:cNvPr id="3" name="Title 2"/>
          <p:cNvSpPr>
            <a:spLocks noGrp="1"/>
          </p:cNvSpPr>
          <p:nvPr>
            <p:ph type="title"/>
          </p:nvPr>
        </p:nvSpPr>
        <p:spPr>
          <a:xfrm>
            <a:off x="457200" y="-45719"/>
            <a:ext cx="8229600" cy="45719"/>
          </a:xfrm>
        </p:spPr>
        <p:txBody>
          <a:bodyPr>
            <a:normAutofit fontScale="90000"/>
          </a:bodyPr>
          <a:lstStyle/>
          <a:p>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4944</Words>
  <Application>WPS Presentation</Application>
  <PresentationFormat>On-screen Show (4:3)</PresentationFormat>
  <Paragraphs>117</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3</vt:lpstr>
      <vt:lpstr>Verdana</vt:lpstr>
      <vt:lpstr>Wingdings 2</vt:lpstr>
      <vt:lpstr>Bookman Old Style</vt:lpstr>
      <vt:lpstr>Lucida Sans Unicode</vt:lpstr>
      <vt:lpstr>Microsoft YaHei</vt:lpstr>
      <vt:lpstr>Arial Unicode MS</vt:lpstr>
      <vt:lpstr>Calibri</vt:lpstr>
      <vt:lpstr>Agency FB</vt:lpstr>
      <vt:lpstr>Blackadder ITC</vt:lpstr>
      <vt:lpstr>Concourse</vt:lpstr>
      <vt:lpstr>DATABASE BACKUP TOOL</vt:lpstr>
      <vt:lpstr>INTRODUCTION:</vt:lpstr>
      <vt:lpstr>PROBLEM STATEMENT:</vt:lpstr>
      <vt:lpstr>DESIGN OVERVIEW:</vt:lpstr>
      <vt:lpstr>OUTPUT MENU:</vt:lpstr>
      <vt:lpstr>IMPLEMENTATION  PROCESS:</vt:lpstr>
      <vt:lpstr>     </vt:lpstr>
      <vt:lpstr>  </vt:lpstr>
      <vt:lpstr>  </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BACKUP TOOL</dc:title>
  <dc:creator>HP</dc:creator>
  <cp:lastModifiedBy>Tanmay Kudaravalli</cp:lastModifiedBy>
  <cp:revision>16</cp:revision>
  <dcterms:created xsi:type="dcterms:W3CDTF">2024-09-27T05:34:00Z</dcterms:created>
  <dcterms:modified xsi:type="dcterms:W3CDTF">2024-09-27T18:39:01Z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8C0FD4DBEE95480C9CF3D099F27F550A_13</vt:lpwstr>
  </property>
  <property fmtid="{D5CDD505-2E9C-101B-9397-08002B2CF9AE}" pid="3" name="KSOProductBuildVer">
    <vt:lpwstr>1033-12.2.0.18283</vt:lpwstr>
  </property>
</Properties>
</file>