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5F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5/14/2024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B8B3671-A306-4A69-8480-FA9BE839245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738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9482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546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cxnSp>
        <p:nvCxnSpPr>
          <p:cNvPr id="33" name="Straight Connector 32"/>
          <p:cNvCxnSpPr/>
          <p:nvPr/>
        </p:nvCxnSpPr>
        <p:spPr>
          <a:xfrm>
            <a:off x="1453896" y="1469583"/>
            <a:ext cx="9607522" cy="0"/>
          </a:xfrm>
          <a:prstGeom prst="line">
            <a:avLst/>
          </a:prstGeom>
          <a:ln w="31750">
            <a:solidFill>
              <a:srgbClr val="7F5F3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0943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DDF98-C922-483F-97E9-3E76B0201B42}"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825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DDF98-C922-483F-97E9-3E76B0201B42}"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1750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DDF98-C922-483F-97E9-3E76B0201B42}"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8B3671-A306-4A69-8480-FA9BE839245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427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DDF98-C922-483F-97E9-3E76B0201B42}"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B3671-A306-4A69-8480-FA9BE839245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646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DDF98-C922-483F-97E9-3E76B0201B42}"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91198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0729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DBDDF98-C922-483F-97E9-3E76B0201B42}" type="datetimeFigureOut">
              <a:rPr lang="en-US" smtClean="0"/>
              <a:t>5/14/2024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1187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DBDDF98-C922-483F-97E9-3E76B0201B42}" type="datetimeFigureOut">
              <a:rPr lang="en-US" smtClean="0"/>
              <a:pPr/>
              <a:t>5/14/2024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8B3671-A306-4A69-8480-FA9BE839245D}"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3188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Video 3" descr="3D Person Working In A Home Office">
            <a:extLst>
              <a:ext uri="{FF2B5EF4-FFF2-40B4-BE49-F238E27FC236}">
                <a16:creationId xmlns:a16="http://schemas.microsoft.com/office/drawing/2014/main" id="{A9D57215-47D6-64F0-093C-3EB1B12D5AD5}"/>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alphaModFix/>
          </a:blip>
          <a:srcRect t="284" r="1" b="1"/>
          <a:stretch/>
        </p:blipFill>
        <p:spPr>
          <a:xfrm>
            <a:off x="2" y="-35859"/>
            <a:ext cx="12191998" cy="6929718"/>
          </a:xfrm>
          <a:prstGeom prst="rect">
            <a:avLst/>
          </a:prstGeom>
        </p:spPr>
      </p:pic>
      <p:sp>
        <p:nvSpPr>
          <p:cNvPr id="2" name="Title 1">
            <a:extLst>
              <a:ext uri="{FF2B5EF4-FFF2-40B4-BE49-F238E27FC236}">
                <a16:creationId xmlns:a16="http://schemas.microsoft.com/office/drawing/2014/main" id="{EA870329-FE44-37DE-AB09-E6CA514CF55D}"/>
              </a:ext>
            </a:extLst>
          </p:cNvPr>
          <p:cNvSpPr>
            <a:spLocks noGrp="1"/>
          </p:cNvSpPr>
          <p:nvPr>
            <p:ph type="ctrTitle"/>
          </p:nvPr>
        </p:nvSpPr>
        <p:spPr>
          <a:xfrm>
            <a:off x="148377" y="0"/>
            <a:ext cx="11895246" cy="502701"/>
          </a:xfrm>
          <a:noFill/>
        </p:spPr>
        <p:txBody>
          <a:bodyPr anchor="b">
            <a:normAutofit/>
          </a:bodyPr>
          <a:lstStyle/>
          <a:p>
            <a:pPr algn="ctr">
              <a:lnSpc>
                <a:spcPct val="110000"/>
              </a:lnSpc>
            </a:pPr>
            <a:r>
              <a:rPr lang="en-CA" sz="2700" dirty="0">
                <a:solidFill>
                  <a:schemeClr val="accent1">
                    <a:lumMod val="50000"/>
                  </a:schemeClr>
                </a:solidFill>
              </a:rPr>
              <a:t>Home Loan Default Prediction – Using Machine Learning Models</a:t>
            </a:r>
          </a:p>
        </p:txBody>
      </p:sp>
      <p:sp>
        <p:nvSpPr>
          <p:cNvPr id="3" name="Subtitle 2">
            <a:extLst>
              <a:ext uri="{FF2B5EF4-FFF2-40B4-BE49-F238E27FC236}">
                <a16:creationId xmlns:a16="http://schemas.microsoft.com/office/drawing/2014/main" id="{C9AC9FD6-9EFC-A7EC-CA32-F8A645778C6C}"/>
              </a:ext>
            </a:extLst>
          </p:cNvPr>
          <p:cNvSpPr>
            <a:spLocks noGrp="1"/>
          </p:cNvSpPr>
          <p:nvPr>
            <p:ph type="subTitle" idx="1"/>
          </p:nvPr>
        </p:nvSpPr>
        <p:spPr>
          <a:xfrm>
            <a:off x="8663709" y="4978400"/>
            <a:ext cx="2575791" cy="917648"/>
          </a:xfrm>
          <a:noFill/>
        </p:spPr>
        <p:txBody>
          <a:bodyPr anchor="t">
            <a:normAutofit fontScale="70000" lnSpcReduction="20000"/>
          </a:bodyPr>
          <a:lstStyle/>
          <a:p>
            <a:pPr algn="r"/>
            <a:r>
              <a:rPr lang="en-CA" dirty="0"/>
              <a:t>Lakshmi Anantha Krishnan</a:t>
            </a:r>
          </a:p>
          <a:p>
            <a:pPr algn="r"/>
            <a:r>
              <a:rPr lang="en-CA" dirty="0"/>
              <a:t>14/05/2024</a:t>
            </a:r>
          </a:p>
        </p:txBody>
      </p:sp>
    </p:spTree>
    <p:extLst>
      <p:ext uri="{BB962C8B-B14F-4D97-AF65-F5344CB8AC3E}">
        <p14:creationId xmlns:p14="http://schemas.microsoft.com/office/powerpoint/2010/main" val="291810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31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mute="1">
                <p:cTn id="12" repeatCount="indefinite" fill="hold" display="0">
                  <p:stCondLst>
                    <p:cond delay="indefinite"/>
                  </p:stCondLst>
                </p:cTn>
                <p:tgtEl>
                  <p:spTgt spid="4"/>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D9B07-4156-CA75-3F5E-76317621D857}"/>
              </a:ext>
            </a:extLst>
          </p:cNvPr>
          <p:cNvSpPr>
            <a:spLocks noGrp="1"/>
          </p:cNvSpPr>
          <p:nvPr>
            <p:ph type="title"/>
          </p:nvPr>
        </p:nvSpPr>
        <p:spPr/>
        <p:txBody>
          <a:bodyPr vert="horz" lIns="91440" tIns="45720" rIns="91440" bIns="45720" rtlCol="0" anchor="t">
            <a:normAutofit/>
          </a:bodyPr>
          <a:lstStyle/>
          <a:p>
            <a:r>
              <a:rPr lang="en-US" b="1" dirty="0"/>
              <a:t>Problem DEFINITION</a:t>
            </a:r>
            <a:endParaRPr lang="en-US" sz="1600" b="1" dirty="0"/>
          </a:p>
        </p:txBody>
      </p:sp>
      <p:sp>
        <p:nvSpPr>
          <p:cNvPr id="31" name="Rectangle: Diagonal Corners Rounded 30">
            <a:extLst>
              <a:ext uri="{FF2B5EF4-FFF2-40B4-BE49-F238E27FC236}">
                <a16:creationId xmlns:a16="http://schemas.microsoft.com/office/drawing/2014/main" id="{F2BD5399-04E7-83CC-D075-C93444BE83B1}"/>
              </a:ext>
            </a:extLst>
          </p:cNvPr>
          <p:cNvSpPr/>
          <p:nvPr/>
        </p:nvSpPr>
        <p:spPr>
          <a:xfrm>
            <a:off x="748145" y="2198255"/>
            <a:ext cx="3460784" cy="3770337"/>
          </a:xfrm>
          <a:prstGeom prst="round2Diag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200" dirty="0">
              <a:highlight>
                <a:srgbClr val="C0C0C0"/>
              </a:highlight>
            </a:endParaRPr>
          </a:p>
        </p:txBody>
      </p:sp>
      <p:sp>
        <p:nvSpPr>
          <p:cNvPr id="32" name="TextBox 31">
            <a:extLst>
              <a:ext uri="{FF2B5EF4-FFF2-40B4-BE49-F238E27FC236}">
                <a16:creationId xmlns:a16="http://schemas.microsoft.com/office/drawing/2014/main" id="{BF730513-EEE8-44D1-A6F3-1F1E071BA702}"/>
              </a:ext>
            </a:extLst>
          </p:cNvPr>
          <p:cNvSpPr txBox="1"/>
          <p:nvPr/>
        </p:nvSpPr>
        <p:spPr>
          <a:xfrm>
            <a:off x="887506" y="2357718"/>
            <a:ext cx="3101784" cy="3370153"/>
          </a:xfrm>
          <a:prstGeom prst="rect">
            <a:avLst/>
          </a:prstGeom>
          <a:noFill/>
        </p:spPr>
        <p:txBody>
          <a:bodyPr wrap="square" rtlCol="0">
            <a:spAutoFit/>
          </a:bodyPr>
          <a:lstStyle/>
          <a:p>
            <a:pPr marL="285750" indent="-285750">
              <a:spcAft>
                <a:spcPts val="300"/>
              </a:spcAft>
              <a:buFont typeface="Arial" panose="020B0604020202020204" pitchFamily="34" charset="0"/>
              <a:buChar char="•"/>
            </a:pPr>
            <a:r>
              <a:rPr lang="en-CA" sz="1600" dirty="0"/>
              <a:t>Mortgage lending is one of the most successful and lucrative streams of operations for financial institutions. </a:t>
            </a:r>
          </a:p>
          <a:p>
            <a:pPr marL="285750" indent="-285750">
              <a:spcAft>
                <a:spcPts val="300"/>
              </a:spcAft>
              <a:buFont typeface="Arial" panose="020B0604020202020204" pitchFamily="34" charset="0"/>
              <a:buChar char="•"/>
            </a:pPr>
            <a:r>
              <a:rPr lang="en-CA" sz="1600" dirty="0"/>
              <a:t>Loan defaults continue to be one of the largest contributors to bad debt for financial institutions. </a:t>
            </a:r>
          </a:p>
          <a:p>
            <a:pPr marL="285750" indent="-285750">
              <a:spcAft>
                <a:spcPts val="300"/>
              </a:spcAft>
              <a:buFont typeface="Arial" panose="020B0604020202020204" pitchFamily="34" charset="0"/>
              <a:buChar char="•"/>
            </a:pPr>
            <a:r>
              <a:rPr lang="en-CA" sz="1600" dirty="0"/>
              <a:t>Tools/models leveraged by financial institutions to predict credit-worthiness appear to have varied degrees of reliability and success.</a:t>
            </a:r>
          </a:p>
        </p:txBody>
      </p:sp>
      <p:sp>
        <p:nvSpPr>
          <p:cNvPr id="33" name="TextBox 32">
            <a:extLst>
              <a:ext uri="{FF2B5EF4-FFF2-40B4-BE49-F238E27FC236}">
                <a16:creationId xmlns:a16="http://schemas.microsoft.com/office/drawing/2014/main" id="{C5A687C6-6BAA-8134-8D79-46824BA57026}"/>
              </a:ext>
            </a:extLst>
          </p:cNvPr>
          <p:cNvSpPr txBox="1"/>
          <p:nvPr/>
        </p:nvSpPr>
        <p:spPr>
          <a:xfrm>
            <a:off x="1317812" y="1472192"/>
            <a:ext cx="1873623" cy="646331"/>
          </a:xfrm>
          <a:prstGeom prst="rect">
            <a:avLst/>
          </a:prstGeom>
          <a:noFill/>
        </p:spPr>
        <p:txBody>
          <a:bodyPr wrap="square" rtlCol="0">
            <a:spAutoFit/>
          </a:bodyPr>
          <a:lstStyle/>
          <a:p>
            <a:endParaRPr lang="en-CA" b="1" dirty="0">
              <a:solidFill>
                <a:schemeClr val="accent1">
                  <a:lumMod val="50000"/>
                </a:schemeClr>
              </a:solidFill>
            </a:endParaRPr>
          </a:p>
          <a:p>
            <a:pPr algn="ctr"/>
            <a:r>
              <a:rPr lang="en-CA" b="1" dirty="0">
                <a:solidFill>
                  <a:schemeClr val="accent1">
                    <a:lumMod val="50000"/>
                  </a:schemeClr>
                </a:solidFill>
              </a:rPr>
              <a:t>CONTEXT</a:t>
            </a:r>
          </a:p>
        </p:txBody>
      </p:sp>
      <p:sp>
        <p:nvSpPr>
          <p:cNvPr id="34" name="Rectangle: Diagonal Corners Rounded 33">
            <a:extLst>
              <a:ext uri="{FF2B5EF4-FFF2-40B4-BE49-F238E27FC236}">
                <a16:creationId xmlns:a16="http://schemas.microsoft.com/office/drawing/2014/main" id="{B00DE7FB-9047-F379-B73E-6CEE22C9604C}"/>
              </a:ext>
            </a:extLst>
          </p:cNvPr>
          <p:cNvSpPr/>
          <p:nvPr/>
        </p:nvSpPr>
        <p:spPr>
          <a:xfrm>
            <a:off x="4735607" y="2182228"/>
            <a:ext cx="3299010" cy="3770337"/>
          </a:xfrm>
          <a:prstGeom prst="round2Diag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200" dirty="0"/>
              <a:t> </a:t>
            </a:r>
          </a:p>
        </p:txBody>
      </p:sp>
      <p:sp>
        <p:nvSpPr>
          <p:cNvPr id="35" name="TextBox 34">
            <a:extLst>
              <a:ext uri="{FF2B5EF4-FFF2-40B4-BE49-F238E27FC236}">
                <a16:creationId xmlns:a16="http://schemas.microsoft.com/office/drawing/2014/main" id="{A498E53E-063F-6AA3-9DAE-9F68290EE4EF}"/>
              </a:ext>
            </a:extLst>
          </p:cNvPr>
          <p:cNvSpPr txBox="1"/>
          <p:nvPr/>
        </p:nvSpPr>
        <p:spPr>
          <a:xfrm>
            <a:off x="4876799" y="2357718"/>
            <a:ext cx="2779060" cy="2862322"/>
          </a:xfrm>
          <a:prstGeom prst="rect">
            <a:avLst/>
          </a:prstGeom>
          <a:noFill/>
        </p:spPr>
        <p:txBody>
          <a:bodyPr wrap="square" rtlCol="0">
            <a:spAutoFit/>
          </a:bodyPr>
          <a:lstStyle/>
          <a:p>
            <a:pPr algn="ctr"/>
            <a:r>
              <a:rPr lang="en-CA" dirty="0"/>
              <a:t>While multiple homegrown (by financial institutions) and customized risk assessment solutions are available in the market, they appear to garner varying levels of success and trust from the financial institutions. </a:t>
            </a:r>
          </a:p>
          <a:p>
            <a:pPr algn="ctr"/>
            <a:endParaRPr lang="en-CA" dirty="0"/>
          </a:p>
        </p:txBody>
      </p:sp>
      <p:sp>
        <p:nvSpPr>
          <p:cNvPr id="36" name="TextBox 35">
            <a:extLst>
              <a:ext uri="{FF2B5EF4-FFF2-40B4-BE49-F238E27FC236}">
                <a16:creationId xmlns:a16="http://schemas.microsoft.com/office/drawing/2014/main" id="{53F16982-AC63-C7F5-FE4B-1E9AC89BFD6E}"/>
              </a:ext>
            </a:extLst>
          </p:cNvPr>
          <p:cNvSpPr txBox="1"/>
          <p:nvPr/>
        </p:nvSpPr>
        <p:spPr>
          <a:xfrm>
            <a:off x="5365214" y="1749191"/>
            <a:ext cx="2039795" cy="369332"/>
          </a:xfrm>
          <a:prstGeom prst="rect">
            <a:avLst/>
          </a:prstGeom>
          <a:noFill/>
        </p:spPr>
        <p:txBody>
          <a:bodyPr wrap="square" rtlCol="0">
            <a:spAutoFit/>
          </a:bodyPr>
          <a:lstStyle/>
          <a:p>
            <a:r>
              <a:rPr lang="en-CA" b="1" dirty="0">
                <a:solidFill>
                  <a:schemeClr val="accent1">
                    <a:lumMod val="50000"/>
                  </a:schemeClr>
                </a:solidFill>
              </a:rPr>
              <a:t>OPPORTUNITY</a:t>
            </a:r>
          </a:p>
        </p:txBody>
      </p:sp>
      <p:sp>
        <p:nvSpPr>
          <p:cNvPr id="37" name="TextBox 36">
            <a:extLst>
              <a:ext uri="{FF2B5EF4-FFF2-40B4-BE49-F238E27FC236}">
                <a16:creationId xmlns:a16="http://schemas.microsoft.com/office/drawing/2014/main" id="{BC5A251E-3FD5-BFA1-8A11-A51262A6D687}"/>
              </a:ext>
            </a:extLst>
          </p:cNvPr>
          <p:cNvSpPr txBox="1"/>
          <p:nvPr/>
        </p:nvSpPr>
        <p:spPr>
          <a:xfrm>
            <a:off x="9105737" y="1795357"/>
            <a:ext cx="2039795" cy="369332"/>
          </a:xfrm>
          <a:prstGeom prst="rect">
            <a:avLst/>
          </a:prstGeom>
          <a:noFill/>
        </p:spPr>
        <p:txBody>
          <a:bodyPr wrap="square" rtlCol="0">
            <a:spAutoFit/>
          </a:bodyPr>
          <a:lstStyle/>
          <a:p>
            <a:pPr algn="ctr"/>
            <a:r>
              <a:rPr lang="en-CA" b="1" dirty="0">
                <a:solidFill>
                  <a:schemeClr val="accent1">
                    <a:lumMod val="50000"/>
                  </a:schemeClr>
                </a:solidFill>
              </a:rPr>
              <a:t>PROPOSITION</a:t>
            </a:r>
          </a:p>
        </p:txBody>
      </p:sp>
      <p:sp>
        <p:nvSpPr>
          <p:cNvPr id="38" name="Rectangle: Diagonal Corners Rounded 37">
            <a:extLst>
              <a:ext uri="{FF2B5EF4-FFF2-40B4-BE49-F238E27FC236}">
                <a16:creationId xmlns:a16="http://schemas.microsoft.com/office/drawing/2014/main" id="{AA10EBA7-8DD3-7886-A9AC-D6BE0AF71EC5}"/>
              </a:ext>
            </a:extLst>
          </p:cNvPr>
          <p:cNvSpPr/>
          <p:nvPr/>
        </p:nvSpPr>
        <p:spPr>
          <a:xfrm>
            <a:off x="8561296" y="2198255"/>
            <a:ext cx="3299010" cy="3770337"/>
          </a:xfrm>
          <a:prstGeom prst="round2Diag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1200"/>
          </a:p>
        </p:txBody>
      </p:sp>
      <p:sp>
        <p:nvSpPr>
          <p:cNvPr id="39" name="TextBox 38">
            <a:extLst>
              <a:ext uri="{FF2B5EF4-FFF2-40B4-BE49-F238E27FC236}">
                <a16:creationId xmlns:a16="http://schemas.microsoft.com/office/drawing/2014/main" id="{06D86F8D-CC95-05E0-2C9A-E01E28D55B04}"/>
              </a:ext>
            </a:extLst>
          </p:cNvPr>
          <p:cNvSpPr txBox="1"/>
          <p:nvPr/>
        </p:nvSpPr>
        <p:spPr>
          <a:xfrm>
            <a:off x="8639736" y="2494385"/>
            <a:ext cx="3142130" cy="1754326"/>
          </a:xfrm>
          <a:prstGeom prst="rect">
            <a:avLst/>
          </a:prstGeom>
          <a:noFill/>
        </p:spPr>
        <p:txBody>
          <a:bodyPr wrap="square" rtlCol="0">
            <a:spAutoFit/>
          </a:bodyPr>
          <a:lstStyle/>
          <a:p>
            <a:pPr algn="ctr"/>
            <a:r>
              <a:rPr lang="en-US" dirty="0"/>
              <a:t>To build a reliable, scalable, and efficient predictive system that assists lenders in making informed decisions and reduces the risk of financial losses due to defaulted loans.</a:t>
            </a:r>
            <a:endParaRPr lang="en-CA" dirty="0"/>
          </a:p>
        </p:txBody>
      </p:sp>
    </p:spTree>
    <p:extLst>
      <p:ext uri="{BB962C8B-B14F-4D97-AF65-F5344CB8AC3E}">
        <p14:creationId xmlns:p14="http://schemas.microsoft.com/office/powerpoint/2010/main" val="2622662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3D4C-C9E9-942E-D2E6-4D8FC28AADF5}"/>
              </a:ext>
            </a:extLst>
          </p:cNvPr>
          <p:cNvSpPr>
            <a:spLocks noGrp="1"/>
          </p:cNvSpPr>
          <p:nvPr>
            <p:ph type="title"/>
          </p:nvPr>
        </p:nvSpPr>
        <p:spPr/>
        <p:txBody>
          <a:bodyPr>
            <a:normAutofit/>
          </a:bodyPr>
          <a:lstStyle/>
          <a:p>
            <a:r>
              <a:rPr lang="en-US" b="1" dirty="0"/>
              <a:t>My Vision</a:t>
            </a:r>
            <a:endParaRPr lang="en-CA" b="1" dirty="0"/>
          </a:p>
        </p:txBody>
      </p:sp>
      <p:sp>
        <p:nvSpPr>
          <p:cNvPr id="3" name="TextBox 2">
            <a:extLst>
              <a:ext uri="{FF2B5EF4-FFF2-40B4-BE49-F238E27FC236}">
                <a16:creationId xmlns:a16="http://schemas.microsoft.com/office/drawing/2014/main" id="{BACBFF50-F547-1EED-9050-D0B6199FA38C}"/>
              </a:ext>
            </a:extLst>
          </p:cNvPr>
          <p:cNvSpPr txBox="1"/>
          <p:nvPr/>
        </p:nvSpPr>
        <p:spPr>
          <a:xfrm>
            <a:off x="1255060" y="1826376"/>
            <a:ext cx="10255624" cy="1077218"/>
          </a:xfrm>
          <a:prstGeom prst="rect">
            <a:avLst/>
          </a:prstGeom>
          <a:noFill/>
        </p:spPr>
        <p:txBody>
          <a:bodyPr wrap="square" rtlCol="0">
            <a:spAutoFit/>
          </a:bodyPr>
          <a:lstStyle/>
          <a:p>
            <a:r>
              <a:rPr lang="en-CA" sz="1600" dirty="0"/>
              <a:t>My Project will aim to develop a scalable and sophisticated machine learning-based system for predicting home loan defaults with high accuracy and reliability. </a:t>
            </a:r>
            <a:r>
              <a:rPr lang="en-US" sz="1600" dirty="0"/>
              <a:t>By leveraging advanced algorithms and data analysis techniques, the system will provide valuable insights to financial institutions, enabling them to assess the risk of granting home loans and make informed decisions.</a:t>
            </a:r>
            <a:endParaRPr lang="en-CA" sz="1600" dirty="0"/>
          </a:p>
        </p:txBody>
      </p:sp>
      <p:sp>
        <p:nvSpPr>
          <p:cNvPr id="4" name="TextBox 3">
            <a:extLst>
              <a:ext uri="{FF2B5EF4-FFF2-40B4-BE49-F238E27FC236}">
                <a16:creationId xmlns:a16="http://schemas.microsoft.com/office/drawing/2014/main" id="{13D01595-7825-8010-6727-FEBB696F2568}"/>
              </a:ext>
            </a:extLst>
          </p:cNvPr>
          <p:cNvSpPr txBox="1"/>
          <p:nvPr/>
        </p:nvSpPr>
        <p:spPr>
          <a:xfrm>
            <a:off x="2169458" y="3244334"/>
            <a:ext cx="6938683" cy="369332"/>
          </a:xfrm>
          <a:prstGeom prst="rect">
            <a:avLst/>
          </a:prstGeom>
          <a:noFill/>
        </p:spPr>
        <p:txBody>
          <a:bodyPr wrap="square" rtlCol="0">
            <a:spAutoFit/>
          </a:bodyPr>
          <a:lstStyle/>
          <a:p>
            <a:pPr algn="ctr"/>
            <a:r>
              <a:rPr lang="en-CA" u="sng" dirty="0"/>
              <a:t>KEY OBJECTIVES</a:t>
            </a:r>
            <a:r>
              <a:rPr lang="en-CA" dirty="0"/>
              <a:t>:</a:t>
            </a:r>
          </a:p>
        </p:txBody>
      </p:sp>
      <p:sp>
        <p:nvSpPr>
          <p:cNvPr id="5" name="TextBox 4">
            <a:extLst>
              <a:ext uri="{FF2B5EF4-FFF2-40B4-BE49-F238E27FC236}">
                <a16:creationId xmlns:a16="http://schemas.microsoft.com/office/drawing/2014/main" id="{63939BFC-C897-65C6-A193-BD77439F5D2C}"/>
              </a:ext>
            </a:extLst>
          </p:cNvPr>
          <p:cNvSpPr txBox="1"/>
          <p:nvPr/>
        </p:nvSpPr>
        <p:spPr>
          <a:xfrm>
            <a:off x="1039905" y="3953435"/>
            <a:ext cx="2707341" cy="1200329"/>
          </a:xfrm>
          <a:prstGeom prst="rect">
            <a:avLst/>
          </a:prstGeom>
          <a:noFill/>
        </p:spPr>
        <p:txBody>
          <a:bodyPr wrap="square" rtlCol="0">
            <a:spAutoFit/>
          </a:bodyPr>
          <a:lstStyle/>
          <a:p>
            <a:pPr marL="342900" indent="-342900">
              <a:buAutoNum type="arabicPeriod"/>
            </a:pPr>
            <a:r>
              <a:rPr lang="en-CA" dirty="0"/>
              <a:t>Accuracy</a:t>
            </a:r>
          </a:p>
          <a:p>
            <a:pPr marL="342900" indent="-342900">
              <a:buAutoNum type="arabicPeriod"/>
            </a:pPr>
            <a:r>
              <a:rPr lang="en-CA" dirty="0"/>
              <a:t>Robustness</a:t>
            </a:r>
          </a:p>
          <a:p>
            <a:pPr marL="342900" indent="-342900">
              <a:buAutoNum type="arabicPeriod"/>
            </a:pPr>
            <a:r>
              <a:rPr lang="en-CA" dirty="0"/>
              <a:t>Interpretability</a:t>
            </a:r>
          </a:p>
          <a:p>
            <a:pPr marL="342900" indent="-342900">
              <a:buAutoNum type="arabicPeriod"/>
            </a:pPr>
            <a:r>
              <a:rPr lang="en-CA" dirty="0"/>
              <a:t>Scalability</a:t>
            </a:r>
          </a:p>
        </p:txBody>
      </p:sp>
    </p:spTree>
    <p:extLst>
      <p:ext uri="{BB962C8B-B14F-4D97-AF65-F5344CB8AC3E}">
        <p14:creationId xmlns:p14="http://schemas.microsoft.com/office/powerpoint/2010/main" val="3092318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2A6AA6-D051-E44C-806C-C97F88C4693B}"/>
              </a:ext>
            </a:extLst>
          </p:cNvPr>
          <p:cNvSpPr>
            <a:spLocks noGrp="1"/>
          </p:cNvSpPr>
          <p:nvPr>
            <p:ph type="title"/>
          </p:nvPr>
        </p:nvSpPr>
        <p:spPr>
          <a:xfrm>
            <a:off x="1451579" y="804520"/>
            <a:ext cx="9603275" cy="587136"/>
          </a:xfrm>
        </p:spPr>
        <p:txBody>
          <a:bodyPr/>
          <a:lstStyle/>
          <a:p>
            <a:r>
              <a:rPr lang="en-CA" b="1" dirty="0"/>
              <a:t>A conservative estimate of impact</a:t>
            </a:r>
          </a:p>
        </p:txBody>
      </p:sp>
      <p:sp>
        <p:nvSpPr>
          <p:cNvPr id="4" name="Content Placeholder 3">
            <a:extLst>
              <a:ext uri="{FF2B5EF4-FFF2-40B4-BE49-F238E27FC236}">
                <a16:creationId xmlns:a16="http://schemas.microsoft.com/office/drawing/2014/main" id="{813C8061-1ADD-9940-D011-E11949BBD7DF}"/>
              </a:ext>
            </a:extLst>
          </p:cNvPr>
          <p:cNvSpPr>
            <a:spLocks noGrp="1"/>
          </p:cNvSpPr>
          <p:nvPr>
            <p:ph idx="1"/>
          </p:nvPr>
        </p:nvSpPr>
        <p:spPr>
          <a:xfrm>
            <a:off x="1451579" y="1921164"/>
            <a:ext cx="9603275" cy="3545181"/>
          </a:xfrm>
        </p:spPr>
        <p:txBody>
          <a:bodyPr>
            <a:normAutofit/>
          </a:bodyPr>
          <a:lstStyle/>
          <a:p>
            <a:pPr marL="0" indent="0">
              <a:buNone/>
            </a:pPr>
            <a:r>
              <a:rPr lang="en-US" sz="1800" dirty="0"/>
              <a:t>Home loan default prediction models have a multifaceted impact, spanning the financial industry, the broader economy, and society. They enhance risk management practices for lenders, reduce financial losses due to loan defaults, and optimize loan portfolios. Additionally, they foster confidence and trust in the lending industry, promote consumer protection and financial inclusion, and reduce systemic risks, contributing to economic stability and growth.</a:t>
            </a:r>
          </a:p>
          <a:p>
            <a:pPr marL="0" indent="0">
              <a:buNone/>
            </a:pPr>
            <a:r>
              <a:rPr lang="en-US" sz="1800" dirty="0"/>
              <a:t>With the integration of machine learning models, there's a huge possibility in determining whether an individual is highly likely to default on their payments before approving their loan applications. In my view, effective utilization of these models could potentially reduce overall defaults by up to 5% to 10% approximately saving at the least 260 Trillion US Dollars worldwide.</a:t>
            </a:r>
            <a:endParaRPr lang="en-CA" sz="1800" dirty="0"/>
          </a:p>
        </p:txBody>
      </p:sp>
    </p:spTree>
    <p:extLst>
      <p:ext uri="{BB962C8B-B14F-4D97-AF65-F5344CB8AC3E}">
        <p14:creationId xmlns:p14="http://schemas.microsoft.com/office/powerpoint/2010/main" val="36792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9E55-8374-D683-C85C-27552044B918}"/>
              </a:ext>
            </a:extLst>
          </p:cNvPr>
          <p:cNvSpPr>
            <a:spLocks noGrp="1"/>
          </p:cNvSpPr>
          <p:nvPr>
            <p:ph type="title"/>
          </p:nvPr>
        </p:nvSpPr>
        <p:spPr>
          <a:xfrm>
            <a:off x="1451579" y="804520"/>
            <a:ext cx="9603275" cy="602940"/>
          </a:xfrm>
        </p:spPr>
        <p:txBody>
          <a:bodyPr/>
          <a:lstStyle/>
          <a:p>
            <a:r>
              <a:rPr lang="en-CA" dirty="0"/>
              <a:t>Overview of data used</a:t>
            </a:r>
          </a:p>
        </p:txBody>
      </p:sp>
      <p:sp>
        <p:nvSpPr>
          <p:cNvPr id="9" name="Freeform: Shape 8">
            <a:extLst>
              <a:ext uri="{FF2B5EF4-FFF2-40B4-BE49-F238E27FC236}">
                <a16:creationId xmlns:a16="http://schemas.microsoft.com/office/drawing/2014/main" id="{3E4D3674-BD47-0595-DF33-5E915200B2B3}"/>
              </a:ext>
            </a:extLst>
          </p:cNvPr>
          <p:cNvSpPr/>
          <p:nvPr/>
        </p:nvSpPr>
        <p:spPr>
          <a:xfrm>
            <a:off x="1451579" y="1936377"/>
            <a:ext cx="3048703" cy="602941"/>
          </a:xfrm>
          <a:custGeom>
            <a:avLst/>
            <a:gdLst>
              <a:gd name="connsiteX0" fmla="*/ 642484 w 3854824"/>
              <a:gd name="connsiteY0" fmla="*/ 0 h 770965"/>
              <a:gd name="connsiteX1" fmla="*/ 3212340 w 3854824"/>
              <a:gd name="connsiteY1" fmla="*/ 0 h 770965"/>
              <a:gd name="connsiteX2" fmla="*/ 3854824 w 3854824"/>
              <a:gd name="connsiteY2" fmla="*/ 642484 h 770965"/>
              <a:gd name="connsiteX3" fmla="*/ 3854824 w 3854824"/>
              <a:gd name="connsiteY3" fmla="*/ 770965 h 770965"/>
              <a:gd name="connsiteX4" fmla="*/ 0 w 3854824"/>
              <a:gd name="connsiteY4" fmla="*/ 770965 h 770965"/>
              <a:gd name="connsiteX5" fmla="*/ 0 w 3854824"/>
              <a:gd name="connsiteY5" fmla="*/ 642484 h 770965"/>
              <a:gd name="connsiteX6" fmla="*/ 642484 w 3854824"/>
              <a:gd name="connsiteY6" fmla="*/ 0 h 77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4824" h="770965">
                <a:moveTo>
                  <a:pt x="642484" y="0"/>
                </a:moveTo>
                <a:lnTo>
                  <a:pt x="3212340" y="0"/>
                </a:lnTo>
                <a:cubicBezTo>
                  <a:pt x="3567174" y="0"/>
                  <a:pt x="3854824" y="287650"/>
                  <a:pt x="3854824" y="642484"/>
                </a:cubicBezTo>
                <a:lnTo>
                  <a:pt x="3854824" y="770965"/>
                </a:lnTo>
                <a:lnTo>
                  <a:pt x="0" y="770965"/>
                </a:lnTo>
                <a:lnTo>
                  <a:pt x="0" y="642484"/>
                </a:lnTo>
                <a:cubicBezTo>
                  <a:pt x="0" y="287650"/>
                  <a:pt x="287650" y="0"/>
                  <a:pt x="642484" y="0"/>
                </a:cubicBezTo>
                <a:close/>
              </a:path>
            </a:pathLst>
          </a:custGeom>
          <a:solidFill>
            <a:srgbClr val="7F5F35"/>
          </a:solidFill>
          <a:ln>
            <a:solidFill>
              <a:srgbClr val="7F5F35"/>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CA" dirty="0"/>
              <a:t>Dataset</a:t>
            </a:r>
          </a:p>
        </p:txBody>
      </p:sp>
      <p:sp>
        <p:nvSpPr>
          <p:cNvPr id="6" name="Freeform: Shape 5">
            <a:extLst>
              <a:ext uri="{FF2B5EF4-FFF2-40B4-BE49-F238E27FC236}">
                <a16:creationId xmlns:a16="http://schemas.microsoft.com/office/drawing/2014/main" id="{271D7094-6CAF-C6A2-8238-4A6EE77B3F80}"/>
              </a:ext>
            </a:extLst>
          </p:cNvPr>
          <p:cNvSpPr/>
          <p:nvPr/>
        </p:nvSpPr>
        <p:spPr>
          <a:xfrm>
            <a:off x="1451579" y="2539319"/>
            <a:ext cx="3048703" cy="3198094"/>
          </a:xfrm>
          <a:custGeom>
            <a:avLst/>
            <a:gdLst>
              <a:gd name="connsiteX0" fmla="*/ 0 w 3854824"/>
              <a:gd name="connsiteY0" fmla="*/ 0 h 3039035"/>
              <a:gd name="connsiteX1" fmla="*/ 3854824 w 3854824"/>
              <a:gd name="connsiteY1" fmla="*/ 0 h 3039035"/>
              <a:gd name="connsiteX2" fmla="*/ 3854824 w 3854824"/>
              <a:gd name="connsiteY2" fmla="*/ 2396551 h 3039035"/>
              <a:gd name="connsiteX3" fmla="*/ 3212340 w 3854824"/>
              <a:gd name="connsiteY3" fmla="*/ 3039035 h 3039035"/>
              <a:gd name="connsiteX4" fmla="*/ 642484 w 3854824"/>
              <a:gd name="connsiteY4" fmla="*/ 3039035 h 3039035"/>
              <a:gd name="connsiteX5" fmla="*/ 0 w 3854824"/>
              <a:gd name="connsiteY5" fmla="*/ 2396551 h 3039035"/>
              <a:gd name="connsiteX6" fmla="*/ 0 w 3854824"/>
              <a:gd name="connsiteY6" fmla="*/ 0 h 303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4824" h="3039035">
                <a:moveTo>
                  <a:pt x="0" y="0"/>
                </a:moveTo>
                <a:lnTo>
                  <a:pt x="3854824" y="0"/>
                </a:lnTo>
                <a:lnTo>
                  <a:pt x="3854824" y="2396551"/>
                </a:lnTo>
                <a:cubicBezTo>
                  <a:pt x="3854824" y="2751385"/>
                  <a:pt x="3567174" y="3039035"/>
                  <a:pt x="3212340" y="3039035"/>
                </a:cubicBezTo>
                <a:lnTo>
                  <a:pt x="642484" y="3039035"/>
                </a:lnTo>
                <a:cubicBezTo>
                  <a:pt x="287650" y="3039035"/>
                  <a:pt x="0" y="2751385"/>
                  <a:pt x="0" y="2396551"/>
                </a:cubicBezTo>
                <a:lnTo>
                  <a:pt x="0" y="0"/>
                </a:lnTo>
                <a:close/>
              </a:path>
            </a:pathLst>
          </a:custGeom>
          <a:solidFill>
            <a:srgbClr val="7F5F35">
              <a:alpha val="10196"/>
            </a:srgbClr>
          </a:solidFill>
          <a:ln>
            <a:solidFill>
              <a:srgbClr val="7F5F35"/>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t">
            <a:noAutofit/>
          </a:bodyPr>
          <a:lstStyle/>
          <a:p>
            <a:endParaRPr lang="en-CA" sz="700" dirty="0"/>
          </a:p>
          <a:p>
            <a:pPr marL="171450" indent="-171450">
              <a:buClr>
                <a:srgbClr val="7F5F35"/>
              </a:buClr>
              <a:buFont typeface="Wingdings" panose="05000000000000000000" pitchFamily="2" charset="2"/>
              <a:buChar char="Ø"/>
            </a:pPr>
            <a:r>
              <a:rPr lang="en-CA" sz="1200" b="1" dirty="0">
                <a:solidFill>
                  <a:srgbClr val="7F5F35"/>
                </a:solidFill>
              </a:rPr>
              <a:t>Source : Kaggle, AI511 </a:t>
            </a:r>
            <a:r>
              <a:rPr lang="en-CA" sz="1200" b="1" dirty="0" err="1">
                <a:solidFill>
                  <a:srgbClr val="7F5F35"/>
                </a:solidFill>
              </a:rPr>
              <a:t>Homloan</a:t>
            </a:r>
            <a:r>
              <a:rPr lang="en-CA" sz="1200" b="1" dirty="0">
                <a:solidFill>
                  <a:srgbClr val="7F5F35"/>
                </a:solidFill>
              </a:rPr>
              <a:t> 2022</a:t>
            </a:r>
          </a:p>
          <a:p>
            <a:pPr marL="171450" indent="-171450">
              <a:buClr>
                <a:srgbClr val="7F5F35"/>
              </a:buClr>
              <a:buFont typeface="Wingdings" panose="05000000000000000000" pitchFamily="2" charset="2"/>
              <a:buChar char="Ø"/>
            </a:pPr>
            <a:r>
              <a:rPr lang="en-CA" sz="1200" b="1" dirty="0">
                <a:solidFill>
                  <a:srgbClr val="7F5F35"/>
                </a:solidFill>
              </a:rPr>
              <a:t>The Initial Dataset contains 184506 rows and 122 Columns</a:t>
            </a:r>
          </a:p>
          <a:p>
            <a:pPr marL="171450" indent="-171450">
              <a:buClr>
                <a:srgbClr val="7F5F35"/>
              </a:buClr>
              <a:buFont typeface="Wingdings" panose="05000000000000000000" pitchFamily="2" charset="2"/>
              <a:buChar char="Ø"/>
            </a:pPr>
            <a:r>
              <a:rPr lang="en-CA" sz="1200" b="1" dirty="0">
                <a:solidFill>
                  <a:srgbClr val="7F5F35"/>
                </a:solidFill>
              </a:rPr>
              <a:t>It contains some very key and vital information such as :</a:t>
            </a:r>
          </a:p>
          <a:p>
            <a:pPr marL="171450" indent="-171450">
              <a:buClr>
                <a:srgbClr val="7F5F35"/>
              </a:buClr>
              <a:buFont typeface="Wingdings" panose="05000000000000000000" pitchFamily="2" charset="2"/>
              <a:buChar char="Ø"/>
            </a:pPr>
            <a:endParaRPr lang="en-CA" sz="1200" b="1" dirty="0">
              <a:solidFill>
                <a:srgbClr val="7F5F35"/>
              </a:solidFill>
            </a:endParaRPr>
          </a:p>
          <a:p>
            <a:pPr marL="228600" indent="-228600">
              <a:buClr>
                <a:srgbClr val="7F5F35"/>
              </a:buClr>
              <a:buAutoNum type="arabicPeriod"/>
            </a:pPr>
            <a:r>
              <a:rPr lang="en-CA" sz="1200" b="1" dirty="0">
                <a:solidFill>
                  <a:srgbClr val="7F5F35"/>
                </a:solidFill>
              </a:rPr>
              <a:t>Target Variable</a:t>
            </a:r>
          </a:p>
          <a:p>
            <a:pPr marL="228600" indent="-228600">
              <a:buClr>
                <a:srgbClr val="7F5F35"/>
              </a:buClr>
              <a:buAutoNum type="arabicPeriod"/>
            </a:pPr>
            <a:r>
              <a:rPr lang="en-CA" sz="1200" b="1" dirty="0">
                <a:solidFill>
                  <a:srgbClr val="7F5F35"/>
                </a:solidFill>
              </a:rPr>
              <a:t>Income of applicant</a:t>
            </a:r>
          </a:p>
          <a:p>
            <a:pPr marL="228600" indent="-228600">
              <a:buClr>
                <a:srgbClr val="7F5F35"/>
              </a:buClr>
              <a:buAutoNum type="arabicPeriod"/>
            </a:pPr>
            <a:r>
              <a:rPr lang="en-CA" sz="1200" b="1" dirty="0">
                <a:solidFill>
                  <a:srgbClr val="7F5F35"/>
                </a:solidFill>
              </a:rPr>
              <a:t>Age of applicant</a:t>
            </a:r>
          </a:p>
          <a:p>
            <a:pPr marL="228600" indent="-228600">
              <a:buClr>
                <a:srgbClr val="7F5F35"/>
              </a:buClr>
              <a:buAutoNum type="arabicPeriod"/>
            </a:pPr>
            <a:r>
              <a:rPr lang="en-CA" sz="1200" b="1" dirty="0">
                <a:solidFill>
                  <a:srgbClr val="7F5F35"/>
                </a:solidFill>
              </a:rPr>
              <a:t>Occupation of applicant</a:t>
            </a:r>
          </a:p>
          <a:p>
            <a:pPr marL="228600" indent="-228600">
              <a:buClr>
                <a:srgbClr val="7F5F35"/>
              </a:buClr>
              <a:buAutoNum type="arabicPeriod"/>
            </a:pPr>
            <a:r>
              <a:rPr lang="en-CA" sz="1200" b="1" dirty="0">
                <a:solidFill>
                  <a:srgbClr val="7F5F35"/>
                </a:solidFill>
              </a:rPr>
              <a:t>Gender of the applicant</a:t>
            </a:r>
          </a:p>
          <a:p>
            <a:pPr marL="228600" indent="-228600">
              <a:buClr>
                <a:srgbClr val="7F5F35"/>
              </a:buClr>
              <a:buAutoNum type="arabicPeriod"/>
            </a:pPr>
            <a:r>
              <a:rPr lang="en-CA" sz="1200" b="1" dirty="0">
                <a:solidFill>
                  <a:srgbClr val="7F5F35"/>
                </a:solidFill>
              </a:rPr>
              <a:t>Normalized Credit score </a:t>
            </a:r>
          </a:p>
          <a:p>
            <a:pPr marL="228600" indent="-228600">
              <a:buClr>
                <a:srgbClr val="7F5F35"/>
              </a:buClr>
              <a:buAutoNum type="arabicPeriod"/>
            </a:pPr>
            <a:r>
              <a:rPr lang="en-CA" sz="1200" b="1" dirty="0">
                <a:solidFill>
                  <a:srgbClr val="7F5F35"/>
                </a:solidFill>
              </a:rPr>
              <a:t>The number of enquiries to the Credit Bureau about the applicant</a:t>
            </a:r>
          </a:p>
          <a:p>
            <a:pPr marL="171450" indent="-171450">
              <a:buFont typeface="Arial" panose="020B0604020202020204" pitchFamily="34" charset="0"/>
              <a:buChar char="•"/>
            </a:pPr>
            <a:endParaRPr lang="en-CA" sz="1200" dirty="0"/>
          </a:p>
        </p:txBody>
      </p:sp>
      <p:sp>
        <p:nvSpPr>
          <p:cNvPr id="12" name="Freeform: Shape 11">
            <a:extLst>
              <a:ext uri="{FF2B5EF4-FFF2-40B4-BE49-F238E27FC236}">
                <a16:creationId xmlns:a16="http://schemas.microsoft.com/office/drawing/2014/main" id="{696FBA72-39B3-40C7-A9F2-49DEA97250D7}"/>
              </a:ext>
            </a:extLst>
          </p:cNvPr>
          <p:cNvSpPr/>
          <p:nvPr/>
        </p:nvSpPr>
        <p:spPr>
          <a:xfrm>
            <a:off x="4728865" y="1936377"/>
            <a:ext cx="3048703" cy="602941"/>
          </a:xfrm>
          <a:custGeom>
            <a:avLst/>
            <a:gdLst>
              <a:gd name="connsiteX0" fmla="*/ 642484 w 3854824"/>
              <a:gd name="connsiteY0" fmla="*/ 0 h 770965"/>
              <a:gd name="connsiteX1" fmla="*/ 3212340 w 3854824"/>
              <a:gd name="connsiteY1" fmla="*/ 0 h 770965"/>
              <a:gd name="connsiteX2" fmla="*/ 3854824 w 3854824"/>
              <a:gd name="connsiteY2" fmla="*/ 642484 h 770965"/>
              <a:gd name="connsiteX3" fmla="*/ 3854824 w 3854824"/>
              <a:gd name="connsiteY3" fmla="*/ 770965 h 770965"/>
              <a:gd name="connsiteX4" fmla="*/ 0 w 3854824"/>
              <a:gd name="connsiteY4" fmla="*/ 770965 h 770965"/>
              <a:gd name="connsiteX5" fmla="*/ 0 w 3854824"/>
              <a:gd name="connsiteY5" fmla="*/ 642484 h 770965"/>
              <a:gd name="connsiteX6" fmla="*/ 642484 w 3854824"/>
              <a:gd name="connsiteY6" fmla="*/ 0 h 77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4824" h="770965">
                <a:moveTo>
                  <a:pt x="642484" y="0"/>
                </a:moveTo>
                <a:lnTo>
                  <a:pt x="3212340" y="0"/>
                </a:lnTo>
                <a:cubicBezTo>
                  <a:pt x="3567174" y="0"/>
                  <a:pt x="3854824" y="287650"/>
                  <a:pt x="3854824" y="642484"/>
                </a:cubicBezTo>
                <a:lnTo>
                  <a:pt x="3854824" y="770965"/>
                </a:lnTo>
                <a:lnTo>
                  <a:pt x="0" y="770965"/>
                </a:lnTo>
                <a:lnTo>
                  <a:pt x="0" y="642484"/>
                </a:lnTo>
                <a:cubicBezTo>
                  <a:pt x="0" y="287650"/>
                  <a:pt x="287650" y="0"/>
                  <a:pt x="642484" y="0"/>
                </a:cubicBezTo>
                <a:close/>
              </a:path>
            </a:pathLst>
          </a:custGeom>
          <a:solidFill>
            <a:srgbClr val="7F5F35"/>
          </a:solidFill>
          <a:ln>
            <a:solidFill>
              <a:srgbClr val="7F5F35"/>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CA" dirty="0"/>
              <a:t>Challenges</a:t>
            </a:r>
          </a:p>
        </p:txBody>
      </p:sp>
      <p:sp>
        <p:nvSpPr>
          <p:cNvPr id="13" name="Freeform: Shape 12">
            <a:extLst>
              <a:ext uri="{FF2B5EF4-FFF2-40B4-BE49-F238E27FC236}">
                <a16:creationId xmlns:a16="http://schemas.microsoft.com/office/drawing/2014/main" id="{AE9C89C8-C69D-823D-75B8-66DA2D38170E}"/>
              </a:ext>
            </a:extLst>
          </p:cNvPr>
          <p:cNvSpPr/>
          <p:nvPr/>
        </p:nvSpPr>
        <p:spPr>
          <a:xfrm>
            <a:off x="4728865" y="2539319"/>
            <a:ext cx="3048703" cy="3198094"/>
          </a:xfrm>
          <a:custGeom>
            <a:avLst/>
            <a:gdLst>
              <a:gd name="connsiteX0" fmla="*/ 0 w 3854824"/>
              <a:gd name="connsiteY0" fmla="*/ 0 h 3039035"/>
              <a:gd name="connsiteX1" fmla="*/ 3854824 w 3854824"/>
              <a:gd name="connsiteY1" fmla="*/ 0 h 3039035"/>
              <a:gd name="connsiteX2" fmla="*/ 3854824 w 3854824"/>
              <a:gd name="connsiteY2" fmla="*/ 2396551 h 3039035"/>
              <a:gd name="connsiteX3" fmla="*/ 3212340 w 3854824"/>
              <a:gd name="connsiteY3" fmla="*/ 3039035 h 3039035"/>
              <a:gd name="connsiteX4" fmla="*/ 642484 w 3854824"/>
              <a:gd name="connsiteY4" fmla="*/ 3039035 h 3039035"/>
              <a:gd name="connsiteX5" fmla="*/ 0 w 3854824"/>
              <a:gd name="connsiteY5" fmla="*/ 2396551 h 3039035"/>
              <a:gd name="connsiteX6" fmla="*/ 0 w 3854824"/>
              <a:gd name="connsiteY6" fmla="*/ 0 h 303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4824" h="3039035">
                <a:moveTo>
                  <a:pt x="0" y="0"/>
                </a:moveTo>
                <a:lnTo>
                  <a:pt x="3854824" y="0"/>
                </a:lnTo>
                <a:lnTo>
                  <a:pt x="3854824" y="2396551"/>
                </a:lnTo>
                <a:cubicBezTo>
                  <a:pt x="3854824" y="2751385"/>
                  <a:pt x="3567174" y="3039035"/>
                  <a:pt x="3212340" y="3039035"/>
                </a:cubicBezTo>
                <a:lnTo>
                  <a:pt x="642484" y="3039035"/>
                </a:lnTo>
                <a:cubicBezTo>
                  <a:pt x="287650" y="3039035"/>
                  <a:pt x="0" y="2751385"/>
                  <a:pt x="0" y="2396551"/>
                </a:cubicBezTo>
                <a:lnTo>
                  <a:pt x="0" y="0"/>
                </a:lnTo>
                <a:close/>
              </a:path>
            </a:pathLst>
          </a:custGeom>
          <a:solidFill>
            <a:srgbClr val="7F5F35">
              <a:alpha val="10196"/>
            </a:srgbClr>
          </a:solidFill>
          <a:ln>
            <a:solidFill>
              <a:srgbClr val="7F5F35"/>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t">
            <a:noAutofit/>
          </a:bodyPr>
          <a:lstStyle/>
          <a:p>
            <a:endParaRPr lang="en-CA" sz="700" dirty="0"/>
          </a:p>
          <a:p>
            <a:pPr marL="171450" indent="-171450">
              <a:buClr>
                <a:srgbClr val="7F5F35"/>
              </a:buClr>
              <a:buFont typeface="Wingdings" panose="05000000000000000000" pitchFamily="2" charset="2"/>
              <a:buChar char="Ø"/>
            </a:pPr>
            <a:r>
              <a:rPr lang="en-CA" sz="1400" b="1" dirty="0">
                <a:solidFill>
                  <a:srgbClr val="7F5F35"/>
                </a:solidFill>
              </a:rPr>
              <a:t>NULL VALUES</a:t>
            </a:r>
            <a:r>
              <a:rPr lang="en-CA" sz="1200" b="1" dirty="0">
                <a:solidFill>
                  <a:schemeClr val="tx1"/>
                </a:solidFill>
              </a:rPr>
              <a:t>:  </a:t>
            </a:r>
            <a:r>
              <a:rPr lang="en-CA" sz="1200" b="1" dirty="0">
                <a:solidFill>
                  <a:srgbClr val="7F5F35"/>
                </a:solidFill>
              </a:rPr>
              <a:t>This Dataset had a good sizable number of null values of around 69 columns with Null Values. </a:t>
            </a:r>
          </a:p>
          <a:p>
            <a:pPr marL="171450" indent="-171450">
              <a:buClr>
                <a:srgbClr val="7F5F35"/>
              </a:buClr>
              <a:buFont typeface="Wingdings" panose="05000000000000000000" pitchFamily="2" charset="2"/>
              <a:buChar char="Ø"/>
            </a:pPr>
            <a:endParaRPr lang="en-CA" sz="1200" b="1" dirty="0">
              <a:solidFill>
                <a:srgbClr val="7F5F35"/>
              </a:solidFill>
            </a:endParaRPr>
          </a:p>
          <a:p>
            <a:pPr marL="171450" indent="-171450">
              <a:buClr>
                <a:srgbClr val="7F5F35"/>
              </a:buClr>
              <a:buFont typeface="Wingdings" panose="05000000000000000000" pitchFamily="2" charset="2"/>
              <a:buChar char="Ø"/>
            </a:pPr>
            <a:r>
              <a:rPr lang="en-CA" sz="1200" b="1" dirty="0">
                <a:solidFill>
                  <a:srgbClr val="7F5F35"/>
                </a:solidFill>
              </a:rPr>
              <a:t>I deleted more than 20% of the Null values as most of them were over 40% in size of null values</a:t>
            </a:r>
          </a:p>
          <a:p>
            <a:pPr marL="171450" indent="-171450">
              <a:buClr>
                <a:srgbClr val="7F5F35"/>
              </a:buClr>
              <a:buFont typeface="Wingdings" panose="05000000000000000000" pitchFamily="2" charset="2"/>
              <a:buChar char="Ø"/>
            </a:pPr>
            <a:endParaRPr lang="en-CA" sz="1200" b="1" dirty="0">
              <a:solidFill>
                <a:srgbClr val="7F5F35"/>
              </a:solidFill>
            </a:endParaRPr>
          </a:p>
          <a:p>
            <a:pPr marL="171450" indent="-171450">
              <a:buClr>
                <a:srgbClr val="7F5F35"/>
              </a:buClr>
              <a:buFont typeface="Wingdings" panose="05000000000000000000" pitchFamily="2" charset="2"/>
              <a:buChar char="Ø"/>
            </a:pPr>
            <a:r>
              <a:rPr lang="en-CA" sz="1200" b="1" dirty="0">
                <a:solidFill>
                  <a:srgbClr val="7F5F35"/>
                </a:solidFill>
              </a:rPr>
              <a:t>I could either use forward filling, or backward filling and did create new categories to fill in the empty cells for the remaining null columns </a:t>
            </a:r>
          </a:p>
          <a:p>
            <a:pPr marL="171450" indent="-171450">
              <a:buClr>
                <a:srgbClr val="7F5F35"/>
              </a:buClr>
              <a:buFont typeface="Wingdings" panose="05000000000000000000" pitchFamily="2" charset="2"/>
              <a:buChar char="Ø"/>
            </a:pPr>
            <a:endParaRPr lang="en-CA" sz="1200" b="1" dirty="0">
              <a:solidFill>
                <a:srgbClr val="7F5F35"/>
              </a:solidFill>
            </a:endParaRPr>
          </a:p>
          <a:p>
            <a:pPr marL="171450" indent="-171450">
              <a:buClr>
                <a:srgbClr val="7F5F35"/>
              </a:buClr>
              <a:buFont typeface="Wingdings" panose="05000000000000000000" pitchFamily="2" charset="2"/>
              <a:buChar char="Ø"/>
            </a:pPr>
            <a:endParaRPr lang="en-CA" sz="1200" b="1" dirty="0">
              <a:solidFill>
                <a:srgbClr val="7F5F35"/>
              </a:solidFill>
            </a:endParaRPr>
          </a:p>
          <a:p>
            <a:pPr marL="171450" indent="-171450">
              <a:buClr>
                <a:srgbClr val="7F5F35"/>
              </a:buClr>
              <a:buFont typeface="Wingdings" panose="05000000000000000000" pitchFamily="2" charset="2"/>
              <a:buChar char="Ø"/>
            </a:pPr>
            <a:endParaRPr lang="en-CA" sz="1200" b="1" dirty="0">
              <a:solidFill>
                <a:srgbClr val="7F5F35"/>
              </a:solidFill>
            </a:endParaRPr>
          </a:p>
          <a:p>
            <a:pPr marL="171450" indent="-171450">
              <a:buClr>
                <a:srgbClr val="7F5F35"/>
              </a:buClr>
              <a:buFont typeface="Wingdings" panose="05000000000000000000" pitchFamily="2" charset="2"/>
              <a:buChar char="Ø"/>
            </a:pPr>
            <a:endParaRPr lang="en-CA" sz="1200" b="1" dirty="0">
              <a:solidFill>
                <a:schemeClr val="tx1"/>
              </a:solidFill>
            </a:endParaRPr>
          </a:p>
        </p:txBody>
      </p:sp>
      <p:sp>
        <p:nvSpPr>
          <p:cNvPr id="14" name="Freeform: Shape 13">
            <a:extLst>
              <a:ext uri="{FF2B5EF4-FFF2-40B4-BE49-F238E27FC236}">
                <a16:creationId xmlns:a16="http://schemas.microsoft.com/office/drawing/2014/main" id="{FEBE0126-6DE5-E014-91A6-A30258D787E0}"/>
              </a:ext>
            </a:extLst>
          </p:cNvPr>
          <p:cNvSpPr/>
          <p:nvPr/>
        </p:nvSpPr>
        <p:spPr>
          <a:xfrm>
            <a:off x="8006151" y="1936377"/>
            <a:ext cx="3048703" cy="602941"/>
          </a:xfrm>
          <a:custGeom>
            <a:avLst/>
            <a:gdLst>
              <a:gd name="connsiteX0" fmla="*/ 642484 w 3854824"/>
              <a:gd name="connsiteY0" fmla="*/ 0 h 770965"/>
              <a:gd name="connsiteX1" fmla="*/ 3212340 w 3854824"/>
              <a:gd name="connsiteY1" fmla="*/ 0 h 770965"/>
              <a:gd name="connsiteX2" fmla="*/ 3854824 w 3854824"/>
              <a:gd name="connsiteY2" fmla="*/ 642484 h 770965"/>
              <a:gd name="connsiteX3" fmla="*/ 3854824 w 3854824"/>
              <a:gd name="connsiteY3" fmla="*/ 770965 h 770965"/>
              <a:gd name="connsiteX4" fmla="*/ 0 w 3854824"/>
              <a:gd name="connsiteY4" fmla="*/ 770965 h 770965"/>
              <a:gd name="connsiteX5" fmla="*/ 0 w 3854824"/>
              <a:gd name="connsiteY5" fmla="*/ 642484 h 770965"/>
              <a:gd name="connsiteX6" fmla="*/ 642484 w 3854824"/>
              <a:gd name="connsiteY6" fmla="*/ 0 h 77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4824" h="770965">
                <a:moveTo>
                  <a:pt x="642484" y="0"/>
                </a:moveTo>
                <a:lnTo>
                  <a:pt x="3212340" y="0"/>
                </a:lnTo>
                <a:cubicBezTo>
                  <a:pt x="3567174" y="0"/>
                  <a:pt x="3854824" y="287650"/>
                  <a:pt x="3854824" y="642484"/>
                </a:cubicBezTo>
                <a:lnTo>
                  <a:pt x="3854824" y="770965"/>
                </a:lnTo>
                <a:lnTo>
                  <a:pt x="0" y="770965"/>
                </a:lnTo>
                <a:lnTo>
                  <a:pt x="0" y="642484"/>
                </a:lnTo>
                <a:cubicBezTo>
                  <a:pt x="0" y="287650"/>
                  <a:pt x="287650" y="0"/>
                  <a:pt x="642484" y="0"/>
                </a:cubicBezTo>
                <a:close/>
              </a:path>
            </a:pathLst>
          </a:custGeom>
          <a:solidFill>
            <a:srgbClr val="7F5F35"/>
          </a:solidFill>
          <a:ln>
            <a:solidFill>
              <a:srgbClr val="7F5F35"/>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CA" dirty="0"/>
              <a:t>Observations</a:t>
            </a:r>
          </a:p>
        </p:txBody>
      </p:sp>
      <p:sp>
        <p:nvSpPr>
          <p:cNvPr id="15" name="Freeform: Shape 14">
            <a:extLst>
              <a:ext uri="{FF2B5EF4-FFF2-40B4-BE49-F238E27FC236}">
                <a16:creationId xmlns:a16="http://schemas.microsoft.com/office/drawing/2014/main" id="{9EAC9CD3-80B0-09AC-34B4-99393ACFC646}"/>
              </a:ext>
            </a:extLst>
          </p:cNvPr>
          <p:cNvSpPr/>
          <p:nvPr/>
        </p:nvSpPr>
        <p:spPr>
          <a:xfrm>
            <a:off x="8006151" y="2539319"/>
            <a:ext cx="3048703" cy="3198094"/>
          </a:xfrm>
          <a:custGeom>
            <a:avLst/>
            <a:gdLst>
              <a:gd name="connsiteX0" fmla="*/ 0 w 3854824"/>
              <a:gd name="connsiteY0" fmla="*/ 0 h 3039035"/>
              <a:gd name="connsiteX1" fmla="*/ 3854824 w 3854824"/>
              <a:gd name="connsiteY1" fmla="*/ 0 h 3039035"/>
              <a:gd name="connsiteX2" fmla="*/ 3854824 w 3854824"/>
              <a:gd name="connsiteY2" fmla="*/ 2396551 h 3039035"/>
              <a:gd name="connsiteX3" fmla="*/ 3212340 w 3854824"/>
              <a:gd name="connsiteY3" fmla="*/ 3039035 h 3039035"/>
              <a:gd name="connsiteX4" fmla="*/ 642484 w 3854824"/>
              <a:gd name="connsiteY4" fmla="*/ 3039035 h 3039035"/>
              <a:gd name="connsiteX5" fmla="*/ 0 w 3854824"/>
              <a:gd name="connsiteY5" fmla="*/ 2396551 h 3039035"/>
              <a:gd name="connsiteX6" fmla="*/ 0 w 3854824"/>
              <a:gd name="connsiteY6" fmla="*/ 0 h 3039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4824" h="3039035">
                <a:moveTo>
                  <a:pt x="0" y="0"/>
                </a:moveTo>
                <a:lnTo>
                  <a:pt x="3854824" y="0"/>
                </a:lnTo>
                <a:lnTo>
                  <a:pt x="3854824" y="2396551"/>
                </a:lnTo>
                <a:cubicBezTo>
                  <a:pt x="3854824" y="2751385"/>
                  <a:pt x="3567174" y="3039035"/>
                  <a:pt x="3212340" y="3039035"/>
                </a:cubicBezTo>
                <a:lnTo>
                  <a:pt x="642484" y="3039035"/>
                </a:lnTo>
                <a:cubicBezTo>
                  <a:pt x="287650" y="3039035"/>
                  <a:pt x="0" y="2751385"/>
                  <a:pt x="0" y="2396551"/>
                </a:cubicBezTo>
                <a:lnTo>
                  <a:pt x="0" y="0"/>
                </a:lnTo>
                <a:close/>
              </a:path>
            </a:pathLst>
          </a:custGeom>
          <a:solidFill>
            <a:srgbClr val="7F5F35">
              <a:alpha val="10196"/>
            </a:srgbClr>
          </a:solidFill>
          <a:ln>
            <a:solidFill>
              <a:srgbClr val="7F5F35"/>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t">
            <a:noAutofit/>
          </a:bodyPr>
          <a:lstStyle/>
          <a:p>
            <a:endParaRPr lang="en-CA" sz="700" dirty="0"/>
          </a:p>
          <a:p>
            <a:pPr marL="285750" indent="-285750">
              <a:buClr>
                <a:srgbClr val="7F5F35"/>
              </a:buClr>
              <a:buFont typeface="Wingdings" panose="05000000000000000000" pitchFamily="2" charset="2"/>
              <a:buChar char="Ø"/>
            </a:pPr>
            <a:r>
              <a:rPr lang="en-CA" sz="1400" b="1" dirty="0">
                <a:solidFill>
                  <a:srgbClr val="7F5F35"/>
                </a:solidFill>
              </a:rPr>
              <a:t>After the initial Data cleaning and EDA part 1 I was able to reduce the total number of rows to 151270 rows and 49 columns</a:t>
            </a:r>
          </a:p>
          <a:p>
            <a:pPr marL="285750" indent="-285750">
              <a:buClr>
                <a:srgbClr val="7F5F35"/>
              </a:buClr>
              <a:buFont typeface="Wingdings" panose="05000000000000000000" pitchFamily="2" charset="2"/>
              <a:buChar char="Ø"/>
            </a:pPr>
            <a:endParaRPr lang="en-CA" sz="1400" b="1" dirty="0">
              <a:solidFill>
                <a:srgbClr val="7F5F35"/>
              </a:solidFill>
            </a:endParaRPr>
          </a:p>
          <a:p>
            <a:pPr marL="285750" indent="-285750">
              <a:buClr>
                <a:srgbClr val="7F5F35"/>
              </a:buClr>
              <a:buFont typeface="Wingdings" panose="05000000000000000000" pitchFamily="2" charset="2"/>
              <a:buChar char="Ø"/>
            </a:pPr>
            <a:r>
              <a:rPr lang="en-CA" sz="1400" b="1" dirty="0">
                <a:solidFill>
                  <a:srgbClr val="7F5F35"/>
                </a:solidFill>
              </a:rPr>
              <a:t>The cleaned dataset does not have any null values present</a:t>
            </a:r>
            <a:br>
              <a:rPr lang="en-CA" sz="1400" b="1" dirty="0">
                <a:solidFill>
                  <a:srgbClr val="7F5F35"/>
                </a:solidFill>
              </a:rPr>
            </a:br>
            <a:endParaRPr lang="en-CA" sz="1400" b="1" dirty="0">
              <a:solidFill>
                <a:srgbClr val="7F5F35"/>
              </a:solidFill>
            </a:endParaRPr>
          </a:p>
        </p:txBody>
      </p:sp>
    </p:spTree>
    <p:extLst>
      <p:ext uri="{BB962C8B-B14F-4D97-AF65-F5344CB8AC3E}">
        <p14:creationId xmlns:p14="http://schemas.microsoft.com/office/powerpoint/2010/main" val="242867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64B9-0B43-B140-9C39-166DCCC35229}"/>
              </a:ext>
            </a:extLst>
          </p:cNvPr>
          <p:cNvSpPr>
            <a:spLocks noGrp="1"/>
          </p:cNvSpPr>
          <p:nvPr>
            <p:ph type="title"/>
          </p:nvPr>
        </p:nvSpPr>
        <p:spPr>
          <a:xfrm>
            <a:off x="1451579" y="804520"/>
            <a:ext cx="9603275" cy="587136"/>
          </a:xfrm>
        </p:spPr>
        <p:txBody>
          <a:bodyPr/>
          <a:lstStyle/>
          <a:p>
            <a:pPr algn="ctr"/>
            <a:r>
              <a:rPr lang="en-CA" dirty="0"/>
              <a:t>Next Steps</a:t>
            </a:r>
          </a:p>
        </p:txBody>
      </p:sp>
      <p:sp>
        <p:nvSpPr>
          <p:cNvPr id="3" name="Content Placeholder 2">
            <a:extLst>
              <a:ext uri="{FF2B5EF4-FFF2-40B4-BE49-F238E27FC236}">
                <a16:creationId xmlns:a16="http://schemas.microsoft.com/office/drawing/2014/main" id="{29D26121-6CDF-0A6A-D712-504CDF3D1A31}"/>
              </a:ext>
            </a:extLst>
          </p:cNvPr>
          <p:cNvSpPr>
            <a:spLocks noGrp="1"/>
          </p:cNvSpPr>
          <p:nvPr>
            <p:ph idx="1"/>
          </p:nvPr>
        </p:nvSpPr>
        <p:spPr/>
        <p:txBody>
          <a:bodyPr>
            <a:normAutofit fontScale="92500" lnSpcReduction="10000"/>
          </a:bodyPr>
          <a:lstStyle/>
          <a:p>
            <a:pPr marL="0" indent="0">
              <a:buNone/>
            </a:pPr>
            <a:r>
              <a:rPr lang="en-US" sz="1400" dirty="0">
                <a:solidFill>
                  <a:srgbClr val="7F5F35"/>
                </a:solidFill>
                <a:latin typeface="Aharoni" panose="02010803020104030203" pitchFamily="2" charset="-79"/>
                <a:cs typeface="Aharoni" panose="02010803020104030203" pitchFamily="2" charset="-79"/>
              </a:rPr>
              <a:t>EDA Part 2 :</a:t>
            </a:r>
          </a:p>
          <a:p>
            <a:pPr marL="0" indent="0">
              <a:buNone/>
            </a:pPr>
            <a:r>
              <a:rPr lang="en-US" sz="1400" dirty="0">
                <a:solidFill>
                  <a:srgbClr val="7F5F35"/>
                </a:solidFill>
                <a:latin typeface="Aharoni" panose="02010803020104030203" pitchFamily="2" charset="-79"/>
                <a:cs typeface="Aharoni" panose="02010803020104030203" pitchFamily="2" charset="-79"/>
              </a:rPr>
              <a:t>To run a detailed correlation and coefficient statistics among all the variables against the Target variable.</a:t>
            </a:r>
          </a:p>
          <a:p>
            <a:pPr marL="0" indent="0">
              <a:buNone/>
            </a:pPr>
            <a:r>
              <a:rPr lang="en-US" sz="1400" dirty="0">
                <a:solidFill>
                  <a:srgbClr val="7F5F35"/>
                </a:solidFill>
                <a:latin typeface="Aharoni" panose="02010803020104030203" pitchFamily="2" charset="-79"/>
                <a:cs typeface="Aharoni" panose="02010803020104030203" pitchFamily="2" charset="-79"/>
              </a:rPr>
              <a:t>Plot the heat map again and delete further columns that will help us build our models efficiently.</a:t>
            </a:r>
          </a:p>
          <a:p>
            <a:pPr marL="0" indent="0">
              <a:buNone/>
            </a:pPr>
            <a:r>
              <a:rPr lang="en-US" sz="1400" dirty="0">
                <a:solidFill>
                  <a:srgbClr val="7F5F35"/>
                </a:solidFill>
                <a:latin typeface="Aharoni" panose="02010803020104030203" pitchFamily="2" charset="-79"/>
                <a:cs typeface="Aharoni" panose="02010803020104030203" pitchFamily="2" charset="-79"/>
              </a:rPr>
              <a:t>Feature Engineering:</a:t>
            </a:r>
          </a:p>
          <a:p>
            <a:pPr marL="0" indent="0">
              <a:buNone/>
            </a:pPr>
            <a:r>
              <a:rPr lang="en-US" sz="1400" dirty="0">
                <a:solidFill>
                  <a:srgbClr val="7F5F35"/>
                </a:solidFill>
                <a:latin typeface="Aharoni" panose="02010803020104030203" pitchFamily="2" charset="-79"/>
                <a:cs typeface="Aharoni" panose="02010803020104030203" pitchFamily="2" charset="-79"/>
              </a:rPr>
              <a:t>create dummy variables for all the available object data type columns that hold limited values</a:t>
            </a:r>
          </a:p>
          <a:p>
            <a:pPr marL="0" indent="0">
              <a:buNone/>
            </a:pPr>
            <a:r>
              <a:rPr lang="en-US" sz="1400" dirty="0">
                <a:solidFill>
                  <a:srgbClr val="7F5F35"/>
                </a:solidFill>
                <a:latin typeface="Aharoni" panose="02010803020104030203" pitchFamily="2" charset="-79"/>
                <a:cs typeface="Aharoni" panose="02010803020104030203" pitchFamily="2" charset="-79"/>
              </a:rPr>
              <a:t>Convert further Datatypes where needed</a:t>
            </a:r>
          </a:p>
          <a:p>
            <a:pPr marL="0" indent="0">
              <a:buNone/>
            </a:pPr>
            <a:r>
              <a:rPr lang="en-US" sz="1400" dirty="0">
                <a:solidFill>
                  <a:srgbClr val="7F5F35"/>
                </a:solidFill>
                <a:latin typeface="Aharoni" panose="02010803020104030203" pitchFamily="2" charset="-79"/>
                <a:cs typeface="Aharoni" panose="02010803020104030203" pitchFamily="2" charset="-79"/>
              </a:rPr>
              <a:t>Dropping any further columns or rows to avoid multi-collinearity occurrences.</a:t>
            </a:r>
          </a:p>
          <a:p>
            <a:pPr marL="0" indent="0">
              <a:buNone/>
            </a:pPr>
            <a:r>
              <a:rPr lang="en-US" sz="1400" dirty="0">
                <a:solidFill>
                  <a:srgbClr val="7F5F35"/>
                </a:solidFill>
                <a:latin typeface="Aharoni" panose="02010803020104030203" pitchFamily="2" charset="-79"/>
                <a:cs typeface="Aharoni" panose="02010803020104030203" pitchFamily="2" charset="-79"/>
              </a:rPr>
              <a:t>Machine Learning Models:</a:t>
            </a:r>
          </a:p>
          <a:p>
            <a:pPr marL="0" indent="0">
              <a:buNone/>
            </a:pPr>
            <a:r>
              <a:rPr lang="en-US" sz="1400" dirty="0">
                <a:solidFill>
                  <a:srgbClr val="7F5F35"/>
                </a:solidFill>
                <a:latin typeface="Aharoni" panose="02010803020104030203" pitchFamily="2" charset="-79"/>
                <a:cs typeface="Aharoni" panose="02010803020104030203" pitchFamily="2" charset="-79"/>
              </a:rPr>
              <a:t>Logistic Regression, Decision Tree, Random Forest, </a:t>
            </a:r>
            <a:r>
              <a:rPr lang="en-US" sz="1400" dirty="0" err="1">
                <a:solidFill>
                  <a:srgbClr val="7F5F35"/>
                </a:solidFill>
                <a:latin typeface="Aharoni" panose="02010803020104030203" pitchFamily="2" charset="-79"/>
                <a:cs typeface="Aharoni" panose="02010803020104030203" pitchFamily="2" charset="-79"/>
              </a:rPr>
              <a:t>XGBoost</a:t>
            </a:r>
            <a:r>
              <a:rPr lang="en-US" sz="1400" dirty="0">
                <a:solidFill>
                  <a:srgbClr val="7F5F35"/>
                </a:solidFill>
                <a:latin typeface="Aharoni" panose="02010803020104030203" pitchFamily="2" charset="-79"/>
                <a:cs typeface="Aharoni" panose="02010803020104030203" pitchFamily="2" charset="-79"/>
              </a:rPr>
              <a:t>, Gradient boosting, Neural networks, and</a:t>
            </a:r>
          </a:p>
          <a:p>
            <a:pPr marL="0" indent="0">
              <a:buNone/>
            </a:pPr>
            <a:r>
              <a:rPr lang="en-US" sz="1400" dirty="0">
                <a:solidFill>
                  <a:srgbClr val="7F5F35"/>
                </a:solidFill>
                <a:latin typeface="Aharoni" panose="02010803020104030203" pitchFamily="2" charset="-79"/>
                <a:cs typeface="Aharoni" panose="02010803020104030203" pitchFamily="2" charset="-79"/>
              </a:rPr>
              <a:t>Support Vector Machine</a:t>
            </a:r>
            <a:endParaRPr lang="en-CA" sz="600" dirty="0">
              <a:solidFill>
                <a:srgbClr val="7F5F35"/>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424803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926</TotalTime>
  <Words>616</Words>
  <Application>Microsoft Office PowerPoint</Application>
  <PresentationFormat>Widescreen</PresentationFormat>
  <Paragraphs>63</Paragraphs>
  <Slides>6</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Aharoni</vt:lpstr>
      <vt:lpstr>Arial</vt:lpstr>
      <vt:lpstr>Gill Sans MT</vt:lpstr>
      <vt:lpstr>Wingdings</vt:lpstr>
      <vt:lpstr>Gallery</vt:lpstr>
      <vt:lpstr>Home Loan Default Prediction – Using Machine Learning Models</vt:lpstr>
      <vt:lpstr>Problem DEFINITION</vt:lpstr>
      <vt:lpstr>My Vision</vt:lpstr>
      <vt:lpstr>A conservative estimate of impact</vt:lpstr>
      <vt:lpstr>Overview of data used</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Loan Default Prediction – Using Machine Learning Models</dc:title>
  <dc:creator>Lakshmi Krishnan</dc:creator>
  <cp:lastModifiedBy>Lakshmi Krishnan</cp:lastModifiedBy>
  <cp:revision>1</cp:revision>
  <dcterms:created xsi:type="dcterms:W3CDTF">2024-05-14T07:21:39Z</dcterms:created>
  <dcterms:modified xsi:type="dcterms:W3CDTF">2024-05-14T22:48:30Z</dcterms:modified>
</cp:coreProperties>
</file>