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0"/>
  </p:handoutMasterIdLst>
  <p:sldIdLst>
    <p:sldId id="256" r:id="rId3"/>
    <p:sldId id="377" r:id="rId4"/>
    <p:sldId id="378" r:id="rId5"/>
    <p:sldId id="380" r:id="rId6"/>
    <p:sldId id="381" r:id="rId7"/>
    <p:sldId id="382" r:id="rId8"/>
    <p:sldId id="301" r:id="rId9"/>
    <p:sldId id="310" r:id="rId10"/>
    <p:sldId id="315" r:id="rId11"/>
    <p:sldId id="317" r:id="rId12"/>
    <p:sldId id="302" r:id="rId13"/>
    <p:sldId id="322" r:id="rId14"/>
    <p:sldId id="308" r:id="rId16"/>
    <p:sldId id="309" r:id="rId17"/>
    <p:sldId id="316" r:id="rId18"/>
    <p:sldId id="300" r:id="rId19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43" d="100"/>
          <a:sy n="143" d="100"/>
        </p:scale>
        <p:origin x="684" y="108"/>
      </p:cViewPr>
      <p:guideLst>
        <p:guide orient="horz" pos="1728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Calibri" panose="020F050202020403020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Calibri" panose="020F0502020204030204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Calibri" panose="020F0502020204030204" charset="0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1527175"/>
            <a:ext cx="2441575" cy="224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2"/>
          <p:cNvSpPr txBox="1"/>
          <p:nvPr/>
        </p:nvSpPr>
        <p:spPr>
          <a:xfrm>
            <a:off x="3322638" y="1816100"/>
            <a:ext cx="5316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UIDAI HACKATHON</a:t>
            </a:r>
            <a:endParaRPr lang="en-US" altLang="zh-CN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2018348" y="2491105"/>
            <a:ext cx="5427662" cy="189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+mn-ea"/>
                <a:cs typeface="+mn-ea"/>
                <a:sym typeface="+mn-ea"/>
              </a:rPr>
              <a:t>Team Reference ID : </a:t>
            </a:r>
            <a:r>
              <a:rPr lang="en-IN" sz="1400" dirty="0">
                <a:solidFill>
                  <a:schemeClr val="bg2"/>
                </a:solidFill>
                <a:latin typeface="+mn-ea"/>
                <a:cs typeface="+mn-ea"/>
                <a:sym typeface="+mn-ea"/>
              </a:rPr>
              <a:t>sy8mffJN3v</a:t>
            </a:r>
            <a:endParaRPr lang="en-IN" sz="1400" dirty="0">
              <a:solidFill>
                <a:schemeClr val="bg2"/>
              </a:solidFill>
              <a:latin typeface="+mn-ea"/>
              <a:cs typeface="+mn-ea"/>
              <a:sym typeface="+mn-ea"/>
            </a:endParaRPr>
          </a:p>
          <a:p>
            <a:pPr algn="r">
              <a:lnSpc>
                <a:spcPct val="150000"/>
              </a:lnSpc>
            </a:pPr>
            <a:endParaRPr lang="en-IN" sz="1400" dirty="0">
              <a:solidFill>
                <a:schemeClr val="bg2"/>
              </a:solidFill>
              <a:latin typeface="+mn-ea"/>
              <a:cs typeface="+mn-ea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+mn-ea"/>
                <a:cs typeface="+mn-ea"/>
                <a:sym typeface="+mn-ea"/>
              </a:rPr>
              <a:t>Team Name: Codesploit</a:t>
            </a:r>
            <a:endParaRPr lang="en-I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n-IN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en-US" sz="1100" dirty="0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
</a:t>
            </a:r>
            <a:endParaRPr lang="en-US" altLang="en-US" sz="1100" dirty="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  <a:sym typeface="SimSun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4" y="121138"/>
            <a:ext cx="2549051" cy="447822"/>
          </a:xfrm>
          <a:prstGeom prst="rect">
            <a:avLst/>
          </a:prstGeom>
        </p:spPr>
      </p:pic>
      <p:pic>
        <p:nvPicPr>
          <p:cNvPr id="3" name="Picture 2" descr="R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6175" y="0"/>
            <a:ext cx="1647825" cy="669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158" name="直接连接符 16"/>
          <p:cNvCxnSpPr/>
          <p:nvPr/>
        </p:nvCxnSpPr>
        <p:spPr>
          <a:xfrm>
            <a:off x="4643438" y="1504950"/>
            <a:ext cx="2411412" cy="0"/>
          </a:xfrm>
          <a:prstGeom prst="line">
            <a:avLst/>
          </a:prstGeom>
          <a:ln w="6350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61" name="直接连接符 6"/>
          <p:cNvCxnSpPr/>
          <p:nvPr/>
        </p:nvCxnSpPr>
        <p:spPr>
          <a:xfrm flipH="1">
            <a:off x="2157413" y="2606675"/>
            <a:ext cx="2332037" cy="0"/>
          </a:xfrm>
          <a:prstGeom prst="line">
            <a:avLst/>
          </a:prstGeom>
          <a:ln w="6350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64" name="直接连接符 21"/>
          <p:cNvCxnSpPr/>
          <p:nvPr/>
        </p:nvCxnSpPr>
        <p:spPr>
          <a:xfrm>
            <a:off x="4643438" y="3721100"/>
            <a:ext cx="2411412" cy="0"/>
          </a:xfrm>
          <a:prstGeom prst="line">
            <a:avLst/>
          </a:prstGeom>
          <a:ln w="6350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042" name="AutoShape 14"/>
          <p:cNvSpPr/>
          <p:nvPr/>
        </p:nvSpPr>
        <p:spPr>
          <a:xfrm>
            <a:off x="4445000" y="641350"/>
            <a:ext cx="300038" cy="394176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lIns="67969" tIns="33983" rIns="67969" bIns="33983" anchor="t"/>
          <a:lstStyle/>
          <a:p>
            <a:pPr lvl="0" fontAlgn="base"/>
            <a:endParaRPr lang="zh-CN" altLang="en-US" sz="1255" strike="noStrike" noProof="1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15043" name="椭圆 13"/>
          <p:cNvSpPr/>
          <p:nvPr/>
        </p:nvSpPr>
        <p:spPr>
          <a:xfrm>
            <a:off x="4514850" y="1420813"/>
            <a:ext cx="165100" cy="171450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en-US" altLang="x-none" sz="1255" b="1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15045" name="TextBox 21"/>
          <p:cNvSpPr txBox="1"/>
          <p:nvPr/>
        </p:nvSpPr>
        <p:spPr>
          <a:xfrm>
            <a:off x="1377950" y="879475"/>
            <a:ext cx="2967038" cy="12414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ctr"/>
          <a:lstStyle/>
          <a:p>
            <a:pPr>
              <a:lnSpc>
                <a:spcPct val="120000"/>
              </a:lnSpc>
            </a:pPr>
            <a:r>
              <a:rPr lang="en-US" altLang="zh-CN" sz="1200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Easy user interface, every low end and high end user can access our webapp</a:t>
            </a:r>
            <a:r>
              <a:rPr lang="zh-CN" altLang="en-US" sz="1200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
</a:t>
            </a:r>
            <a:endParaRPr lang="en-US" altLang="x-none" sz="1255" noProof="1">
              <a:solidFill>
                <a:srgbClr val="F2F2F2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15046" name="椭圆 3"/>
          <p:cNvSpPr/>
          <p:nvPr/>
        </p:nvSpPr>
        <p:spPr>
          <a:xfrm flipH="1">
            <a:off x="4514850" y="2527300"/>
            <a:ext cx="168275" cy="166688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en-US" altLang="x-none" sz="1255" b="1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15048" name="TextBox 22"/>
          <p:cNvSpPr txBox="1"/>
          <p:nvPr/>
        </p:nvSpPr>
        <p:spPr>
          <a:xfrm>
            <a:off x="4829175" y="1989138"/>
            <a:ext cx="3022600" cy="12430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ctr"/>
          <a:lstStyle/>
          <a:p>
            <a:pPr>
              <a:lnSpc>
                <a:spcPct val="120000"/>
              </a:lnSpc>
            </a:pPr>
            <a:r>
              <a:rPr lang="en-US" altLang="zh-CN" sz="1200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Each and every data that the user enters in is encrypted and then it is decrypted again when fetched</a:t>
            </a:r>
            <a:r>
              <a:rPr lang="zh-CN" altLang="en-US" sz="1200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
</a:t>
            </a:r>
            <a:endParaRPr lang="en-US" altLang="x-none" sz="1255" noProof="1">
              <a:solidFill>
                <a:srgbClr val="F2F2F2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15049" name="椭圆 18"/>
          <p:cNvSpPr/>
          <p:nvPr/>
        </p:nvSpPr>
        <p:spPr>
          <a:xfrm>
            <a:off x="4514850" y="3638550"/>
            <a:ext cx="165100" cy="171450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en-US" altLang="x-none" sz="1255" b="1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15051" name="TextBox 23"/>
          <p:cNvSpPr txBox="1"/>
          <p:nvPr/>
        </p:nvSpPr>
        <p:spPr>
          <a:xfrm>
            <a:off x="1397000" y="3098800"/>
            <a:ext cx="2922588" cy="1247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ctr"/>
          <a:lstStyle/>
          <a:p>
            <a:pPr>
              <a:lnSpc>
                <a:spcPct val="120000"/>
              </a:lnSpc>
            </a:pPr>
            <a:r>
              <a:rPr lang="en-US" altLang="zh-CN" sz="1200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User is notified at each and every step of the process</a:t>
            </a:r>
            <a:endParaRPr lang="en-US" altLang="zh-CN" sz="1200" noProof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sp>
        <p:nvSpPr>
          <p:cNvPr id="215052" name="任意多边形 33"/>
          <p:cNvSpPr/>
          <p:nvPr/>
        </p:nvSpPr>
        <p:spPr>
          <a:xfrm>
            <a:off x="7054850" y="1200150"/>
            <a:ext cx="787400" cy="687388"/>
          </a:xfrm>
          <a:custGeom>
            <a:avLst/>
            <a:gdLst>
              <a:gd name="txL" fmla="*/ 0 w 817440"/>
              <a:gd name="txT" fmla="*/ 0 h 711011"/>
              <a:gd name="txR" fmla="*/ 817440 w 817440"/>
              <a:gd name="txB" fmla="*/ 711011 h 711011"/>
            </a:gdLst>
            <a:ahLst/>
            <a:cxnLst>
              <a:cxn ang="0">
                <a:pos x="456385" y="146"/>
              </a:cxn>
              <a:cxn ang="0">
                <a:pos x="522908" y="4587"/>
              </a:cxn>
              <a:cxn ang="0">
                <a:pos x="816558" y="378860"/>
              </a:cxn>
              <a:cxn ang="0">
                <a:pos x="475993" y="710784"/>
              </a:cxn>
              <a:cxn ang="0">
                <a:pos x="115428" y="400344"/>
              </a:cxn>
              <a:cxn ang="0">
                <a:pos x="0" y="324698"/>
              </a:cxn>
              <a:cxn ang="0">
                <a:pos x="124860" y="264976"/>
              </a:cxn>
              <a:cxn ang="0">
                <a:pos x="456385" y="146"/>
              </a:cxn>
            </a:cxnLst>
            <a:rect l="txL" t="txT" r="txR" b="txB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63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80277" tIns="0" rIns="0" bIns="0" anchor="ctr"/>
          <a:lstStyle/>
          <a:p>
            <a:pPr lvl="0" algn="ctr" fontAlgn="base"/>
            <a:r>
              <a:rPr lang="en-US" altLang="x-none" sz="2205" strike="noStrike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A</a:t>
            </a:r>
            <a:endParaRPr lang="en-US" altLang="x-none" sz="2205" strike="noStrike" noProof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+mn-ea"/>
            </a:endParaRPr>
          </a:p>
        </p:txBody>
      </p:sp>
      <p:sp>
        <p:nvSpPr>
          <p:cNvPr id="215053" name="任意多边形 34"/>
          <p:cNvSpPr/>
          <p:nvPr/>
        </p:nvSpPr>
        <p:spPr>
          <a:xfrm>
            <a:off x="7054850" y="3416300"/>
            <a:ext cx="787400" cy="684213"/>
          </a:xfrm>
          <a:custGeom>
            <a:avLst/>
            <a:gdLst>
              <a:gd name="txL" fmla="*/ 0 w 817440"/>
              <a:gd name="txT" fmla="*/ 0 h 711010"/>
              <a:gd name="txR" fmla="*/ 817440 w 817440"/>
              <a:gd name="txB" fmla="*/ 711010 h 711010"/>
            </a:gdLst>
            <a:ahLst/>
            <a:cxnLst>
              <a:cxn ang="0">
                <a:pos x="456385" y="146"/>
              </a:cxn>
              <a:cxn ang="0">
                <a:pos x="522908" y="4586"/>
              </a:cxn>
              <a:cxn ang="0">
                <a:pos x="816558" y="378859"/>
              </a:cxn>
              <a:cxn ang="0">
                <a:pos x="475993" y="710783"/>
              </a:cxn>
              <a:cxn ang="0">
                <a:pos x="115428" y="400343"/>
              </a:cxn>
              <a:cxn ang="0">
                <a:pos x="0" y="324697"/>
              </a:cxn>
              <a:cxn ang="0">
                <a:pos x="124860" y="264976"/>
              </a:cxn>
              <a:cxn ang="0">
                <a:pos x="456385" y="146"/>
              </a:cxn>
            </a:cxnLst>
            <a:rect l="txL" t="txT" r="txR" b="txB"/>
            <a:pathLst>
              <a:path w="817440" h="711010">
                <a:moveTo>
                  <a:pt x="456385" y="146"/>
                </a:moveTo>
                <a:cubicBezTo>
                  <a:pt x="478301" y="-489"/>
                  <a:pt x="500553" y="941"/>
                  <a:pt x="522908" y="4586"/>
                </a:cubicBezTo>
                <a:cubicBezTo>
                  <a:pt x="702153" y="33817"/>
                  <a:pt x="829329" y="195909"/>
                  <a:pt x="816558" y="378859"/>
                </a:cubicBezTo>
                <a:cubicBezTo>
                  <a:pt x="803852" y="560887"/>
                  <a:pt x="656698" y="704307"/>
                  <a:pt x="475993" y="710783"/>
                </a:cubicBezTo>
                <a:cubicBezTo>
                  <a:pt x="293901" y="717308"/>
                  <a:pt x="137557" y="582699"/>
                  <a:pt x="115428" y="400343"/>
                </a:cubicBezTo>
                <a:lnTo>
                  <a:pt x="0" y="324697"/>
                </a:lnTo>
                <a:lnTo>
                  <a:pt x="124860" y="264976"/>
                </a:lnTo>
                <a:cubicBezTo>
                  <a:pt x="165980" y="110189"/>
                  <a:pt x="302969" y="4589"/>
                  <a:pt x="456385" y="146"/>
                </a:cubicBezTo>
                <a:close/>
              </a:path>
            </a:pathLst>
          </a:custGeom>
          <a:noFill/>
          <a:ln w="63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80277" tIns="0" rIns="0" bIns="0" anchor="ctr"/>
          <a:lstStyle/>
          <a:p>
            <a:pPr lvl="0" algn="ctr" fontAlgn="base"/>
            <a:r>
              <a:rPr lang="en-US" altLang="x-none" sz="2205" strike="noStrike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C</a:t>
            </a:r>
            <a:endParaRPr lang="en-US" altLang="x-none" sz="2205" strike="noStrike" noProof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+mn-ea"/>
            </a:endParaRPr>
          </a:p>
        </p:txBody>
      </p:sp>
      <p:sp>
        <p:nvSpPr>
          <p:cNvPr id="215054" name="任意多边形 35"/>
          <p:cNvSpPr/>
          <p:nvPr/>
        </p:nvSpPr>
        <p:spPr>
          <a:xfrm>
            <a:off x="1385888" y="2292350"/>
            <a:ext cx="792163" cy="685800"/>
          </a:xfrm>
          <a:custGeom>
            <a:avLst/>
            <a:gdLst>
              <a:gd name="txL" fmla="*/ 0 w 817440"/>
              <a:gd name="txT" fmla="*/ 0 h 711011"/>
              <a:gd name="txR" fmla="*/ 817440 w 817440"/>
              <a:gd name="txB" fmla="*/ 711011 h 711011"/>
            </a:gdLst>
            <a:ahLst/>
            <a:cxnLst>
              <a:cxn ang="0">
                <a:pos x="361056" y="146"/>
              </a:cxn>
              <a:cxn ang="0">
                <a:pos x="692581" y="264976"/>
              </a:cxn>
              <a:cxn ang="0">
                <a:pos x="817440" y="324698"/>
              </a:cxn>
              <a:cxn ang="0">
                <a:pos x="702013" y="400344"/>
              </a:cxn>
              <a:cxn ang="0">
                <a:pos x="341448" y="710784"/>
              </a:cxn>
              <a:cxn ang="0">
                <a:pos x="883" y="378860"/>
              </a:cxn>
              <a:cxn ang="0">
                <a:pos x="294532" y="4587"/>
              </a:cxn>
              <a:cxn ang="0">
                <a:pos x="361056" y="146"/>
              </a:cxn>
            </a:cxnLst>
            <a:rect l="txL" t="txT" r="txR" b="txB"/>
            <a:pathLst>
              <a:path w="817440" h="711011">
                <a:moveTo>
                  <a:pt x="361056" y="146"/>
                </a:moveTo>
                <a:cubicBezTo>
                  <a:pt x="514472" y="4590"/>
                  <a:pt x="651461" y="110190"/>
                  <a:pt x="692581" y="264976"/>
                </a:cubicBezTo>
                <a:lnTo>
                  <a:pt x="817440" y="324698"/>
                </a:lnTo>
                <a:lnTo>
                  <a:pt x="702013" y="400344"/>
                </a:lnTo>
                <a:cubicBezTo>
                  <a:pt x="679884" y="582700"/>
                  <a:pt x="523540" y="717309"/>
                  <a:pt x="341448" y="710784"/>
                </a:cubicBezTo>
                <a:cubicBezTo>
                  <a:pt x="160743" y="704308"/>
                  <a:pt x="13589" y="560888"/>
                  <a:pt x="883" y="378860"/>
                </a:cubicBezTo>
                <a:cubicBezTo>
                  <a:pt x="-11888" y="195910"/>
                  <a:pt x="115288" y="33818"/>
                  <a:pt x="294532" y="4587"/>
                </a:cubicBezTo>
                <a:cubicBezTo>
                  <a:pt x="316888" y="941"/>
                  <a:pt x="339140" y="-488"/>
                  <a:pt x="361056" y="146"/>
                </a:cubicBezTo>
                <a:close/>
              </a:path>
            </a:pathLst>
          </a:custGeom>
          <a:noFill/>
          <a:ln w="63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80277" bIns="0" anchor="ctr"/>
          <a:lstStyle/>
          <a:p>
            <a:pPr lvl="0" algn="ctr" fontAlgn="base"/>
            <a:r>
              <a:rPr lang="en-US" altLang="x-none" sz="2205" strike="noStrike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B</a:t>
            </a:r>
            <a:endParaRPr lang="en-US" altLang="x-none" sz="2205" strike="noStrike" noProof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+mn-ea"/>
            </a:endParaRPr>
          </a:p>
        </p:txBody>
      </p:sp>
      <p:sp>
        <p:nvSpPr>
          <p:cNvPr id="11279" name="文本框 1"/>
          <p:cNvSpPr txBox="1"/>
          <p:nvPr/>
        </p:nvSpPr>
        <p:spPr>
          <a:xfrm>
            <a:off x="166688" y="131763"/>
            <a:ext cx="1751012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2000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FEATURES </a:t>
            </a:r>
            <a:r>
              <a:rPr lang="en-US" altLang="zh-CN" sz="1000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                  </a:t>
            </a:r>
            <a:endParaRPr lang="en-US" altLang="zh-CN" sz="100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ldLvl="0" animBg="1"/>
      <p:bldP spid="215043" grpId="0" bldLvl="0" animBg="1"/>
      <p:bldP spid="215045" grpId="0"/>
      <p:bldP spid="215046" grpId="0" bldLvl="0" animBg="1"/>
      <p:bldP spid="215048" grpId="0"/>
      <p:bldP spid="215049" grpId="0" bldLvl="0" animBg="1"/>
      <p:bldP spid="215051" grpId="0"/>
      <p:bldP spid="215052" grpId="0" bldLvl="0" animBg="1"/>
      <p:bldP spid="215053" grpId="0" bldLvl="0" animBg="1"/>
      <p:bldP spid="21505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1317625" y="2743200"/>
            <a:ext cx="64182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330" name="组合 14"/>
          <p:cNvGrpSpPr/>
          <p:nvPr/>
        </p:nvGrpSpPr>
        <p:grpSpPr>
          <a:xfrm>
            <a:off x="1701800" y="1604963"/>
            <a:ext cx="790575" cy="1503362"/>
            <a:chOff x="1464547" y="2613409"/>
            <a:chExt cx="1251020" cy="2380412"/>
          </a:xfrm>
        </p:grpSpPr>
        <p:grpSp>
          <p:nvGrpSpPr>
            <p:cNvPr id="8" name="组合 7"/>
            <p:cNvGrpSpPr/>
            <p:nvPr/>
          </p:nvGrpSpPr>
          <p:grpSpPr>
            <a:xfrm>
              <a:off x="2032907" y="3864429"/>
              <a:ext cx="114300" cy="1129392"/>
              <a:chOff x="2032907" y="3796394"/>
              <a:chExt cx="114300" cy="1129392"/>
            </a:xfrm>
            <a:grpFill/>
          </p:grpSpPr>
          <p:sp>
            <p:nvSpPr>
              <p:cNvPr id="6" name="直接连接符 5"/>
              <p:cNvSpPr/>
              <p:nvPr/>
            </p:nvSpPr>
            <p:spPr>
              <a:xfrm>
                <a:off x="2090057" y="3796394"/>
                <a:ext cx="0" cy="1015092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7" name="椭圆 6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23870" y="1016000"/>
            <a:ext cx="1243965" cy="2091690"/>
            <a:chOff x="3272204" y="1680796"/>
            <a:chExt cx="1970314" cy="3313025"/>
          </a:xfrm>
          <a:solidFill>
            <a:schemeClr val="bg1">
              <a:alpha val="70000"/>
            </a:schemeClr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4200211" y="3651110"/>
              <a:ext cx="114300" cy="1342711"/>
              <a:chOff x="2032907" y="3583075"/>
              <a:chExt cx="114300" cy="1342711"/>
            </a:xfrm>
            <a:grpFill/>
          </p:grpSpPr>
          <p:sp>
            <p:nvSpPr>
              <p:cNvPr id="12" name="直接连接符 11"/>
              <p:cNvSpPr/>
              <p:nvPr/>
            </p:nvSpPr>
            <p:spPr>
              <a:xfrm>
                <a:off x="2090057" y="3583075"/>
                <a:ext cx="0" cy="1228411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13" name="椭圆 12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74565" y="1016000"/>
            <a:ext cx="1243965" cy="2091690"/>
            <a:chOff x="3272204" y="1680796"/>
            <a:chExt cx="1970314" cy="3313025"/>
          </a:xfrm>
          <a:solidFill>
            <a:schemeClr val="bg1">
              <a:alpha val="70000"/>
            </a:schemeClr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4200211" y="3651110"/>
              <a:ext cx="114300" cy="1342711"/>
              <a:chOff x="2032907" y="3583075"/>
              <a:chExt cx="114300" cy="1342711"/>
            </a:xfrm>
            <a:grpFill/>
          </p:grpSpPr>
          <p:sp>
            <p:nvSpPr>
              <p:cNvPr id="20" name="直接连接符 19"/>
              <p:cNvSpPr/>
              <p:nvPr/>
            </p:nvSpPr>
            <p:spPr>
              <a:xfrm>
                <a:off x="2090057" y="3583075"/>
                <a:ext cx="0" cy="1228411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1" name="椭圆 20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37960" y="1604643"/>
            <a:ext cx="789940" cy="1503045"/>
            <a:chOff x="1464547" y="2613409"/>
            <a:chExt cx="1251020" cy="2380412"/>
          </a:xfrm>
          <a:solidFill>
            <a:schemeClr val="bg1">
              <a:alpha val="70000"/>
            </a:schemeClr>
          </a:solidFill>
        </p:grpSpPr>
        <p:grpSp>
          <p:nvGrpSpPr>
            <p:cNvPr id="23" name="组合 22"/>
            <p:cNvGrpSpPr/>
            <p:nvPr/>
          </p:nvGrpSpPr>
          <p:grpSpPr>
            <a:xfrm>
              <a:off x="2032907" y="3864429"/>
              <a:ext cx="114300" cy="1129392"/>
              <a:chOff x="2032907" y="3796394"/>
              <a:chExt cx="114300" cy="1129392"/>
            </a:xfrm>
            <a:grpFill/>
          </p:grpSpPr>
          <p:sp>
            <p:nvSpPr>
              <p:cNvPr id="25" name="直接连接符 24"/>
              <p:cNvSpPr/>
              <p:nvPr/>
            </p:nvSpPr>
            <p:spPr>
              <a:xfrm>
                <a:off x="2090057" y="3796394"/>
                <a:ext cx="0" cy="1015092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6" name="椭圆 25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27" name="KSO_Shape"/>
          <p:cNvSpPr/>
          <p:nvPr/>
        </p:nvSpPr>
        <p:spPr>
          <a:xfrm>
            <a:off x="6773863" y="1771650"/>
            <a:ext cx="319088" cy="530225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27337" name="KSO_Shape"/>
          <p:cNvSpPr/>
          <p:nvPr/>
        </p:nvSpPr>
        <p:spPr>
          <a:xfrm>
            <a:off x="1833563" y="1781175"/>
            <a:ext cx="530225" cy="514350"/>
          </a:xfrm>
          <a:custGeom>
            <a:avLst/>
            <a:gdLst/>
            <a:ahLst/>
            <a:cxnLst>
              <a:cxn ang="0">
                <a:pos x="148122043" y="419364"/>
              </a:cxn>
              <a:cxn ang="0">
                <a:pos x="137917945" y="2655974"/>
              </a:cxn>
              <a:cxn ang="0">
                <a:pos x="128692417" y="6569929"/>
              </a:cxn>
              <a:cxn ang="0">
                <a:pos x="120305501" y="12114783"/>
              </a:cxn>
              <a:cxn ang="0">
                <a:pos x="112897042" y="19010960"/>
              </a:cxn>
              <a:cxn ang="0">
                <a:pos x="107399032" y="22878356"/>
              </a:cxn>
              <a:cxn ang="0">
                <a:pos x="100456455" y="15423140"/>
              </a:cxn>
              <a:cxn ang="0">
                <a:pos x="92535536" y="9179345"/>
              </a:cxn>
              <a:cxn ang="0">
                <a:pos x="83729314" y="4426548"/>
              </a:cxn>
              <a:cxn ang="0">
                <a:pos x="74037790" y="1304651"/>
              </a:cxn>
              <a:cxn ang="0">
                <a:pos x="63367695" y="0"/>
              </a:cxn>
              <a:cxn ang="0">
                <a:pos x="55213777" y="279576"/>
              </a:cxn>
              <a:cxn ang="0">
                <a:pos x="46174557" y="1957034"/>
              </a:cxn>
              <a:cxn ang="0">
                <a:pos x="37554643" y="4799355"/>
              </a:cxn>
              <a:cxn ang="0">
                <a:pos x="29587147" y="8899769"/>
              </a:cxn>
              <a:cxn ang="0">
                <a:pos x="22365109" y="14071817"/>
              </a:cxn>
              <a:cxn ang="0">
                <a:pos x="15981683" y="20129265"/>
              </a:cxn>
              <a:cxn ang="0">
                <a:pos x="10483673" y="27118559"/>
              </a:cxn>
              <a:cxn ang="0">
                <a:pos x="6010583" y="34853351"/>
              </a:cxn>
              <a:cxn ang="0">
                <a:pos x="2702484" y="43240526"/>
              </a:cxn>
              <a:cxn ang="0">
                <a:pos x="698881" y="52186854"/>
              </a:cxn>
              <a:cxn ang="0">
                <a:pos x="0" y="61552546"/>
              </a:cxn>
              <a:cxn ang="0">
                <a:pos x="1397762" y="75577805"/>
              </a:cxn>
              <a:cxn ang="0">
                <a:pos x="6383312" y="90861043"/>
              </a:cxn>
              <a:cxn ang="0">
                <a:pos x="14444076" y="104699956"/>
              </a:cxn>
              <a:cxn ang="0">
                <a:pos x="24974326" y="117094315"/>
              </a:cxn>
              <a:cxn ang="0">
                <a:pos x="37228491" y="128184023"/>
              </a:cxn>
              <a:cxn ang="0">
                <a:pos x="52604560" y="140065788"/>
              </a:cxn>
              <a:cxn ang="0">
                <a:pos x="69285124" y="154510412"/>
              </a:cxn>
              <a:cxn ang="0">
                <a:pos x="83449739" y="169048151"/>
              </a:cxn>
              <a:cxn ang="0">
                <a:pos x="95936902" y="185077003"/>
              </a:cxn>
              <a:cxn ang="0">
                <a:pos x="105348851" y="202084371"/>
              </a:cxn>
              <a:cxn ang="0">
                <a:pos x="108470642" y="210797680"/>
              </a:cxn>
              <a:cxn ang="0">
                <a:pos x="112850465" y="199148820"/>
              </a:cxn>
              <a:cxn ang="0">
                <a:pos x="122868141" y="182327912"/>
              </a:cxn>
              <a:cxn ang="0">
                <a:pos x="135774724" y="166485407"/>
              </a:cxn>
              <a:cxn ang="0">
                <a:pos x="150032379" y="152227243"/>
              </a:cxn>
              <a:cxn ang="0">
                <a:pos x="168809814" y="136524526"/>
              </a:cxn>
              <a:cxn ang="0">
                <a:pos x="181856014" y="126413336"/>
              </a:cxn>
              <a:cxn ang="0">
                <a:pos x="193830718" y="115090723"/>
              </a:cxn>
              <a:cxn ang="0">
                <a:pos x="203988125" y="102509904"/>
              </a:cxn>
              <a:cxn ang="0">
                <a:pos x="211629583" y="88438087"/>
              </a:cxn>
              <a:cxn ang="0">
                <a:pos x="216009405" y="72828600"/>
              </a:cxn>
              <a:cxn ang="0">
                <a:pos x="216941285" y="59968318"/>
              </a:cxn>
              <a:cxn ang="0">
                <a:pos x="215962828" y="50649184"/>
              </a:cxn>
              <a:cxn ang="0">
                <a:pos x="213726340" y="41796086"/>
              </a:cxn>
              <a:cxn ang="0">
                <a:pos x="210231707" y="33502141"/>
              </a:cxn>
              <a:cxn ang="0">
                <a:pos x="205572423" y="25907023"/>
              </a:cxn>
              <a:cxn ang="0">
                <a:pos x="199934455" y="19057518"/>
              </a:cxn>
              <a:cxn ang="0">
                <a:pos x="193411412" y="13093300"/>
              </a:cxn>
              <a:cxn ang="0">
                <a:pos x="186049529" y="8154156"/>
              </a:cxn>
              <a:cxn ang="0">
                <a:pos x="177988765" y="4240202"/>
              </a:cxn>
              <a:cxn ang="0">
                <a:pos x="169322274" y="1584227"/>
              </a:cxn>
              <a:cxn ang="0">
                <a:pos x="160143323" y="186346"/>
              </a:cxn>
            </a:cxnLst>
            <a:rect l="0" t="0" r="0" b="0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Calibri" panose="020F0502020204030204" charset="0"/>
            </a:endParaRPr>
          </a:p>
        </p:txBody>
      </p:sp>
      <p:sp>
        <p:nvSpPr>
          <p:cNvPr id="227338" name="KSO_Shape"/>
          <p:cNvSpPr/>
          <p:nvPr/>
        </p:nvSpPr>
        <p:spPr>
          <a:xfrm>
            <a:off x="5099050" y="1317625"/>
            <a:ext cx="595313" cy="758825"/>
          </a:xfrm>
          <a:custGeom>
            <a:avLst/>
            <a:gdLst/>
            <a:ahLst/>
            <a:cxnLst>
              <a:cxn ang="0">
                <a:pos x="111467221" y="108403514"/>
              </a:cxn>
              <a:cxn ang="0">
                <a:pos x="88172469" y="110876785"/>
              </a:cxn>
              <a:cxn ang="0">
                <a:pos x="48908506" y="133241581"/>
              </a:cxn>
              <a:cxn ang="0">
                <a:pos x="36734183" y="148818123"/>
              </a:cxn>
              <a:cxn ang="0">
                <a:pos x="28459774" y="167025682"/>
              </a:cxn>
              <a:cxn ang="0">
                <a:pos x="24823224" y="187285520"/>
              </a:cxn>
              <a:cxn ang="0">
                <a:pos x="25613753" y="204756452"/>
              </a:cxn>
              <a:cxn ang="0">
                <a:pos x="30515121" y="222753443"/>
              </a:cxn>
              <a:cxn ang="0">
                <a:pos x="39000308" y="238803510"/>
              </a:cxn>
              <a:cxn ang="0">
                <a:pos x="50647757" y="252590730"/>
              </a:cxn>
              <a:cxn ang="0">
                <a:pos x="65035765" y="263589044"/>
              </a:cxn>
              <a:cxn ang="0">
                <a:pos x="81637167" y="271271959"/>
              </a:cxn>
              <a:cxn ang="0">
                <a:pos x="99925235" y="275271306"/>
              </a:cxn>
              <a:cxn ang="0">
                <a:pos x="117053802" y="275271306"/>
              </a:cxn>
              <a:cxn ang="0">
                <a:pos x="135394455" y="271271959"/>
              </a:cxn>
              <a:cxn ang="0">
                <a:pos x="151943272" y="263589044"/>
              </a:cxn>
              <a:cxn ang="0">
                <a:pos x="166278548" y="252590730"/>
              </a:cxn>
              <a:cxn ang="0">
                <a:pos x="177925997" y="238803510"/>
              </a:cxn>
              <a:cxn ang="0">
                <a:pos x="186463915" y="222753443"/>
              </a:cxn>
              <a:cxn ang="0">
                <a:pos x="191312552" y="204756452"/>
              </a:cxn>
              <a:cxn ang="0">
                <a:pos x="192103081" y="186917207"/>
              </a:cxn>
              <a:cxn ang="0">
                <a:pos x="187886781" y="165183826"/>
              </a:cxn>
              <a:cxn ang="0">
                <a:pos x="178347555" y="145818504"/>
              </a:cxn>
              <a:cxn ang="0">
                <a:pos x="164328518" y="129663225"/>
              </a:cxn>
              <a:cxn ang="0">
                <a:pos x="162325758" y="192021639"/>
              </a:cxn>
              <a:cxn ang="0">
                <a:pos x="160902892" y="204124893"/>
              </a:cxn>
              <a:cxn ang="0">
                <a:pos x="155790601" y="217649011"/>
              </a:cxn>
              <a:cxn ang="0">
                <a:pos x="140664795" y="235067265"/>
              </a:cxn>
              <a:cxn ang="0">
                <a:pos x="124484950" y="243381739"/>
              </a:cxn>
              <a:cxn ang="0">
                <a:pos x="112626722" y="245644587"/>
              </a:cxn>
              <a:cxn ang="0">
                <a:pos x="101664486" y="245328807"/>
              </a:cxn>
              <a:cxn ang="0">
                <a:pos x="90017037" y="242487078"/>
              </a:cxn>
              <a:cxn ang="0">
                <a:pos x="72361451" y="231804689"/>
              </a:cxn>
              <a:cxn ang="0">
                <a:pos x="58922165" y="212913037"/>
              </a:cxn>
              <a:cxn ang="0">
                <a:pos x="55496394" y="201493732"/>
              </a:cxn>
              <a:cxn ang="0">
                <a:pos x="54653134" y="190600774"/>
              </a:cxn>
              <a:cxn ang="0">
                <a:pos x="56339654" y="178602732"/>
              </a:cxn>
              <a:cxn ang="0">
                <a:pos x="62453253" y="164183953"/>
              </a:cxn>
              <a:cxn ang="0">
                <a:pos x="78422319" y="147449792"/>
              </a:cxn>
              <a:cxn ang="0">
                <a:pos x="93758904" y="140345759"/>
              </a:cxn>
              <a:cxn ang="0">
                <a:pos x="105722594" y="138346013"/>
              </a:cxn>
              <a:cxn ang="0">
                <a:pos x="116684830" y="138924894"/>
              </a:cxn>
              <a:cxn ang="0">
                <a:pos x="128174086" y="142082258"/>
              </a:cxn>
              <a:cxn ang="0">
                <a:pos x="146514884" y="154080300"/>
              </a:cxn>
              <a:cxn ang="0">
                <a:pos x="158583891" y="172340537"/>
              </a:cxn>
              <a:cxn ang="0">
                <a:pos x="161693421" y="183865054"/>
              </a:cxn>
              <a:cxn ang="0">
                <a:pos x="0" y="24311863"/>
              </a:cxn>
              <a:cxn ang="0">
                <a:pos x="60819464" y="174866487"/>
              </a:cxn>
              <a:cxn ang="0">
                <a:pos x="59501915" y="176655665"/>
              </a:cxn>
              <a:cxn ang="0">
                <a:pos x="77421011" y="231541587"/>
              </a:cxn>
              <a:cxn ang="0">
                <a:pos x="78158810" y="233593867"/>
              </a:cxn>
              <a:cxn ang="0">
                <a:pos x="108463153" y="213228672"/>
              </a:cxn>
              <a:cxn ang="0">
                <a:pos x="138240476" y="233856968"/>
              </a:cxn>
              <a:cxn ang="0">
                <a:pos x="139558025" y="232120324"/>
              </a:cxn>
              <a:cxn ang="0">
                <a:pos x="157371659" y="177234546"/>
              </a:cxn>
              <a:cxn ang="0">
                <a:pos x="156686592" y="175129588"/>
              </a:cxn>
              <a:cxn ang="0">
                <a:pos x="110044211" y="141398165"/>
              </a:cxn>
              <a:cxn ang="0">
                <a:pos x="107883402" y="140714072"/>
              </a:cxn>
            </a:cxnLst>
            <a:rect l="0" t="0" r="0" b="0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Calibri" panose="020F0502020204030204" charset="0"/>
            </a:endParaRPr>
          </a:p>
        </p:txBody>
      </p:sp>
      <p:sp>
        <p:nvSpPr>
          <p:cNvPr id="227339" name="KSO_Shape"/>
          <p:cNvSpPr/>
          <p:nvPr/>
        </p:nvSpPr>
        <p:spPr>
          <a:xfrm>
            <a:off x="3267075" y="1258888"/>
            <a:ext cx="757238" cy="758825"/>
          </a:xfrm>
          <a:custGeom>
            <a:avLst/>
            <a:gdLst/>
            <a:ahLst/>
            <a:cxnLst>
              <a:cxn ang="0">
                <a:pos x="288061291" y="134247962"/>
              </a:cxn>
              <a:cxn ang="0">
                <a:pos x="272720783" y="101763787"/>
              </a:cxn>
              <a:cxn ang="0">
                <a:pos x="276204023" y="86376554"/>
              </a:cxn>
              <a:cxn ang="0">
                <a:pos x="291396341" y="64596652"/>
              </a:cxn>
              <a:cxn ang="0">
                <a:pos x="266940338" y="36795607"/>
              </a:cxn>
              <a:cxn ang="0">
                <a:pos x="253081902" y="38207925"/>
              </a:cxn>
              <a:cxn ang="0">
                <a:pos x="230626895" y="54487166"/>
              </a:cxn>
              <a:cxn ang="0">
                <a:pos x="196981561" y="42370574"/>
              </a:cxn>
              <a:cxn ang="0">
                <a:pos x="188533008" y="29064752"/>
              </a:cxn>
              <a:cxn ang="0">
                <a:pos x="183864247" y="2899113"/>
              </a:cxn>
              <a:cxn ang="0">
                <a:pos x="147106234" y="520309"/>
              </a:cxn>
              <a:cxn ang="0">
                <a:pos x="138361301" y="11298888"/>
              </a:cxn>
              <a:cxn ang="0">
                <a:pos x="133914739" y="38802540"/>
              </a:cxn>
              <a:cxn ang="0">
                <a:pos x="101529278" y="54115467"/>
              </a:cxn>
              <a:cxn ang="0">
                <a:pos x="86262779" y="50696044"/>
              </a:cxn>
              <a:cxn ang="0">
                <a:pos x="64400704" y="35457594"/>
              </a:cxn>
              <a:cxn ang="0">
                <a:pos x="36758013" y="59913522"/>
              </a:cxn>
              <a:cxn ang="0">
                <a:pos x="38092067" y="73739653"/>
              </a:cxn>
              <a:cxn ang="0">
                <a:pos x="54395897" y="96337430"/>
              </a:cxn>
              <a:cxn ang="0">
                <a:pos x="42242077" y="130159619"/>
              </a:cxn>
              <a:cxn ang="0">
                <a:pos x="28976573" y="138559394"/>
              </a:cxn>
              <a:cxn ang="0">
                <a:pos x="2890307" y="143168047"/>
              </a:cxn>
              <a:cxn ang="0">
                <a:pos x="592932" y="180186571"/>
              </a:cxn>
              <a:cxn ang="0">
                <a:pos x="11264508" y="188958045"/>
              </a:cxn>
              <a:cxn ang="0">
                <a:pos x="38759008" y="193492392"/>
              </a:cxn>
              <a:cxn ang="0">
                <a:pos x="53951327" y="225902263"/>
              </a:cxn>
              <a:cxn ang="0">
                <a:pos x="50542268" y="241289495"/>
              </a:cxn>
              <a:cxn ang="0">
                <a:pos x="35349949" y="263069397"/>
              </a:cxn>
              <a:cxn ang="0">
                <a:pos x="59805952" y="290870442"/>
              </a:cxn>
              <a:cxn ang="0">
                <a:pos x="73590207" y="289458124"/>
              </a:cxn>
              <a:cxn ang="0">
                <a:pos x="96045214" y="273178884"/>
              </a:cxn>
              <a:cxn ang="0">
                <a:pos x="129764730" y="285295475"/>
              </a:cxn>
              <a:cxn ang="0">
                <a:pos x="138139102" y="298749908"/>
              </a:cxn>
              <a:cxn ang="0">
                <a:pos x="142807862" y="324841414"/>
              </a:cxn>
              <a:cxn ang="0">
                <a:pos x="179640057" y="327071435"/>
              </a:cxn>
              <a:cxn ang="0">
                <a:pos x="188458999" y="316367161"/>
              </a:cxn>
              <a:cxn ang="0">
                <a:pos x="192905560" y="288937815"/>
              </a:cxn>
              <a:cxn ang="0">
                <a:pos x="225217012" y="273624888"/>
              </a:cxn>
              <a:cxn ang="0">
                <a:pos x="240557521" y="277044311"/>
              </a:cxn>
              <a:cxn ang="0">
                <a:pos x="262271406" y="292282933"/>
              </a:cxn>
              <a:cxn ang="0">
                <a:pos x="289988278" y="267752528"/>
              </a:cxn>
              <a:cxn ang="0">
                <a:pos x="288654223" y="253851919"/>
              </a:cxn>
              <a:cxn ang="0">
                <a:pos x="272350221" y="231328619"/>
              </a:cxn>
              <a:cxn ang="0">
                <a:pos x="284430033" y="197580908"/>
              </a:cxn>
              <a:cxn ang="0">
                <a:pos x="297769717" y="189106655"/>
              </a:cxn>
              <a:cxn ang="0">
                <a:pos x="323855983" y="184423697"/>
              </a:cxn>
              <a:cxn ang="0">
                <a:pos x="326153359" y="147479479"/>
              </a:cxn>
              <a:cxn ang="0">
                <a:pos x="315407602" y="138633699"/>
              </a:cxn>
              <a:cxn ang="0">
                <a:pos x="220029328" y="191113760"/>
              </a:cxn>
              <a:cxn ang="0">
                <a:pos x="195944058" y="217651098"/>
              </a:cxn>
              <a:cxn ang="0">
                <a:pos x="163410236" y="226794271"/>
              </a:cxn>
              <a:cxn ang="0">
                <a:pos x="128282485" y="216090170"/>
              </a:cxn>
              <a:cxn ang="0">
                <a:pos x="105456917" y="188363430"/>
              </a:cxn>
              <a:cxn ang="0">
                <a:pos x="101232726" y="154169542"/>
              </a:cxn>
              <a:cxn ang="0">
                <a:pos x="116869787" y="121462450"/>
              </a:cxn>
              <a:cxn ang="0">
                <a:pos x="147698994" y="102804406"/>
              </a:cxn>
              <a:cxn ang="0">
                <a:pos x="182085623" y="103622109"/>
              </a:cxn>
              <a:cxn ang="0">
                <a:pos x="211803318" y="123766777"/>
              </a:cxn>
              <a:cxn ang="0">
                <a:pos x="225883954" y="157365877"/>
              </a:cxn>
            </a:cxnLst>
            <a:rect l="0" t="0" r="0" b="0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Calibri" panose="020F0502020204030204" charset="0"/>
            </a:endParaRPr>
          </a:p>
        </p:txBody>
      </p:sp>
      <p:sp>
        <p:nvSpPr>
          <p:cNvPr id="10271" name="文本框 32"/>
          <p:cNvSpPr/>
          <p:nvPr/>
        </p:nvSpPr>
        <p:spPr>
          <a:xfrm>
            <a:off x="1465263" y="3235325"/>
            <a:ext cx="1268413" cy="2990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</a:pPr>
            <a:r>
              <a:rPr lang="en-US" altLang="x-none" sz="1350" b="1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Arial Unicode MS" panose="020B0604020202020204" charset="-122"/>
              </a:rPr>
              <a:t>EASY UI</a:t>
            </a:r>
            <a:endParaRPr lang="en-US" altLang="x-none" sz="1350" b="1" strike="noStrike" noProof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  <a:sym typeface="Arial Unicode MS" panose="020B0604020202020204" charset="-122"/>
            </a:endParaRPr>
          </a:p>
        </p:txBody>
      </p:sp>
      <p:sp>
        <p:nvSpPr>
          <p:cNvPr id="5" name="文本框 32"/>
          <p:cNvSpPr/>
          <p:nvPr/>
        </p:nvSpPr>
        <p:spPr>
          <a:xfrm>
            <a:off x="3009900" y="3235325"/>
            <a:ext cx="1268413" cy="506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</a:pPr>
            <a:r>
              <a:rPr lang="en-US" altLang="x-none" sz="1350" b="1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Arial Unicode MS" panose="020B0604020202020204" charset="-122"/>
              </a:rPr>
              <a:t>MAXIMUM SECURITY</a:t>
            </a:r>
            <a:endParaRPr lang="en-US" altLang="x-none" sz="1350" b="1" strike="noStrike" noProof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  <a:sym typeface="Arial Unicode MS" panose="020B0604020202020204" charset="-122"/>
            </a:endParaRPr>
          </a:p>
        </p:txBody>
      </p:sp>
      <p:sp>
        <p:nvSpPr>
          <p:cNvPr id="31" name="文本框 32"/>
          <p:cNvSpPr/>
          <p:nvPr/>
        </p:nvSpPr>
        <p:spPr>
          <a:xfrm>
            <a:off x="4765675" y="3235325"/>
            <a:ext cx="1270000" cy="2990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</a:pPr>
            <a:r>
              <a:rPr lang="en-US" altLang="x-none" sz="1350" b="1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Arial Unicode MS" panose="020B0604020202020204" charset="-122"/>
              </a:rPr>
              <a:t>NOTIFICATION</a:t>
            </a:r>
            <a:endParaRPr lang="en-US" altLang="x-none" sz="1350" b="1" strike="noStrike" noProof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  <a:sym typeface="Arial Unicode MS" panose="020B0604020202020204" charset="-122"/>
            </a:endParaRPr>
          </a:p>
        </p:txBody>
      </p:sp>
      <p:sp>
        <p:nvSpPr>
          <p:cNvPr id="33" name="文本框 32"/>
          <p:cNvSpPr/>
          <p:nvPr/>
        </p:nvSpPr>
        <p:spPr>
          <a:xfrm>
            <a:off x="6297930" y="3235325"/>
            <a:ext cx="1895475" cy="506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</a:pPr>
            <a:r>
              <a:rPr lang="en-US" altLang="x-none" sz="1350" b="1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Arial Unicode MS" panose="020B0604020202020204" charset="-122"/>
              </a:rPr>
              <a:t>MULTILANGUAGE FEATURES</a:t>
            </a:r>
            <a:endParaRPr lang="en-US" altLang="x-none" sz="1350" b="1" strike="noStrike" noProof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  <a:sym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27337" grpId="0" bldLvl="0" animBg="1"/>
      <p:bldP spid="227338" grpId="0" bldLvl="0" animBg="1"/>
      <p:bldP spid="227339" grpId="0" bldLvl="0" animBg="1"/>
      <p:bldP spid="10271" grpId="0"/>
      <p:bldP spid="5" grpId="0"/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1"/>
          <p:cNvSpPr/>
          <p:nvPr/>
        </p:nvSpPr>
        <p:spPr>
          <a:xfrm>
            <a:off x="3598863" y="2319338"/>
            <a:ext cx="2141538" cy="2143125"/>
          </a:xfrm>
          <a:prstGeom prst="arc">
            <a:avLst>
              <a:gd name="adj1" fmla="val 16200000"/>
              <a:gd name="adj2" fmla="val 942816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g-BG" sz="12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  <p:sp>
        <p:nvSpPr>
          <p:cNvPr id="7" name="Arc 53"/>
          <p:cNvSpPr/>
          <p:nvPr/>
        </p:nvSpPr>
        <p:spPr>
          <a:xfrm>
            <a:off x="3457575" y="2179638"/>
            <a:ext cx="2424113" cy="2420938"/>
          </a:xfrm>
          <a:prstGeom prst="arc">
            <a:avLst>
              <a:gd name="adj1" fmla="val 16200000"/>
              <a:gd name="adj2" fmla="val 1105427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g-BG" sz="12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  <p:sp>
        <p:nvSpPr>
          <p:cNvPr id="8" name="Arc 54"/>
          <p:cNvSpPr/>
          <p:nvPr/>
        </p:nvSpPr>
        <p:spPr>
          <a:xfrm>
            <a:off x="3735388" y="2468563"/>
            <a:ext cx="1868488" cy="1866900"/>
          </a:xfrm>
          <a:prstGeom prst="arc">
            <a:avLst>
              <a:gd name="adj1" fmla="val 16200000"/>
              <a:gd name="adj2" fmla="val 10196773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g-BG" sz="12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  <p:sp>
        <p:nvSpPr>
          <p:cNvPr id="9" name="Arc 55"/>
          <p:cNvSpPr/>
          <p:nvPr/>
        </p:nvSpPr>
        <p:spPr>
          <a:xfrm>
            <a:off x="3881438" y="2600325"/>
            <a:ext cx="1576388" cy="1570038"/>
          </a:xfrm>
          <a:prstGeom prst="arc">
            <a:avLst>
              <a:gd name="adj1" fmla="val 16200000"/>
              <a:gd name="adj2" fmla="val 6882554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g-BG" sz="12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  <p:sp>
        <p:nvSpPr>
          <p:cNvPr id="3" name="Arc 56"/>
          <p:cNvSpPr/>
          <p:nvPr/>
        </p:nvSpPr>
        <p:spPr>
          <a:xfrm>
            <a:off x="4027488" y="2743200"/>
            <a:ext cx="1285875" cy="1285875"/>
          </a:xfrm>
          <a:prstGeom prst="arc">
            <a:avLst>
              <a:gd name="adj1" fmla="val 16200000"/>
              <a:gd name="adj2" fmla="val 7419423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g-BG" sz="12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  <p:sp>
        <p:nvSpPr>
          <p:cNvPr id="4" name="Arc 57"/>
          <p:cNvSpPr/>
          <p:nvPr/>
        </p:nvSpPr>
        <p:spPr>
          <a:xfrm>
            <a:off x="4171950" y="2905125"/>
            <a:ext cx="993775" cy="993775"/>
          </a:xfrm>
          <a:prstGeom prst="arc">
            <a:avLst>
              <a:gd name="adj1" fmla="val 16200000"/>
              <a:gd name="adj2" fmla="val 208389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g-BG" sz="12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  <p:cxnSp>
        <p:nvCxnSpPr>
          <p:cNvPr id="12" name="Straight Connector 58"/>
          <p:cNvCxnSpPr/>
          <p:nvPr/>
        </p:nvCxnSpPr>
        <p:spPr>
          <a:xfrm>
            <a:off x="969963" y="3182938"/>
            <a:ext cx="248761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Rectangle 59"/>
          <p:cNvSpPr/>
          <p:nvPr/>
        </p:nvSpPr>
        <p:spPr>
          <a:xfrm>
            <a:off x="2474913" y="2238375"/>
            <a:ext cx="957262" cy="598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ClrTx/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</a:rPr>
              <a:t>END-TO-END ENCRYPTION   </a:t>
            </a:r>
            <a:r>
              <a:rPr lang="zh-CN" altLang="en-US" sz="1100" dirty="0">
                <a:latin typeface="Calibri" panose="020F0502020204030204" charset="0"/>
                <a:ea typeface="Calibri" panose="020F0502020204030204" charset="0"/>
              </a:rPr>
              <a:t>
</a:t>
            </a:r>
            <a:endParaRPr lang="zh-CN" altLang="en-US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cxnSp>
        <p:nvCxnSpPr>
          <p:cNvPr id="14" name="Straight Connector 60"/>
          <p:cNvCxnSpPr/>
          <p:nvPr/>
        </p:nvCxnSpPr>
        <p:spPr>
          <a:xfrm>
            <a:off x="2298700" y="3724275"/>
            <a:ext cx="137636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0" name="Rectangle 61"/>
          <p:cNvSpPr/>
          <p:nvPr/>
        </p:nvSpPr>
        <p:spPr>
          <a:xfrm>
            <a:off x="1597025" y="3426460"/>
            <a:ext cx="187198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ClrTx/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MULTILANGUAGE FEATURE</a:t>
            </a:r>
            <a:r>
              <a:rPr lang="zh-CN" altLang="en-US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
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cxnSp>
        <p:nvCxnSpPr>
          <p:cNvPr id="16" name="Elbow Connector 62"/>
          <p:cNvCxnSpPr/>
          <p:nvPr/>
        </p:nvCxnSpPr>
        <p:spPr>
          <a:xfrm>
            <a:off x="2473325" y="2600325"/>
            <a:ext cx="1279525" cy="908050"/>
          </a:xfrm>
          <a:prstGeom prst="bentConnector3">
            <a:avLst>
              <a:gd name="adj1" fmla="val 100473"/>
            </a:avLst>
          </a:prstGeom>
          <a:ln w="12700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2" name="Rectangle 63"/>
          <p:cNvSpPr/>
          <p:nvPr/>
        </p:nvSpPr>
        <p:spPr>
          <a:xfrm>
            <a:off x="971550" y="2814955"/>
            <a:ext cx="1374775" cy="598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ClrTx/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NOTIFICATION FOR EVERY PROCESS</a:t>
            </a:r>
            <a:r>
              <a:rPr lang="zh-CN" altLang="en-US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
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cxnSp>
        <p:nvCxnSpPr>
          <p:cNvPr id="18" name="Straight Connector 64"/>
          <p:cNvCxnSpPr/>
          <p:nvPr/>
        </p:nvCxnSpPr>
        <p:spPr>
          <a:xfrm>
            <a:off x="969963" y="4122103"/>
            <a:ext cx="33083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4" name="Rectangle 65"/>
          <p:cNvSpPr/>
          <p:nvPr/>
        </p:nvSpPr>
        <p:spPr>
          <a:xfrm>
            <a:off x="933450" y="3756660"/>
            <a:ext cx="186817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ClrTx/>
            </a:pPr>
            <a:r>
              <a:rPr lang="zh-CN" altLang="en-US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E</a:t>
            </a: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ASY PROCESS WITH LOW USER INTERACTION 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35855" name="Rectangle 67"/>
          <p:cNvSpPr/>
          <p:nvPr/>
        </p:nvSpPr>
        <p:spPr>
          <a:xfrm>
            <a:off x="7032625" y="3470275"/>
            <a:ext cx="1568450" cy="598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ClrTx/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CONTAINS LOG DATA FOR WHOLE PROCESS</a:t>
            </a:r>
            <a:r>
              <a:rPr lang="zh-CN" altLang="en-US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
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cxnSp>
        <p:nvCxnSpPr>
          <p:cNvPr id="21" name="Straight Connector 69"/>
          <p:cNvCxnSpPr/>
          <p:nvPr/>
        </p:nvCxnSpPr>
        <p:spPr>
          <a:xfrm flipV="1">
            <a:off x="4257675" y="3859213"/>
            <a:ext cx="3827463" cy="1587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70"/>
          <p:cNvCxnSpPr/>
          <p:nvPr/>
        </p:nvCxnSpPr>
        <p:spPr>
          <a:xfrm rot="10800000" flipV="1">
            <a:off x="5045075" y="3270250"/>
            <a:ext cx="3040063" cy="4699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8" name="Rectangle 76"/>
          <p:cNvSpPr/>
          <p:nvPr/>
        </p:nvSpPr>
        <p:spPr>
          <a:xfrm>
            <a:off x="7034213" y="2974340"/>
            <a:ext cx="1052512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ClrTx/>
            </a:pPr>
            <a:r>
              <a:rPr lang="zh-CN" altLang="en-US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E</a:t>
            </a: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ASY USER UI</a:t>
            </a:r>
            <a:r>
              <a:rPr lang="zh-CN" altLang="en-US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
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" name="Copyright Notice"/>
          <p:cNvSpPr/>
          <p:nvPr/>
        </p:nvSpPr>
        <p:spPr bwMode="auto">
          <a:xfrm>
            <a:off x="2309813" y="649288"/>
            <a:ext cx="4373563" cy="2965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fontAlgn="base"/>
            <a:r>
              <a:rPr lang="en-US" sz="1600" b="1" strike="noStrike" cap="small" noProof="1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WHY OUR WEBAPP? </a:t>
            </a:r>
            <a:r>
              <a:rPr lang="en-US" sz="100" b="1" strike="noStrike" cap="small" noProof="1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.......</a:t>
            </a:r>
            <a:endParaRPr lang="en-US" sz="100" b="1" strike="noStrike" cap="small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3" grpId="0" bldLvl="0" animBg="1"/>
      <p:bldP spid="4" grpId="0" animBg="1"/>
      <p:bldP spid="4" grpId="1" animBg="1"/>
      <p:bldP spid="4" grpId="2" bldLvl="0" animBg="1"/>
      <p:bldP spid="35848" grpId="0"/>
      <p:bldP spid="35850" grpId="0"/>
      <p:bldP spid="35852" grpId="0"/>
      <p:bldP spid="35854" grpId="0"/>
      <p:bldP spid="35855" grpId="0"/>
      <p:bldP spid="35858" grpId="0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847725" y="1560513"/>
            <a:ext cx="7502525" cy="3235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1689100" y="1563688"/>
            <a:ext cx="403225" cy="641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wrap="square" lIns="67969" tIns="33983" rIns="67969" bIns="33983" anchor="ctr"/>
          <a:lstStyle/>
          <a:p>
            <a:pPr lvl="0" algn="ctr" fontAlgn="base"/>
            <a:r>
              <a:rPr lang="en-US" altLang="x-none" sz="2515" b="1" strike="noStrike" noProof="1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1</a:t>
            </a:r>
            <a:endParaRPr lang="en-US" altLang="x-none" sz="2515" b="1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3046413" y="1563688"/>
            <a:ext cx="396875" cy="641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wrap="square" lIns="67969" tIns="33983" rIns="67969" bIns="33983" anchor="ctr"/>
          <a:lstStyle/>
          <a:p>
            <a:pPr lvl="0" algn="ctr" fontAlgn="base"/>
            <a:r>
              <a:rPr lang="en-US" altLang="x-none" sz="2515" b="1" strike="noStrike" noProof="1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2</a:t>
            </a:r>
            <a:endParaRPr lang="en-US" altLang="x-none" sz="2515" b="1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1" name="矩形 5"/>
          <p:cNvSpPr/>
          <p:nvPr/>
        </p:nvSpPr>
        <p:spPr>
          <a:xfrm>
            <a:off x="4397375" y="1563688"/>
            <a:ext cx="400050" cy="641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wrap="square" lIns="67969" tIns="33983" rIns="67969" bIns="33983" anchor="ctr"/>
          <a:lstStyle/>
          <a:p>
            <a:pPr lvl="0" algn="ctr" fontAlgn="base"/>
            <a:r>
              <a:rPr lang="en-US" altLang="x-none" sz="2515" b="1" strike="noStrike" noProof="1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3</a:t>
            </a:r>
            <a:endParaRPr lang="en-US" altLang="x-none" sz="2515" b="1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5753100" y="1563688"/>
            <a:ext cx="396875" cy="641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wrap="square" lIns="67969" tIns="33983" rIns="67969" bIns="33983" anchor="ctr"/>
          <a:lstStyle/>
          <a:p>
            <a:pPr lvl="0" algn="ctr" fontAlgn="base"/>
            <a:r>
              <a:rPr lang="en-US" altLang="x-none" sz="2515" b="1" strike="noStrike" noProof="1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4</a:t>
            </a:r>
            <a:endParaRPr lang="en-US" altLang="x-none" sz="2515" b="1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7" name="矩形 19"/>
          <p:cNvSpPr/>
          <p:nvPr/>
        </p:nvSpPr>
        <p:spPr>
          <a:xfrm>
            <a:off x="7107238" y="1563688"/>
            <a:ext cx="400050" cy="641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wrap="square" lIns="67969" tIns="33983" rIns="67969" bIns="33983" anchor="ctr"/>
          <a:lstStyle/>
          <a:p>
            <a:pPr lvl="0" algn="ctr" fontAlgn="base"/>
            <a:r>
              <a:rPr lang="en-US" altLang="x-none" sz="2515" b="1" strike="noStrike" noProof="1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5</a:t>
            </a:r>
            <a:endParaRPr lang="en-US" altLang="x-none" sz="2515" b="1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36204" name="文本框 22"/>
          <p:cNvSpPr txBox="1"/>
          <p:nvPr/>
        </p:nvSpPr>
        <p:spPr>
          <a:xfrm>
            <a:off x="1312863" y="2557463"/>
            <a:ext cx="1174750" cy="1360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SimSun" panose="02010600030101010101" pitchFamily="2" charset="-122"/>
              </a:rPr>
              <a:t>Once the user login into the webapp , the details of the user is stored 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  <a:sym typeface="SimSun" panose="02010600030101010101" pitchFamily="2" charset="-122"/>
            </a:endParaRPr>
          </a:p>
        </p:txBody>
      </p:sp>
      <p:sp>
        <p:nvSpPr>
          <p:cNvPr id="136205" name="文本框 23"/>
          <p:cNvSpPr txBox="1"/>
          <p:nvPr/>
        </p:nvSpPr>
        <p:spPr>
          <a:xfrm>
            <a:off x="2663825" y="2557463"/>
            <a:ext cx="1174750" cy="1360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SimSun" panose="02010600030101010101" pitchFamily="2" charset="-122"/>
              </a:rPr>
              <a:t>when the user request for the change of address his request is logged 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  <a:sym typeface="SimSun" panose="02010600030101010101" pitchFamily="2" charset="-122"/>
            </a:endParaRPr>
          </a:p>
        </p:txBody>
      </p:sp>
      <p:sp>
        <p:nvSpPr>
          <p:cNvPr id="136206" name="文本框 24"/>
          <p:cNvSpPr txBox="1"/>
          <p:nvPr/>
        </p:nvSpPr>
        <p:spPr>
          <a:xfrm>
            <a:off x="4016375" y="2557463"/>
            <a:ext cx="1174750" cy="85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SimSun" panose="02010600030101010101" pitchFamily="2" charset="-122"/>
              </a:rPr>
              <a:t>The status of the application is added to log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  <a:sym typeface="SimSun" panose="02010600030101010101" pitchFamily="2" charset="-122"/>
            </a:endParaRPr>
          </a:p>
        </p:txBody>
      </p:sp>
      <p:sp>
        <p:nvSpPr>
          <p:cNvPr id="136207" name="文本框 25"/>
          <p:cNvSpPr txBox="1"/>
          <p:nvPr/>
        </p:nvSpPr>
        <p:spPr>
          <a:xfrm>
            <a:off x="5033010" y="2557780"/>
            <a:ext cx="1633220" cy="598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SimSun" panose="02010600030101010101" pitchFamily="2" charset="-122"/>
              </a:rPr>
              <a:t>houseowner/landlords response is added to log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  <a:sym typeface="SimSun" panose="02010600030101010101" pitchFamily="2" charset="-122"/>
            </a:endParaRPr>
          </a:p>
        </p:txBody>
      </p:sp>
      <p:sp>
        <p:nvSpPr>
          <p:cNvPr id="136208" name="文本框 26"/>
          <p:cNvSpPr txBox="1"/>
          <p:nvPr/>
        </p:nvSpPr>
        <p:spPr>
          <a:xfrm>
            <a:off x="6718300" y="2557463"/>
            <a:ext cx="1174750" cy="1614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SimSun" panose="02010600030101010101" pitchFamily="2" charset="-122"/>
              </a:rPr>
              <a:t>Final status of the address of the user is loged in the final process</a:t>
            </a:r>
            <a:r>
              <a:rPr lang="zh-CN" altLang="en-US" sz="1100" dirty="0">
                <a:latin typeface="Calibri" panose="020F0502020204030204" charset="0"/>
                <a:ea typeface="Calibri" panose="020F0502020204030204" charset="0"/>
                <a:sym typeface="SimSun" panose="02010600030101010101" pitchFamily="2" charset="-122"/>
              </a:rPr>
              <a:t>
</a:t>
            </a:r>
            <a:endParaRPr lang="zh-CN" altLang="en-US" sz="1100" dirty="0">
              <a:latin typeface="Calibri" panose="020F0502020204030204" charset="0"/>
              <a:ea typeface="Calibri" panose="020F0502020204030204" charset="0"/>
              <a:sym typeface="SimSun" panose="02010600030101010101" pitchFamily="2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974725" y="819150"/>
            <a:ext cx="7180263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fontAlgn="base">
              <a:buNone/>
            </a:pPr>
            <a:r>
              <a:rPr lang="en-US" sz="1600" b="1" strike="noStrike" cap="small" noProof="1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HOW LOGS WORKS ON OUR WEBAPP</a:t>
            </a:r>
            <a:endParaRPr lang="en-US" sz="1600" b="1" strike="noStrike" cap="small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8" grpId="0" bldLvl="0" animBg="1"/>
      <p:bldP spid="11" grpId="0" bldLvl="0" animBg="1"/>
      <p:bldP spid="14" grpId="0" bldLvl="0" animBg="1"/>
      <p:bldP spid="17" grpId="0" bldLvl="0" animBg="1"/>
      <p:bldP spid="136204" grpId="0"/>
      <p:bldP spid="136205" grpId="0"/>
      <p:bldP spid="136206" grpId="0"/>
      <p:bldP spid="136207" grpId="0"/>
      <p:bldP spid="136208" grpId="0"/>
      <p:bldP spid="92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8" name="标题 1"/>
          <p:cNvSpPr txBox="1"/>
          <p:nvPr/>
        </p:nvSpPr>
        <p:spPr>
          <a:xfrm>
            <a:off x="950913" y="2668588"/>
            <a:ext cx="1438275" cy="1598612"/>
          </a:xfrm>
          <a:prstGeom prst="rect">
            <a:avLst/>
          </a:prstGeom>
          <a:noFill/>
          <a:ln w="9525">
            <a:noFill/>
          </a:ln>
        </p:spPr>
        <p:txBody>
          <a:bodyPr wrap="square" lIns="67969" tIns="33983" rIns="67969" bIns="33983" anchor="t"/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</a:rPr>
              <a:t>User gets the notification when he request to change/update the address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39" name="椭圆 41"/>
          <p:cNvSpPr/>
          <p:nvPr/>
        </p:nvSpPr>
        <p:spPr>
          <a:xfrm>
            <a:off x="1431925" y="1204913"/>
            <a:ext cx="474663" cy="482600"/>
          </a:xfrm>
          <a:prstGeom prst="ellipse">
            <a:avLst/>
          </a:prstGeom>
          <a:noFill/>
          <a:ln w="28575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3983" rIns="0" bIns="33983" anchor="ctr"/>
          <a:lstStyle/>
          <a:p>
            <a:pPr algn="ctr">
              <a:lnSpc>
                <a:spcPct val="90000"/>
              </a:lnSpc>
            </a:pPr>
            <a:r>
              <a:rPr lang="en-US" altLang="zh-CN" sz="1200" dirty="0">
                <a:latin typeface="Calibri" panose="020F0502020204030204" charset="0"/>
                <a:ea typeface="Calibri" panose="020F0502020204030204" charset="0"/>
              </a:rPr>
              <a:t>01</a:t>
            </a:r>
            <a:endParaRPr lang="en-US" altLang="zh-CN" sz="12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40" name="椭圆 43"/>
          <p:cNvSpPr/>
          <p:nvPr/>
        </p:nvSpPr>
        <p:spPr>
          <a:xfrm>
            <a:off x="1395413" y="1173163"/>
            <a:ext cx="549275" cy="547688"/>
          </a:xfrm>
          <a:prstGeom prst="ellipse">
            <a:avLst/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 vert="horz" wrap="square" lIns="67969" tIns="33983" rIns="67969" bIns="33983" anchor="ctr"/>
          <a:lstStyle/>
          <a:p>
            <a:pPr lvl="0" algn="ctr" fontAlgn="base"/>
            <a:endParaRPr lang="zh-CN" altLang="en-US" sz="1395" strike="noStrike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43" name="椭圆 45"/>
          <p:cNvSpPr/>
          <p:nvPr/>
        </p:nvSpPr>
        <p:spPr>
          <a:xfrm>
            <a:off x="2887663" y="1204913"/>
            <a:ext cx="477837" cy="482600"/>
          </a:xfrm>
          <a:prstGeom prst="ellipse">
            <a:avLst/>
          </a:prstGeom>
          <a:noFill/>
          <a:ln w="28575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3983" rIns="0" bIns="33983" anchor="ctr"/>
          <a:lstStyle/>
          <a:p>
            <a:pPr algn="ctr">
              <a:lnSpc>
                <a:spcPct val="90000"/>
              </a:lnSpc>
            </a:pPr>
            <a:r>
              <a:rPr lang="en-US" altLang="zh-CN" sz="1200" dirty="0">
                <a:latin typeface="Calibri" panose="020F0502020204030204" charset="0"/>
                <a:ea typeface="Calibri" panose="020F0502020204030204" charset="0"/>
              </a:rPr>
              <a:t>02</a:t>
            </a:r>
            <a:endParaRPr lang="en-US" altLang="zh-CN" sz="12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45" name="标题 1"/>
          <p:cNvSpPr txBox="1"/>
          <p:nvPr/>
        </p:nvSpPr>
        <p:spPr>
          <a:xfrm>
            <a:off x="2405063" y="2668588"/>
            <a:ext cx="1441450" cy="1598612"/>
          </a:xfrm>
          <a:prstGeom prst="rect">
            <a:avLst/>
          </a:prstGeom>
          <a:noFill/>
          <a:ln w="9525">
            <a:noFill/>
          </a:ln>
        </p:spPr>
        <p:txBody>
          <a:bodyPr wrap="square" lIns="67969" tIns="33983" rIns="67969" bIns="33983" anchor="t"/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houseowner/landlord gets the notification message having the details of the request and a link 
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48" name="椭圆 48"/>
          <p:cNvSpPr/>
          <p:nvPr/>
        </p:nvSpPr>
        <p:spPr>
          <a:xfrm>
            <a:off x="4340225" y="1204913"/>
            <a:ext cx="481013" cy="482600"/>
          </a:xfrm>
          <a:prstGeom prst="ellipse">
            <a:avLst/>
          </a:prstGeom>
          <a:noFill/>
          <a:ln w="28575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3983" rIns="0" bIns="33983" anchor="ctr"/>
          <a:lstStyle/>
          <a:p>
            <a:pPr algn="ctr">
              <a:lnSpc>
                <a:spcPct val="90000"/>
              </a:lnSpc>
            </a:pPr>
            <a:r>
              <a:rPr lang="en-US" altLang="zh-CN" sz="1200" dirty="0">
                <a:latin typeface="Calibri" panose="020F0502020204030204" charset="0"/>
                <a:ea typeface="Calibri" panose="020F0502020204030204" charset="0"/>
              </a:rPr>
              <a:t>03</a:t>
            </a:r>
            <a:endParaRPr lang="en-US" altLang="zh-CN" sz="12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49" name="椭圆 49"/>
          <p:cNvSpPr/>
          <p:nvPr/>
        </p:nvSpPr>
        <p:spPr>
          <a:xfrm>
            <a:off x="4305300" y="1173163"/>
            <a:ext cx="547688" cy="547688"/>
          </a:xfrm>
          <a:prstGeom prst="ellipse">
            <a:avLst/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 vert="horz" wrap="square" lIns="67969" tIns="33983" rIns="67969" bIns="33983" anchor="ctr"/>
          <a:lstStyle/>
          <a:p>
            <a:pPr lvl="0" algn="ctr" fontAlgn="base"/>
            <a:endParaRPr lang="zh-CN" altLang="en-US" sz="1395" strike="noStrike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50" name="标题 1"/>
          <p:cNvSpPr txBox="1"/>
          <p:nvPr/>
        </p:nvSpPr>
        <p:spPr>
          <a:xfrm>
            <a:off x="3862388" y="2668588"/>
            <a:ext cx="1436687" cy="1598612"/>
          </a:xfrm>
          <a:prstGeom prst="rect">
            <a:avLst/>
          </a:prstGeom>
          <a:noFill/>
          <a:ln w="9525">
            <a:noFill/>
          </a:ln>
        </p:spPr>
        <p:txBody>
          <a:bodyPr wrap="square" lIns="67969" tIns="33983" rIns="67969" bIns="33983" anchor="t"/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</a:rPr>
              <a:t>user gets the notification regaring the status of his application 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53" name="椭圆 51"/>
          <p:cNvSpPr/>
          <p:nvPr/>
        </p:nvSpPr>
        <p:spPr>
          <a:xfrm>
            <a:off x="5799138" y="1204913"/>
            <a:ext cx="477837" cy="482600"/>
          </a:xfrm>
          <a:prstGeom prst="ellipse">
            <a:avLst/>
          </a:prstGeom>
          <a:noFill/>
          <a:ln w="28575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3983" rIns="0" bIns="33983" anchor="ctr"/>
          <a:lstStyle/>
          <a:p>
            <a:pPr algn="ctr">
              <a:lnSpc>
                <a:spcPct val="90000"/>
              </a:lnSpc>
            </a:pPr>
            <a:r>
              <a:rPr lang="en-US" altLang="zh-CN" sz="1200" dirty="0">
                <a:latin typeface="Calibri" panose="020F0502020204030204" charset="0"/>
                <a:ea typeface="Calibri" panose="020F0502020204030204" charset="0"/>
              </a:rPr>
              <a:t>04</a:t>
            </a:r>
            <a:endParaRPr lang="en-US" altLang="zh-CN" sz="12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54" name="椭圆 52"/>
          <p:cNvSpPr/>
          <p:nvPr/>
        </p:nvSpPr>
        <p:spPr>
          <a:xfrm>
            <a:off x="5764213" y="1173163"/>
            <a:ext cx="546100" cy="547688"/>
          </a:xfrm>
          <a:prstGeom prst="ellipse">
            <a:avLst/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 vert="horz" wrap="square" lIns="67969" tIns="33983" rIns="67969" bIns="33983" anchor="ctr"/>
          <a:lstStyle/>
          <a:p>
            <a:pPr lvl="0" algn="ctr" fontAlgn="base"/>
            <a:endParaRPr lang="zh-CN" altLang="en-US" sz="1395" strike="noStrike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8855" name="标题 1"/>
          <p:cNvSpPr txBox="1"/>
          <p:nvPr/>
        </p:nvSpPr>
        <p:spPr>
          <a:xfrm>
            <a:off x="5314950" y="2668588"/>
            <a:ext cx="1443038" cy="1598612"/>
          </a:xfrm>
          <a:prstGeom prst="rect">
            <a:avLst/>
          </a:prstGeom>
          <a:noFill/>
          <a:ln w="9525">
            <a:noFill/>
          </a:ln>
        </p:spPr>
        <p:txBody>
          <a:bodyPr wrap="square" lIns="67969" tIns="33983" rIns="67969" bIns="33983" anchor="t"/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landlord gets the notification when the user address is succesfully changed/updated
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1563688" y="2319338"/>
            <a:ext cx="211138" cy="18256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等腰三角形 2"/>
          <p:cNvSpPr/>
          <p:nvPr/>
        </p:nvSpPr>
        <p:spPr>
          <a:xfrm rot="10800000">
            <a:off x="3019425" y="2319338"/>
            <a:ext cx="211138" cy="18256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等腰三角形 3"/>
          <p:cNvSpPr/>
          <p:nvPr/>
        </p:nvSpPr>
        <p:spPr>
          <a:xfrm rot="10800000">
            <a:off x="4487863" y="2319338"/>
            <a:ext cx="211138" cy="18256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等腰三角形 4"/>
          <p:cNvSpPr/>
          <p:nvPr/>
        </p:nvSpPr>
        <p:spPr>
          <a:xfrm rot="10800000">
            <a:off x="5930900" y="2319338"/>
            <a:ext cx="211138" cy="18256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Text Box 6"/>
          <p:cNvSpPr txBox="1"/>
          <p:nvPr/>
        </p:nvSpPr>
        <p:spPr>
          <a:xfrm>
            <a:off x="1544955" y="269240"/>
            <a:ext cx="45840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 fontAlgn="base">
              <a:buNone/>
            </a:pPr>
            <a:r>
              <a:rPr lang="en-US" b="1" cap="small"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HOW NOTIFICATION WORKS ON OUR WEBAPP</a:t>
            </a:r>
            <a:endParaRPr lang="en-US"/>
          </a:p>
        </p:txBody>
      </p:sp>
      <p:sp>
        <p:nvSpPr>
          <p:cNvPr id="8" name="椭圆 49"/>
          <p:cNvSpPr/>
          <p:nvPr/>
        </p:nvSpPr>
        <p:spPr>
          <a:xfrm>
            <a:off x="2851150" y="1171893"/>
            <a:ext cx="547688" cy="547688"/>
          </a:xfrm>
          <a:prstGeom prst="ellipse">
            <a:avLst/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 vert="horz" wrap="square" lIns="67969" tIns="33983" rIns="67969" bIns="33983" anchor="ctr"/>
          <a:p>
            <a:pPr lvl="0" algn="ctr" fontAlgn="base"/>
            <a:endParaRPr lang="zh-CN" altLang="en-US" sz="1395" strike="noStrike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8" grpId="0"/>
      <p:bldP spid="248839" grpId="0" bldLvl="0" animBg="1"/>
      <p:bldP spid="248840" grpId="0" bldLvl="0" animBg="1"/>
      <p:bldP spid="248843" grpId="0" bldLvl="0" animBg="1"/>
      <p:bldP spid="248845" grpId="0"/>
      <p:bldP spid="248848" grpId="0" bldLvl="0" animBg="1"/>
      <p:bldP spid="248849" grpId="0" bldLvl="0" animBg="1"/>
      <p:bldP spid="248850" grpId="0"/>
      <p:bldP spid="248853" grpId="0" bldLvl="0" animBg="1"/>
      <p:bldP spid="248854" grpId="0" bldLvl="0" animBg="1"/>
      <p:bldP spid="248855" grpId="0"/>
      <p:bldP spid="2" grpId="0" bldLvl="0" animBg="1"/>
      <p:bldP spid="3" grpId="0" bldLvl="0" animBg="1"/>
      <p:bldP spid="4" grpId="0" bldLvl="0" animBg="1"/>
      <p:bldP spid="5" grpId="0" bldLvl="0" animBg="1"/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任意多边形 47"/>
          <p:cNvSpPr/>
          <p:nvPr/>
        </p:nvSpPr>
        <p:spPr>
          <a:xfrm>
            <a:off x="1062038" y="992188"/>
            <a:ext cx="2722563" cy="3546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71900" y="0"/>
              </a:cxn>
              <a:cxn ang="0">
                <a:pos x="3771900" y="1646476"/>
              </a:cxn>
              <a:cxn ang="0">
                <a:pos x="3119718" y="2298498"/>
              </a:cxn>
              <a:cxn ang="0">
                <a:pos x="3771900" y="2950521"/>
              </a:cxn>
              <a:cxn ang="0">
                <a:pos x="3771900" y="4913313"/>
              </a:cxn>
              <a:cxn ang="0">
                <a:pos x="0" y="4913313"/>
              </a:cxn>
              <a:cxn ang="0">
                <a:pos x="0" y="0"/>
              </a:cxn>
            </a:cxnLst>
            <a:rect l="0" t="0" r="0" b="0"/>
            <a:pathLst>
              <a:path w="3771900" h="4914514">
                <a:moveTo>
                  <a:pt x="0" y="0"/>
                </a:moveTo>
                <a:lnTo>
                  <a:pt x="3771900" y="0"/>
                </a:lnTo>
                <a:lnTo>
                  <a:pt x="3771900" y="1646878"/>
                </a:lnTo>
                <a:cubicBezTo>
                  <a:pt x="3411710" y="1646878"/>
                  <a:pt x="3119718" y="1938870"/>
                  <a:pt x="3119718" y="2299060"/>
                </a:cubicBezTo>
                <a:cubicBezTo>
                  <a:pt x="3119718" y="2659250"/>
                  <a:pt x="3411710" y="2951242"/>
                  <a:pt x="3771900" y="2951242"/>
                </a:cubicBezTo>
                <a:lnTo>
                  <a:pt x="3771900" y="4914514"/>
                </a:lnTo>
                <a:lnTo>
                  <a:pt x="0" y="4914514"/>
                </a:lnTo>
                <a:lnTo>
                  <a:pt x="0" y="0"/>
                </a:lnTo>
                <a:close/>
              </a:path>
            </a:pathLst>
          </a:custGeom>
          <a:noFill/>
          <a:ln w="63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/>
            <a:endParaRPr lang="zh-CN" altLang="en-US" sz="1405" strike="noStrike" noProof="1">
              <a:solidFill>
                <a:schemeClr val="tx1"/>
              </a:solidFill>
              <a:ea typeface="Calibri" panose="020F0502020204030204" charset="0"/>
            </a:endParaRPr>
          </a:p>
        </p:txBody>
      </p:sp>
      <p:sp>
        <p:nvSpPr>
          <p:cNvPr id="249861" name="任意多边形 49"/>
          <p:cNvSpPr/>
          <p:nvPr/>
        </p:nvSpPr>
        <p:spPr>
          <a:xfrm>
            <a:off x="4903788" y="992188"/>
            <a:ext cx="3192463" cy="3546475"/>
          </a:xfrm>
          <a:custGeom>
            <a:avLst/>
            <a:gdLst/>
            <a:ahLst/>
            <a:cxnLst>
              <a:cxn ang="0">
                <a:pos x="652223" y="0"/>
              </a:cxn>
              <a:cxn ang="0">
                <a:pos x="4424363" y="0"/>
              </a:cxn>
              <a:cxn ang="0">
                <a:pos x="4424363" y="4913313"/>
              </a:cxn>
              <a:cxn ang="0">
                <a:pos x="652223" y="4913313"/>
              </a:cxn>
              <a:cxn ang="0">
                <a:pos x="652223" y="2950521"/>
              </a:cxn>
              <a:cxn ang="0">
                <a:pos x="0" y="2298498"/>
              </a:cxn>
              <a:cxn ang="0">
                <a:pos x="652223" y="1646476"/>
              </a:cxn>
            </a:cxnLst>
            <a:rect l="0" t="0" r="0" b="0"/>
            <a:pathLst>
              <a:path w="4424082" h="4914514">
                <a:moveTo>
                  <a:pt x="652182" y="0"/>
                </a:moveTo>
                <a:lnTo>
                  <a:pt x="4424082" y="0"/>
                </a:lnTo>
                <a:lnTo>
                  <a:pt x="4424082" y="4914514"/>
                </a:lnTo>
                <a:lnTo>
                  <a:pt x="652182" y="4914514"/>
                </a:lnTo>
                <a:lnTo>
                  <a:pt x="652182" y="2951242"/>
                </a:lnTo>
                <a:cubicBezTo>
                  <a:pt x="291992" y="2951242"/>
                  <a:pt x="0" y="2659250"/>
                  <a:pt x="0" y="2299060"/>
                </a:cubicBezTo>
                <a:cubicBezTo>
                  <a:pt x="0" y="1938870"/>
                  <a:pt x="291992" y="1646878"/>
                  <a:pt x="652182" y="1646878"/>
                </a:cubicBezTo>
                <a:lnTo>
                  <a:pt x="652182" y="0"/>
                </a:lnTo>
                <a:close/>
              </a:path>
            </a:pathLst>
          </a:custGeom>
          <a:noFill/>
          <a:ln w="63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/>
            <a:endParaRPr lang="zh-CN" altLang="en-US" sz="1405" strike="noStrike" noProof="1">
              <a:solidFill>
                <a:schemeClr val="tx1"/>
              </a:solidFill>
              <a:ea typeface="Calibri" panose="020F0502020204030204" charset="0"/>
            </a:endParaRPr>
          </a:p>
        </p:txBody>
      </p:sp>
      <p:sp>
        <p:nvSpPr>
          <p:cNvPr id="249862" name="椭圆 50"/>
          <p:cNvSpPr/>
          <p:nvPr/>
        </p:nvSpPr>
        <p:spPr>
          <a:xfrm>
            <a:off x="3413125" y="2284413"/>
            <a:ext cx="742950" cy="7413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anchor="ctr"/>
          <a:lstStyle/>
          <a:p>
            <a:pPr lvl="0" algn="ctr" fontAlgn="base"/>
            <a:r>
              <a:rPr lang="en-US" altLang="zh-CN" sz="1095" strike="noStrike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Insert</a:t>
            </a:r>
            <a:endParaRPr lang="en-US" altLang="zh-CN" sz="1095" strike="noStrike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+mn-ea"/>
            </a:endParaRPr>
          </a:p>
        </p:txBody>
      </p:sp>
      <p:sp>
        <p:nvSpPr>
          <p:cNvPr id="249863" name="椭圆 51"/>
          <p:cNvSpPr/>
          <p:nvPr/>
        </p:nvSpPr>
        <p:spPr>
          <a:xfrm>
            <a:off x="4989513" y="2292350"/>
            <a:ext cx="742950" cy="7413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anchor="ctr"/>
          <a:lstStyle/>
          <a:p>
            <a:pPr lvl="0" algn="ctr" fontAlgn="base"/>
            <a:r>
              <a:rPr lang="en-US" altLang="zh-CN" sz="1095" strike="noStrike" noProof="1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+mn-ea"/>
              </a:rPr>
              <a:t>fetch</a:t>
            </a:r>
            <a:endParaRPr lang="en-US" altLang="zh-CN" sz="1095" strike="noStrike" noProof="1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+mn-ea"/>
            </a:endParaRPr>
          </a:p>
        </p:txBody>
      </p:sp>
      <p:sp>
        <p:nvSpPr>
          <p:cNvPr id="249864" name="直接连接符 56"/>
          <p:cNvSpPr/>
          <p:nvPr/>
        </p:nvSpPr>
        <p:spPr>
          <a:xfrm>
            <a:off x="1852613" y="2667000"/>
            <a:ext cx="1412875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fontAlgn="base"/>
            <a:endParaRPr lang="zh-CN" altLang="en-US" sz="2815" strike="noStrike" noProof="1">
              <a:latin typeface="Arial" panose="020B0604020202020204" pitchFamily="34" charset="0"/>
              <a:ea typeface="Calibri" panose="020F0502020204030204" charset="0"/>
            </a:endParaRPr>
          </a:p>
        </p:txBody>
      </p:sp>
      <p:sp>
        <p:nvSpPr>
          <p:cNvPr id="249865" name="直接连接符 58"/>
          <p:cNvSpPr/>
          <p:nvPr/>
        </p:nvSpPr>
        <p:spPr>
          <a:xfrm>
            <a:off x="5778500" y="2667000"/>
            <a:ext cx="1412875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fontAlgn="base"/>
            <a:endParaRPr lang="zh-CN" altLang="en-US" sz="2815" strike="noStrike" noProof="1">
              <a:latin typeface="Arial" panose="020B0604020202020204" pitchFamily="34" charset="0"/>
              <a:ea typeface="Calibri" panose="020F0502020204030204" charset="0"/>
            </a:endParaRPr>
          </a:p>
        </p:txBody>
      </p:sp>
      <p:sp>
        <p:nvSpPr>
          <p:cNvPr id="249866" name="椭圆 59"/>
          <p:cNvSpPr/>
          <p:nvPr/>
        </p:nvSpPr>
        <p:spPr>
          <a:xfrm>
            <a:off x="1525588" y="2505075"/>
            <a:ext cx="327025" cy="325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anchor="ctr"/>
          <a:lstStyle/>
          <a:p>
            <a:pPr lvl="0" algn="ctr" fontAlgn="base"/>
            <a:endParaRPr lang="zh-CN" altLang="zh-CN" sz="1095" strike="noStrike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9867" name="椭圆 60"/>
          <p:cNvSpPr/>
          <p:nvPr/>
        </p:nvSpPr>
        <p:spPr>
          <a:xfrm>
            <a:off x="7200900" y="2505075"/>
            <a:ext cx="325438" cy="325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anchor="ctr"/>
          <a:lstStyle/>
          <a:p>
            <a:pPr lvl="0" algn="ctr" fontAlgn="base"/>
            <a:endParaRPr lang="zh-CN" altLang="zh-CN" sz="1095" strike="noStrike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7" name="Copyright Notice"/>
          <p:cNvSpPr/>
          <p:nvPr/>
        </p:nvSpPr>
        <p:spPr bwMode="auto">
          <a:xfrm>
            <a:off x="1244600" y="1133475"/>
            <a:ext cx="2020888" cy="7429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8" tIns="25481" rIns="56628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zh-CN" sz="1000" strike="noStrike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User/houseowner enters their details to change/update the address</a:t>
            </a:r>
            <a:endParaRPr lang="en-US" altLang="zh-CN" sz="1000" strike="noStrike" cap="small" noProof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sp>
        <p:nvSpPr>
          <p:cNvPr id="3" name="Copyright Notice"/>
          <p:cNvSpPr/>
          <p:nvPr/>
        </p:nvSpPr>
        <p:spPr bwMode="auto">
          <a:xfrm>
            <a:off x="1244600" y="3025775"/>
            <a:ext cx="2020888" cy="5124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8" tIns="25481" rIns="56628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zh-CN" sz="1000" strike="noStrike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the data is encryted with sha256 encryption process and stored </a:t>
            </a:r>
            <a:endParaRPr lang="en-US" altLang="zh-CN" sz="1000" strike="noStrike" cap="small" noProof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5759450" y="3025775"/>
            <a:ext cx="2020888" cy="9969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8" tIns="25481" rIns="56628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zh-CN" sz="1000" strike="noStrike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the data is decryted again with sha256 and displayed to the user/houseowner</a:t>
            </a:r>
            <a:r>
              <a:rPr lang="zh-CN" altLang="en-US" sz="1000" strike="noStrike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
</a:t>
            </a:r>
            <a:endParaRPr lang="en-US" sz="1095" strike="noStrike" cap="small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" name="Copyright Notice"/>
          <p:cNvSpPr/>
          <p:nvPr/>
        </p:nvSpPr>
        <p:spPr bwMode="auto">
          <a:xfrm>
            <a:off x="5778500" y="1133475"/>
            <a:ext cx="2024063" cy="76581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8" tIns="25481" rIns="56628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zh-CN" sz="1000" strike="noStrike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user/houseowner is requesting the date to check its correctness   </a:t>
            </a:r>
            <a:r>
              <a:rPr lang="zh-CN" altLang="en-US" sz="1000" strike="noStrike" noProof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
</a:t>
            </a:r>
            <a:endParaRPr lang="en-US" sz="1095" strike="noStrike" cap="small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566" name="文本框 1"/>
          <p:cNvSpPr txBox="1"/>
          <p:nvPr/>
        </p:nvSpPr>
        <p:spPr>
          <a:xfrm>
            <a:off x="3637915" y="200660"/>
            <a:ext cx="217741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1200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HOW OUR ENCRYPTION WORK</a:t>
            </a:r>
            <a:endParaRPr lang="en-US" altLang="zh-CN" sz="100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567" name="文本框 2"/>
          <p:cNvSpPr txBox="1"/>
          <p:nvPr/>
        </p:nvSpPr>
        <p:spPr>
          <a:xfrm>
            <a:off x="7235825" y="131763"/>
            <a:ext cx="1741488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endParaRPr lang="zh-CN" altLang="en-US" sz="100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bldLvl="0" animBg="1"/>
      <p:bldP spid="249861" grpId="0" bldLvl="0" animBg="1"/>
      <p:bldP spid="249862" grpId="0" bldLvl="0" animBg="1"/>
      <p:bldP spid="249863" grpId="0" bldLvl="0" animBg="1"/>
      <p:bldP spid="249866" grpId="0" bldLvl="0" animBg="1"/>
      <p:bldP spid="249867" grpId="0" bldLvl="0" animBg="1"/>
      <p:bldP spid="17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1527175"/>
            <a:ext cx="2441575" cy="224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2"/>
          <p:cNvSpPr txBox="1"/>
          <p:nvPr/>
        </p:nvSpPr>
        <p:spPr>
          <a:xfrm>
            <a:off x="7235825" y="131763"/>
            <a:ext cx="1741488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endParaRPr lang="zh-CN" altLang="en-US" sz="100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579" name="文本框 2"/>
          <p:cNvSpPr txBox="1"/>
          <p:nvPr/>
        </p:nvSpPr>
        <p:spPr>
          <a:xfrm>
            <a:off x="3322638" y="1816100"/>
            <a:ext cx="5316537" cy="384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THANKS</a:t>
            </a:r>
            <a:endParaRPr lang="en-US" altLang="zh-CN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4" y="121138"/>
            <a:ext cx="2549051" cy="447822"/>
          </a:xfrm>
          <a:prstGeom prst="rect">
            <a:avLst/>
          </a:prstGeom>
        </p:spPr>
      </p:pic>
      <p:pic>
        <p:nvPicPr>
          <p:cNvPr id="3" name="Picture 2" descr="R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6175" y="0"/>
            <a:ext cx="1647825" cy="669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018348" y="1059180"/>
            <a:ext cx="5316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TEAM   DETAILS</a:t>
            </a:r>
            <a:endParaRPr lang="en-US" altLang="zh-CN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295400" y="1986915"/>
          <a:ext cx="6398895" cy="2407920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756920"/>
                <a:gridCol w="2843530"/>
                <a:gridCol w="27984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S.NO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EMAIL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M.KARTIK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350" dirty="0">
                          <a:solidFill>
                            <a:schemeClr val="dk1"/>
                          </a:solidFill>
                          <a:effectLst/>
                          <a:sym typeface="+mn-ea"/>
                        </a:rPr>
                        <a:t>muralikartik01@gmail.c</a:t>
                      </a:r>
                      <a:r>
                        <a:rPr lang="en-US" altLang="en-IN" sz="1350" dirty="0">
                          <a:solidFill>
                            <a:schemeClr val="dk1"/>
                          </a:solidFill>
                          <a:effectLst/>
                          <a:sym typeface="+mn-ea"/>
                        </a:rPr>
                        <a:t>o</a:t>
                      </a:r>
                      <a:r>
                        <a:rPr lang="en-IN" sz="1350" dirty="0">
                          <a:solidFill>
                            <a:schemeClr val="dk1"/>
                          </a:solidFill>
                          <a:effectLst/>
                          <a:sym typeface="+mn-ea"/>
                        </a:rPr>
                        <a:t>m</a:t>
                      </a:r>
                      <a:endParaRPr lang="en-I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S.LAKSHMAN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350" dirty="0">
                          <a:solidFill>
                            <a:schemeClr val="dk1"/>
                          </a:solidFill>
                          <a:effectLst/>
                          <a:sym typeface="+mn-ea"/>
                        </a:rPr>
                        <a:t>slakshman664@gmail.com</a:t>
                      </a:r>
                      <a:endParaRPr lang="en-I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R.KARTHIK RAJA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350" dirty="0">
                          <a:solidFill>
                            <a:schemeClr val="tx1"/>
                          </a:solidFill>
                          <a:sym typeface="+mn-ea"/>
                        </a:rPr>
                        <a:t>karthikraja220302@gmail.com</a:t>
                      </a:r>
                      <a:endParaRPr lang="en-IN" sz="135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IN" sz="13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350" dirty="0">
                          <a:solidFill>
                            <a:schemeClr val="tx1"/>
                          </a:solidFill>
                          <a:sym typeface="+mn-ea"/>
                        </a:rPr>
                        <a:t>JOAN JEREMIAH</a:t>
                      </a:r>
                      <a:endParaRPr lang="en-GB" sz="135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350" dirty="0">
                          <a:solidFill>
                            <a:schemeClr val="tx1"/>
                          </a:solidFill>
                          <a:sym typeface="+mn-ea"/>
                        </a:rPr>
                        <a:t>joanjeremiah04@gmail.com</a:t>
                      </a:r>
                      <a:endParaRPr lang="en-IN" sz="135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IN" sz="13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350" dirty="0">
                          <a:solidFill>
                            <a:schemeClr val="tx1"/>
                          </a:solidFill>
                          <a:sym typeface="+mn-ea"/>
                        </a:rPr>
                        <a:t>B.</a:t>
                      </a:r>
                      <a:r>
                        <a:rPr lang="en-GB" sz="1350" dirty="0">
                          <a:solidFill>
                            <a:schemeClr val="tx1"/>
                          </a:solidFill>
                          <a:sym typeface="+mn-ea"/>
                        </a:rPr>
                        <a:t>MITHUN </a:t>
                      </a:r>
                      <a:endParaRPr lang="en-GB" sz="135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350" dirty="0">
                          <a:solidFill>
                            <a:schemeClr val="dk1"/>
                          </a:solidFill>
                          <a:effectLst/>
                          <a:sym typeface="+mn-ea"/>
                        </a:rPr>
                        <a:t>mithunb986@gmail.com</a:t>
                      </a:r>
                      <a:endParaRPr lang="en-I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691958" y="875665"/>
            <a:ext cx="5316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PROBLEM STATEMENT !</a:t>
            </a:r>
            <a:endParaRPr lang="en-US" altLang="zh-CN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4985" y="2058670"/>
            <a:ext cx="843089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sym typeface="+mn-ea"/>
              </a:rPr>
              <a:t>Theme :      Address Update/Authentication Reimagined</a:t>
            </a:r>
            <a:endParaRPr lang="en-US" sz="1600" dirty="0">
              <a:sym typeface="+mn-ea"/>
            </a:endParaRPr>
          </a:p>
          <a:p>
            <a:endParaRPr lang="en-US" sz="1600" dirty="0">
              <a:sym typeface="+mn-ea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ym typeface="+mn-ea"/>
              </a:rPr>
              <a:t>Problem Statement: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                   a)</a:t>
            </a:r>
            <a:r>
              <a:rPr lang="en-GB" sz="1600" dirty="0">
                <a:sym typeface="+mn-ea"/>
              </a:rPr>
              <a:t>Address Update Challenge in Urban Areas</a:t>
            </a:r>
            <a:endParaRPr lang="en-GB" sz="1600" dirty="0"/>
          </a:p>
          <a:p>
            <a:pPr marL="0" indent="0">
              <a:buNone/>
            </a:pPr>
            <a:endParaRPr lang="en-US" b="1" dirty="0"/>
          </a:p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991168" y="0"/>
            <a:ext cx="5316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ARCHITECTURAL DIAGRAM       </a:t>
            </a:r>
            <a:r>
              <a:rPr lang="en-US" altLang="zh-CN" sz="100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.</a:t>
            </a:r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             </a:t>
            </a:r>
            <a:endParaRPr lang="en-US" altLang="zh-CN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0" y="459740"/>
            <a:ext cx="3178810" cy="4595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876868" y="578485"/>
            <a:ext cx="5316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API  USAGE            </a:t>
            </a:r>
            <a:r>
              <a:rPr lang="en-US" altLang="zh-CN" sz="100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.</a:t>
            </a:r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             </a:t>
            </a:r>
            <a:endParaRPr lang="en-US" altLang="zh-CN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5020" y="2265680"/>
            <a:ext cx="6567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OFFLINE EKYC API</a:t>
            </a:r>
            <a:endParaRPr lang="en-US"/>
          </a:p>
          <a:p>
            <a:endParaRPr lang="en-US"/>
          </a:p>
          <a:p>
            <a:r>
              <a:rPr lang="en-US"/>
              <a:t>-OTP API</a:t>
            </a:r>
            <a:endParaRPr lang="en-US"/>
          </a:p>
          <a:p>
            <a:endParaRPr lang="en-US"/>
          </a:p>
          <a:p>
            <a:r>
              <a:rPr lang="en-US"/>
              <a:t>-GEO LOCATION API 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892108" y="357505"/>
            <a:ext cx="5316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PROCESS FLOW                </a:t>
            </a:r>
            <a:r>
              <a:rPr lang="en-US" altLang="zh-CN" sz="100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.</a:t>
            </a:r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             </a:t>
            </a:r>
            <a:endParaRPr lang="en-US" altLang="zh-CN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5" name="Picture 4" descr="s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55" y="1403985"/>
            <a:ext cx="7209790" cy="34994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2"/>
          <p:cNvSpPr txBox="1"/>
          <p:nvPr/>
        </p:nvSpPr>
        <p:spPr>
          <a:xfrm>
            <a:off x="7235825" y="131763"/>
            <a:ext cx="1741488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endParaRPr lang="zh-CN" altLang="en-US" sz="100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8455" name="椭圆 11"/>
          <p:cNvSpPr/>
          <p:nvPr/>
        </p:nvSpPr>
        <p:spPr>
          <a:xfrm>
            <a:off x="633413" y="2505075"/>
            <a:ext cx="227013" cy="227013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 eaLnBrk="1" fontAlgn="base" hangingPunct="1"/>
            <a:endParaRPr lang="zh-CN" altLang="en-US" sz="1350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8456" name="椭圆 12"/>
          <p:cNvSpPr/>
          <p:nvPr/>
        </p:nvSpPr>
        <p:spPr>
          <a:xfrm>
            <a:off x="4464050" y="2505075"/>
            <a:ext cx="227013" cy="227013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 eaLnBrk="1" fontAlgn="base" hangingPunct="1"/>
            <a:endParaRPr lang="zh-CN" altLang="en-US" sz="1350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8457" name="椭圆 13"/>
          <p:cNvSpPr/>
          <p:nvPr/>
        </p:nvSpPr>
        <p:spPr>
          <a:xfrm>
            <a:off x="2549525" y="2505075"/>
            <a:ext cx="225425" cy="2270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fontAlgn="base" hangingPunct="1"/>
            <a:endParaRPr lang="zh-CN" altLang="en-US" sz="1350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8458" name="椭圆 14"/>
          <p:cNvSpPr/>
          <p:nvPr/>
        </p:nvSpPr>
        <p:spPr>
          <a:xfrm>
            <a:off x="6380163" y="2505075"/>
            <a:ext cx="227013" cy="2270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fontAlgn="base" hangingPunct="1"/>
            <a:endParaRPr lang="zh-CN" altLang="en-US" sz="1350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8459" name="椭圆 15"/>
          <p:cNvSpPr/>
          <p:nvPr/>
        </p:nvSpPr>
        <p:spPr>
          <a:xfrm>
            <a:off x="8296275" y="2505075"/>
            <a:ext cx="225425" cy="227013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 eaLnBrk="1" fontAlgn="base" hangingPunct="1"/>
            <a:endParaRPr lang="zh-CN" altLang="en-US" sz="1350" strike="noStrike" noProof="1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cxnSp>
        <p:nvCxnSpPr>
          <p:cNvPr id="231430" name="直接连接符 16"/>
          <p:cNvCxnSpPr/>
          <p:nvPr/>
        </p:nvCxnSpPr>
        <p:spPr>
          <a:xfrm>
            <a:off x="976313" y="2619375"/>
            <a:ext cx="1414462" cy="0"/>
          </a:xfrm>
          <a:prstGeom prst="line">
            <a:avLst/>
          </a:prstGeom>
          <a:ln w="6350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431" name="直接连接符 17"/>
          <p:cNvCxnSpPr/>
          <p:nvPr/>
        </p:nvCxnSpPr>
        <p:spPr>
          <a:xfrm>
            <a:off x="2913063" y="2619375"/>
            <a:ext cx="1414462" cy="0"/>
          </a:xfrm>
          <a:prstGeom prst="line">
            <a:avLst/>
          </a:prstGeom>
          <a:ln w="6350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432" name="直接连接符 18"/>
          <p:cNvCxnSpPr/>
          <p:nvPr/>
        </p:nvCxnSpPr>
        <p:spPr>
          <a:xfrm>
            <a:off x="4833938" y="2619375"/>
            <a:ext cx="1414462" cy="0"/>
          </a:xfrm>
          <a:prstGeom prst="line">
            <a:avLst/>
          </a:prstGeom>
          <a:ln w="6350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433" name="直接连接符 19"/>
          <p:cNvCxnSpPr/>
          <p:nvPr/>
        </p:nvCxnSpPr>
        <p:spPr>
          <a:xfrm>
            <a:off x="6754813" y="2619375"/>
            <a:ext cx="1414462" cy="0"/>
          </a:xfrm>
          <a:prstGeom prst="line">
            <a:avLst/>
          </a:prstGeom>
          <a:ln w="6350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77" name="文本框 38"/>
          <p:cNvSpPr/>
          <p:nvPr/>
        </p:nvSpPr>
        <p:spPr>
          <a:xfrm>
            <a:off x="170815" y="2984500"/>
            <a:ext cx="1373188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>
                <a:latin typeface="Calibri" panose="020F0502020204030204" charset="0"/>
                <a:ea typeface="Calibri" panose="020F0502020204030204" charset="0"/>
                <a:sym typeface="+mn-ea"/>
              </a:rPr>
              <a:t>user clicks the change of address button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sym typeface="+mn-ea"/>
              </a:rPr>
              <a:t>
</a:t>
            </a:r>
            <a:endParaRPr lang="zh-CN" altLang="en-US" sz="1200">
              <a:latin typeface="Calibri" panose="020F0502020204030204" charset="0"/>
              <a:ea typeface="Calibri" panose="020F050202020403020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rgbClr val="404040"/>
              </a:solidFill>
              <a:latin typeface="Calibri" panose="020F0502020204030204" charset="0"/>
              <a:ea typeface="Calibri" panose="020F0502020204030204" charset="0"/>
              <a:sym typeface="Microsoft YaHei" panose="020B0503020204020204" charset="-122"/>
            </a:endParaRPr>
          </a:p>
        </p:txBody>
      </p:sp>
      <p:sp>
        <p:nvSpPr>
          <p:cNvPr id="3" name="文本框 38"/>
          <p:cNvSpPr/>
          <p:nvPr/>
        </p:nvSpPr>
        <p:spPr>
          <a:xfrm>
            <a:off x="2033588" y="3047365"/>
            <a:ext cx="1373187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>
                <a:latin typeface="Calibri" panose="020F0502020204030204" charset="0"/>
                <a:ea typeface="Calibri" panose="020F0502020204030204" charset="0"/>
                <a:sym typeface="+mn-ea"/>
              </a:rPr>
              <a:t>User gets to enter his aadhar number and captcha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sym typeface="+mn-ea"/>
              </a:rPr>
              <a:t>
</a:t>
            </a:r>
            <a:endParaRPr lang="zh-CN" altLang="en-US" sz="1200">
              <a:latin typeface="Calibri" panose="020F0502020204030204" charset="0"/>
              <a:ea typeface="Calibri" panose="020F050202020403020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rgbClr val="404040"/>
              </a:solidFill>
              <a:latin typeface="Calibri" panose="020F0502020204030204" charset="0"/>
              <a:ea typeface="Calibri" panose="020F0502020204030204" charset="0"/>
              <a:sym typeface="Microsoft YaHei" panose="020B0503020204020204" charset="-122"/>
            </a:endParaRPr>
          </a:p>
        </p:txBody>
      </p:sp>
      <p:sp>
        <p:nvSpPr>
          <p:cNvPr id="5" name="文本框 38"/>
          <p:cNvSpPr/>
          <p:nvPr/>
        </p:nvSpPr>
        <p:spPr>
          <a:xfrm>
            <a:off x="3995420" y="3078480"/>
            <a:ext cx="1373188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Calibri" panose="020F0502020204030204" charset="0"/>
                <a:ea typeface="Calibri" panose="020F0502020204030204" charset="0"/>
                <a:sym typeface="+mn-ea"/>
              </a:rPr>
              <a:t>User gets an otp to the phone linked with the aadhaar to ensure security
</a:t>
            </a:r>
            <a:endParaRPr lang="en-US" altLang="zh-CN" sz="1200" dirty="0">
              <a:latin typeface="Calibri" panose="020F0502020204030204" charset="0"/>
              <a:ea typeface="Calibri" panose="020F050202020403020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rgbClr val="404040"/>
              </a:solidFill>
              <a:latin typeface="Calibri" panose="020F0502020204030204" charset="0"/>
              <a:ea typeface="Calibri" panose="020F0502020204030204" charset="0"/>
              <a:sym typeface="Microsoft YaHei" panose="020B0503020204020204" charset="-122"/>
            </a:endParaRPr>
          </a:p>
        </p:txBody>
      </p:sp>
      <p:sp>
        <p:nvSpPr>
          <p:cNvPr id="7" name="文本框 38"/>
          <p:cNvSpPr/>
          <p:nvPr/>
        </p:nvSpPr>
        <p:spPr>
          <a:xfrm>
            <a:off x="5848350" y="3101975"/>
            <a:ext cx="13747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>
                <a:latin typeface="Calibri" panose="020F0502020204030204" charset="0"/>
                <a:ea typeface="Calibri" panose="020F0502020204030204" charset="0"/>
                <a:sym typeface="+mn-ea"/>
              </a:rPr>
              <a:t>now he is directed to the status page of his application</a:t>
            </a:r>
            <a:endParaRPr lang="en-US" altLang="zh-CN" sz="1200" dirty="0">
              <a:solidFill>
                <a:srgbClr val="404040"/>
              </a:solidFill>
              <a:latin typeface="Calibri" panose="020F0502020204030204" charset="0"/>
              <a:ea typeface="Calibri" panose="020F0502020204030204" charset="0"/>
              <a:sym typeface="Microsoft YaHei" panose="020B0503020204020204" charset="-122"/>
            </a:endParaRPr>
          </a:p>
        </p:txBody>
      </p:sp>
      <p:sp>
        <p:nvSpPr>
          <p:cNvPr id="9" name="文本框 38"/>
          <p:cNvSpPr/>
          <p:nvPr/>
        </p:nvSpPr>
        <p:spPr>
          <a:xfrm>
            <a:off x="7458710" y="3071495"/>
            <a:ext cx="161671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Calibri" panose="020F0502020204030204" charset="0"/>
                <a:ea typeface="Calibri" panose="020F0502020204030204" charset="0"/>
                <a:sym typeface="+mn-ea"/>
              </a:rPr>
              <a:t>and when the houseowner accepted his request he is directed to the change of address page and process is completed</a:t>
            </a:r>
            <a:endParaRPr lang="en-US" altLang="zh-CN" sz="1200" dirty="0">
              <a:latin typeface="Calibri" panose="020F0502020204030204" charset="0"/>
              <a:ea typeface="Calibri" panose="020F050202020403020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rgbClr val="404040"/>
              </a:solidFill>
              <a:latin typeface="Calibri" panose="020F0502020204030204" charset="0"/>
              <a:ea typeface="Calibri" panose="020F0502020204030204" charset="0"/>
              <a:sym typeface="Microsoft YaHei" panose="020B0503020204020204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33725" y="736600"/>
            <a:ext cx="2676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PROCESS FLOW  FOR USER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5" grpId="0" bldLvl="0" animBg="1"/>
      <p:bldP spid="18456" grpId="0" bldLvl="0" animBg="1"/>
      <p:bldP spid="18457" grpId="0" bldLvl="0" animBg="1"/>
      <p:bldP spid="18458" grpId="0" bldLvl="0" animBg="1"/>
      <p:bldP spid="18459" grpId="0" bldLvl="0" animBg="1"/>
      <p:bldP spid="10277" grpId="0"/>
      <p:bldP spid="3" grpId="0"/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756" name="直接连接符 57"/>
          <p:cNvCxnSpPr/>
          <p:nvPr/>
        </p:nvCxnSpPr>
        <p:spPr>
          <a:xfrm>
            <a:off x="1127125" y="2560638"/>
            <a:ext cx="6723063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619" name="椭圆 58"/>
          <p:cNvSpPr/>
          <p:nvPr/>
        </p:nvSpPr>
        <p:spPr>
          <a:xfrm>
            <a:off x="3182938" y="2447925"/>
            <a:ext cx="233363" cy="227013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9620" name="椭圆 59"/>
          <p:cNvSpPr/>
          <p:nvPr/>
        </p:nvSpPr>
        <p:spPr>
          <a:xfrm>
            <a:off x="3238500" y="2498725"/>
            <a:ext cx="123825" cy="1238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9623" name="椭圆 62"/>
          <p:cNvSpPr/>
          <p:nvPr/>
        </p:nvSpPr>
        <p:spPr>
          <a:xfrm>
            <a:off x="1919288" y="2447925"/>
            <a:ext cx="227013" cy="227013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9624" name="椭圆 63"/>
          <p:cNvSpPr/>
          <p:nvPr/>
        </p:nvSpPr>
        <p:spPr>
          <a:xfrm>
            <a:off x="1965325" y="2498725"/>
            <a:ext cx="131763" cy="1238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9627" name="椭圆 66"/>
          <p:cNvSpPr/>
          <p:nvPr/>
        </p:nvSpPr>
        <p:spPr>
          <a:xfrm>
            <a:off x="5726113" y="2447925"/>
            <a:ext cx="227013" cy="227013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9628" name="椭圆 67"/>
          <p:cNvSpPr/>
          <p:nvPr/>
        </p:nvSpPr>
        <p:spPr>
          <a:xfrm>
            <a:off x="5776913" y="2498725"/>
            <a:ext cx="127000" cy="1238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9631" name="椭圆 70"/>
          <p:cNvSpPr/>
          <p:nvPr/>
        </p:nvSpPr>
        <p:spPr>
          <a:xfrm>
            <a:off x="4456113" y="2447925"/>
            <a:ext cx="234950" cy="227013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9632" name="椭圆 71"/>
          <p:cNvSpPr/>
          <p:nvPr/>
        </p:nvSpPr>
        <p:spPr>
          <a:xfrm>
            <a:off x="4510088" y="2498725"/>
            <a:ext cx="123825" cy="1238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9635" name="椭圆 74"/>
          <p:cNvSpPr/>
          <p:nvPr/>
        </p:nvSpPr>
        <p:spPr>
          <a:xfrm>
            <a:off x="6991350" y="2447925"/>
            <a:ext cx="234950" cy="227013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39636" name="椭圆 75"/>
          <p:cNvSpPr/>
          <p:nvPr/>
        </p:nvSpPr>
        <p:spPr>
          <a:xfrm>
            <a:off x="7045325" y="2498725"/>
            <a:ext cx="123825" cy="1238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txBody>
          <a:bodyPr wrap="square" lIns="67969" tIns="33983" rIns="67969" bIns="33983" anchor="ctr"/>
          <a:lstStyle/>
          <a:p>
            <a:pPr lvl="0" algn="ctr" fontAlgn="base"/>
            <a:endParaRPr lang="zh-CN" altLang="en-US" sz="1255" strike="noStrike" noProof="1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90124" name="文本框 1"/>
          <p:cNvSpPr txBox="1"/>
          <p:nvPr/>
        </p:nvSpPr>
        <p:spPr>
          <a:xfrm>
            <a:off x="215265" y="2075815"/>
            <a:ext cx="2119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200">
                <a:latin typeface="Calibri" panose="020F0502020204030204" charset="0"/>
                <a:ea typeface="Calibri" panose="020F0502020204030204" charset="0"/>
              </a:rPr>
              <a:t>user clicks the change of address button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</a:rPr>
              <a:t>
</a:t>
            </a:r>
            <a:endParaRPr lang="zh-CN" altLang="en-US" sz="120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90125" name="文本框 2"/>
          <p:cNvSpPr txBox="1"/>
          <p:nvPr/>
        </p:nvSpPr>
        <p:spPr>
          <a:xfrm>
            <a:off x="2676525" y="1660525"/>
            <a:ext cx="12782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200">
                <a:latin typeface="Calibri" panose="020F0502020204030204" charset="0"/>
                <a:ea typeface="Calibri" panose="020F0502020204030204" charset="0"/>
              </a:rPr>
              <a:t>User gets to enter this aadhar number and captcha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</a:rPr>
              <a:t>
</a:t>
            </a:r>
            <a:endParaRPr lang="zh-CN" altLang="en-US" sz="120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90128" name="文本框 5"/>
          <p:cNvSpPr txBox="1"/>
          <p:nvPr/>
        </p:nvSpPr>
        <p:spPr>
          <a:xfrm>
            <a:off x="4766945" y="1977390"/>
            <a:ext cx="22783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200">
                <a:latin typeface="Calibri" panose="020F0502020204030204" charset="0"/>
                <a:ea typeface="Calibri" panose="020F0502020204030204" charset="0"/>
              </a:rPr>
              <a:t>now he is directed to the status page of his application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</a:rPr>
              <a:t>
</a:t>
            </a:r>
            <a:endParaRPr lang="zh-CN" altLang="en-US" sz="120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90129" name="文本框 56"/>
          <p:cNvSpPr txBox="1"/>
          <p:nvPr/>
        </p:nvSpPr>
        <p:spPr>
          <a:xfrm>
            <a:off x="474980" y="2720975"/>
            <a:ext cx="2070100" cy="17748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</a:rPr>
              <a:t>address changing process is initiated by the user
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90131" name="文本框 56"/>
          <p:cNvSpPr txBox="1"/>
          <p:nvPr/>
        </p:nvSpPr>
        <p:spPr>
          <a:xfrm>
            <a:off x="3825240" y="2720975"/>
            <a:ext cx="1497330" cy="8724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</a:rPr>
              <a:t>User gets an otp to the phone linked with the aadhaar to ensure security
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90133" name="文本框 56"/>
          <p:cNvSpPr txBox="1"/>
          <p:nvPr/>
        </p:nvSpPr>
        <p:spPr>
          <a:xfrm>
            <a:off x="6602730" y="2720975"/>
            <a:ext cx="2252345" cy="12319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Calibri" panose="020F0502020204030204" charset="0"/>
                <a:ea typeface="Calibri" panose="020F0502020204030204" charset="0"/>
              </a:rPr>
              <a:t>and when the houseowner accepted his request he is directed to the change of address page and process is completed</a:t>
            </a:r>
            <a:endParaRPr lang="en-US" altLang="zh-CN" sz="11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92070" y="507365"/>
            <a:ext cx="3134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PROCESS FLOW  FOR USER 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ldLvl="0" animBg="1"/>
      <p:bldP spid="239620" grpId="0" bldLvl="0" animBg="1"/>
      <p:bldP spid="239623" grpId="0" bldLvl="0" animBg="1"/>
      <p:bldP spid="239624" grpId="0" bldLvl="0" animBg="1"/>
      <p:bldP spid="239627" grpId="0" bldLvl="0" animBg="1"/>
      <p:bldP spid="239628" grpId="0" bldLvl="0" animBg="1"/>
      <p:bldP spid="239631" grpId="0" bldLvl="0" animBg="1"/>
      <p:bldP spid="239632" grpId="0" bldLvl="0" animBg="1"/>
      <p:bldP spid="239635" grpId="0" bldLvl="0" animBg="1"/>
      <p:bldP spid="239636" grpId="0" bldLvl="0" animBg="1"/>
      <p:bldP spid="90124" grpId="0"/>
      <p:bldP spid="90125" grpId="0"/>
      <p:bldP spid="90128" grpId="0"/>
      <p:bldP spid="90129" grpId="0"/>
      <p:bldP spid="90131" grpId="0"/>
      <p:bldP spid="90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直接连接符 7"/>
          <p:cNvSpPr/>
          <p:nvPr/>
        </p:nvSpPr>
        <p:spPr>
          <a:xfrm>
            <a:off x="1563688" y="1671638"/>
            <a:ext cx="0" cy="2371725"/>
          </a:xfrm>
          <a:prstGeom prst="line">
            <a:avLst/>
          </a:prstGeom>
          <a:solidFill>
            <a:schemeClr val="tx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fontAlgn="base"/>
            <a:endParaRPr lang="en-US" altLang="zh-CN" sz="2815" strike="noStrike" noProof="1">
              <a:latin typeface="Arial" panose="020B0604020202020204" pitchFamily="34" charset="0"/>
              <a:ea typeface="Calibri" panose="020F0502020204030204" charset="0"/>
            </a:endParaRPr>
          </a:p>
        </p:txBody>
      </p:sp>
      <p:sp>
        <p:nvSpPr>
          <p:cNvPr id="241670" name="椭圆 2"/>
          <p:cNvSpPr/>
          <p:nvPr/>
        </p:nvSpPr>
        <p:spPr>
          <a:xfrm>
            <a:off x="1492250" y="1962150"/>
            <a:ext cx="142875" cy="144463"/>
          </a:xfrm>
          <a:prstGeom prst="ellipse">
            <a:avLst/>
          </a:prstGeom>
          <a:solidFill>
            <a:srgbClr val="40404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zh-CN" sz="1200" dirty="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1671" name="椭圆 8"/>
          <p:cNvSpPr/>
          <p:nvPr/>
        </p:nvSpPr>
        <p:spPr>
          <a:xfrm>
            <a:off x="1492250" y="2859088"/>
            <a:ext cx="142875" cy="142875"/>
          </a:xfrm>
          <a:prstGeom prst="ellipse">
            <a:avLst/>
          </a:prstGeom>
          <a:solidFill>
            <a:srgbClr val="40404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zh-CN" sz="1200" dirty="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1672" name="椭圆 9"/>
          <p:cNvSpPr/>
          <p:nvPr/>
        </p:nvSpPr>
        <p:spPr>
          <a:xfrm>
            <a:off x="1492250" y="3756025"/>
            <a:ext cx="142875" cy="142875"/>
          </a:xfrm>
          <a:prstGeom prst="ellipse">
            <a:avLst/>
          </a:prstGeom>
          <a:solidFill>
            <a:srgbClr val="40404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zh-CN" sz="1200" dirty="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50889" name="矩形 16"/>
          <p:cNvSpPr/>
          <p:nvPr/>
        </p:nvSpPr>
        <p:spPr>
          <a:xfrm>
            <a:off x="1857375" y="1712913"/>
            <a:ext cx="628015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clicks the link in the message inorder to see the request form
</a:t>
            </a:r>
            <a:endParaRPr lang="zh-CN" altLang="en-US" sz="1200" dirty="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0890" name="矩形 17"/>
          <p:cNvSpPr/>
          <p:nvPr/>
        </p:nvSpPr>
        <p:spPr>
          <a:xfrm>
            <a:off x="1857375" y="2601913"/>
            <a:ext cx="628015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if he accepts the request, then he need to enter the aadhaar number and a passcode</a:t>
            </a:r>
            <a:r>
              <a:rPr lang="zh-CN" altLang="en-US" sz="1200" dirty="0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
</a:t>
            </a:r>
            <a:endParaRPr lang="zh-CN" altLang="en-US" sz="1200" dirty="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0891" name="矩形 18"/>
          <p:cNvSpPr/>
          <p:nvPr/>
        </p:nvSpPr>
        <p:spPr>
          <a:xfrm>
            <a:off x="1857375" y="3489325"/>
            <a:ext cx="628015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enters the otp sent to his phone and complets the process
</a:t>
            </a:r>
            <a:endParaRPr lang="zh-CN" altLang="en-US" sz="1200" dirty="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610" name="文本框 2"/>
          <p:cNvSpPr txBox="1"/>
          <p:nvPr/>
        </p:nvSpPr>
        <p:spPr>
          <a:xfrm>
            <a:off x="7235825" y="131763"/>
            <a:ext cx="1741488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endParaRPr lang="zh-CN" altLang="en-US" sz="100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94230" y="377190"/>
            <a:ext cx="4789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PROCESS FLOW  FOR  HOUSEOWNER/LANDLORD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bldLvl="0" animBg="1"/>
      <p:bldP spid="241671" grpId="0" bldLvl="0" animBg="1"/>
      <p:bldP spid="241672" grpId="0" bldLvl="0" animBg="1"/>
      <p:bldP spid="250889" grpId="0"/>
      <p:bldP spid="250890" grpId="0"/>
      <p:bldP spid="250891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Calibri"/>
        <a:cs typeface=""/>
      </a:majorFont>
      <a:minorFont>
        <a:latin typeface="Arial"/>
        <a:ea typeface="Calibri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3108</Words>
  <Application>WPS Presentation</Application>
  <PresentationFormat>全屏显示(16:9)</PresentationFormat>
  <Paragraphs>204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黑体</vt:lpstr>
      <vt:lpstr>方正兰亭黑_GBK</vt:lpstr>
      <vt:lpstr>Impact</vt:lpstr>
      <vt:lpstr>Microsoft YaHei</vt:lpstr>
      <vt:lpstr>Arial Unicode MS</vt:lpstr>
      <vt:lpstr>Arial Unicode MS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mural</cp:lastModifiedBy>
  <cp:revision>40</cp:revision>
  <dcterms:created xsi:type="dcterms:W3CDTF">2016-03-12T08:37:00Z</dcterms:created>
  <dcterms:modified xsi:type="dcterms:W3CDTF">2021-10-31T15:11:00Z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F1D466D298A34CAE87AAC197661EAEDA</vt:lpwstr>
  </property>
</Properties>
</file>