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Agrawal" initials="yA" lastIdx="1" clrIdx="0">
    <p:extLst>
      <p:ext uri="{19B8F6BF-5375-455C-9EA6-DF929625EA0E}">
        <p15:presenceInfo xmlns:p15="http://schemas.microsoft.com/office/powerpoint/2012/main" userId="ebce274fc5594e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16/10/2023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16/10/2023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10/16/2023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64780"/>
            <a:ext cx="4008437" cy="3621087"/>
          </a:xfrm>
        </p:spPr>
        <p:txBody>
          <a:bodyPr/>
          <a:lstStyle/>
          <a:p>
            <a:pPr eaLnBrk="1" hangingPunct="1">
              <a:lnSpc>
                <a:spcPct val="114000"/>
              </a:lnSpc>
            </a:pPr>
            <a:r>
              <a:rPr lang="en-US" altLang="en-US" b="1" dirty="0"/>
              <a:t>Online Railway Booking System Application</a:t>
            </a:r>
          </a:p>
          <a:p>
            <a:pPr eaLnBrk="1" hangingPunct="1">
              <a:lnSpc>
                <a:spcPct val="114000"/>
              </a:lnSpc>
            </a:pPr>
            <a:r>
              <a:rPr lang="en-IN" altLang="en-US" dirty="0"/>
              <a:t>Completed end to end of this case study with ReactJS JWT Authentication,</a:t>
            </a:r>
            <a:r>
              <a:rPr lang="en-US" altLang="en-US" dirty="0"/>
              <a:t> Bootstrap &amp; ReactJS are used for user interface. MongoDB and MySQL are used for Database.</a:t>
            </a:r>
            <a:endParaRPr lang="en-US" altLang="nl-NL" b="1" dirty="0"/>
          </a:p>
          <a:p>
            <a:pPr eaLnBrk="1" hangingPunct="1">
              <a:lnSpc>
                <a:spcPct val="114000"/>
              </a:lnSpc>
            </a:pPr>
            <a:r>
              <a:rPr lang="en-IN" altLang="nl-NL" b="1" dirty="0"/>
              <a:t>Mini Projects done using Arduino &amp; MATLAB</a:t>
            </a:r>
            <a:endParaRPr lang="en-US" altLang="nl-NL" b="1" dirty="0"/>
          </a:p>
          <a:p>
            <a:pPr eaLnBrk="1" hangingPunct="1">
              <a:lnSpc>
                <a:spcPct val="114000"/>
              </a:lnSpc>
            </a:pPr>
            <a:r>
              <a:rPr lang="en-IN" altLang="en-US" dirty="0"/>
              <a:t>Developed a robot using Arduino and MATLAB which follows a path to travel named “Line Following Robot”.</a:t>
            </a:r>
          </a:p>
          <a:p>
            <a:pPr eaLnBrk="1" hangingPunct="1">
              <a:lnSpc>
                <a:spcPct val="114000"/>
              </a:lnSpc>
            </a:pPr>
            <a:r>
              <a:rPr lang="en-IN" altLang="nl-NL" dirty="0"/>
              <a:t>Developed a robot named “Obstacle Avoidance Robot” using Arduino UNO which detects an obstacle in its path, avoids it and travels.</a:t>
            </a:r>
          </a:p>
          <a:p>
            <a:pPr>
              <a:lnSpc>
                <a:spcPct val="114000"/>
              </a:lnSpc>
            </a:pPr>
            <a:r>
              <a:rPr lang="en-IN" altLang="nl-NL" dirty="0"/>
              <a:t>Developed a Home Automation System using </a:t>
            </a:r>
            <a:r>
              <a:rPr lang="en-IN" dirty="0"/>
              <a:t>BLYNK APP, </a:t>
            </a:r>
            <a:r>
              <a:rPr lang="en-IN" dirty="0" err="1"/>
              <a:t>NodeMCU</a:t>
            </a:r>
            <a:r>
              <a:rPr lang="en-IN" dirty="0"/>
              <a:t>, LCD, LDR, HC-04, DHT11, DC Motor and LED.</a:t>
            </a:r>
          </a:p>
          <a:p>
            <a:pPr>
              <a:lnSpc>
                <a:spcPct val="114000"/>
              </a:lnSpc>
            </a:pPr>
            <a:endParaRPr lang="en-IN" altLang="nl-NL"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85259"/>
            <a:ext cx="6056312" cy="322262"/>
          </a:xfrm>
        </p:spPr>
        <p:txBody>
          <a:bodyPr/>
          <a:lstStyle/>
          <a:p>
            <a:pPr fontAlgn="base">
              <a:spcBef>
                <a:spcPct val="0"/>
              </a:spcBef>
            </a:pPr>
            <a:r>
              <a:rPr lang="nl-NL" altLang="nl-NL" dirty="0"/>
              <a:t>Analyst / 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7328" y="1600131"/>
            <a:ext cx="3179570" cy="325438"/>
          </a:xfrm>
        </p:spPr>
        <p:txBody>
          <a:bodyPr/>
          <a:lstStyle/>
          <a:p>
            <a:pPr eaLnBrk="1" hangingPunct="1"/>
            <a:r>
              <a:rPr lang="nl-NL" altLang="nl-NL" dirty="0"/>
              <a:t>kandula-lakshmana.a.rao@capgemini.com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99820" y="1832373"/>
            <a:ext cx="2382837" cy="242093"/>
          </a:xfrm>
        </p:spPr>
        <p:txBody>
          <a:bodyPr/>
          <a:lstStyle/>
          <a:p>
            <a:pPr eaLnBrk="1" hangingPunct="1"/>
            <a:r>
              <a:rPr lang="nl-NL" altLang="nl-NL" dirty="0"/>
              <a:t>+91 8639936578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8600" y="3064780"/>
            <a:ext cx="4341812" cy="3621087"/>
          </a:xfrm>
        </p:spPr>
        <p:txBody>
          <a:bodyPr/>
          <a:lstStyle/>
          <a:p>
            <a:pPr marL="171450" indent="-171450">
              <a:buFont typeface="Arial" panose="020B0604020202020204" pitchFamily="34" charset="0"/>
              <a:buChar char="•"/>
            </a:pPr>
            <a:r>
              <a:rPr lang="en-US" altLang="en-US" sz="1050" b="1" dirty="0"/>
              <a:t>Full Stack Developer</a:t>
            </a:r>
          </a:p>
          <a:p>
            <a:pPr marL="171450" indent="-171450">
              <a:buFont typeface="Arial" panose="020B0604020202020204" pitchFamily="34" charset="0"/>
              <a:buChar char="•"/>
            </a:pPr>
            <a:r>
              <a:rPr lang="en-US" sz="1050" dirty="0"/>
              <a:t>Hands on experience in creating microservices using </a:t>
            </a:r>
            <a:r>
              <a:rPr lang="en-US" sz="1050" b="1" dirty="0"/>
              <a:t>ReactJS, Spring Boot</a:t>
            </a:r>
            <a:r>
              <a:rPr lang="en-US" sz="1050" b="1"/>
              <a:t>, Open Feign, Spring </a:t>
            </a:r>
            <a:r>
              <a:rPr lang="en-US" sz="1050" b="1" dirty="0"/>
              <a:t>Cloud API Gateway &amp; Eureka Server</a:t>
            </a:r>
            <a:r>
              <a:rPr lang="en-US" sz="1050" dirty="0"/>
              <a:t>.</a:t>
            </a:r>
          </a:p>
          <a:p>
            <a:pPr marL="171450" indent="-171450">
              <a:buFont typeface="Arial" panose="020B0604020202020204" pitchFamily="34" charset="0"/>
              <a:buChar char="•"/>
            </a:pPr>
            <a:r>
              <a:rPr lang="en-US" sz="1050" dirty="0"/>
              <a:t>Good Understanding of UI Technology &amp; ReactJS for Frontend development.</a:t>
            </a:r>
          </a:p>
          <a:p>
            <a:pPr marL="171450" indent="-171450">
              <a:buFont typeface="Arial" panose="020B0604020202020204" pitchFamily="34" charset="0"/>
              <a:buChar char="•"/>
            </a:pPr>
            <a:r>
              <a:rPr lang="en-IN" sz="1050" dirty="0"/>
              <a:t>Proficient in creating </a:t>
            </a:r>
            <a:r>
              <a:rPr lang="en-IN" sz="1050" b="1" dirty="0"/>
              <a:t>Frontend Web application</a:t>
            </a:r>
            <a:r>
              <a:rPr lang="en-IN" sz="1050" dirty="0"/>
              <a:t> in </a:t>
            </a:r>
            <a:r>
              <a:rPr lang="en-IN" sz="1050" b="1" dirty="0"/>
              <a:t>ReactJS</a:t>
            </a:r>
            <a:r>
              <a:rPr lang="en-IN" sz="1050" dirty="0"/>
              <a:t> with </a:t>
            </a:r>
            <a:r>
              <a:rPr lang="en-IN" sz="1050" b="1" dirty="0"/>
              <a:t>Authentication, Template-driven forms, Component Interaction &amp; routing.</a:t>
            </a:r>
            <a:endParaRPr lang="en-US" altLang="en-US" sz="1050" b="1" dirty="0"/>
          </a:p>
          <a:p>
            <a:pPr marL="171450" indent="-171450">
              <a:buFont typeface="Arial" panose="020B0604020202020204" pitchFamily="34" charset="0"/>
              <a:buChar char="•"/>
            </a:pPr>
            <a:r>
              <a:rPr lang="en-US" altLang="en-US" sz="1050" dirty="0"/>
              <a:t>Hands on experience in implementing </a:t>
            </a:r>
            <a:r>
              <a:rPr lang="en-US" altLang="en-US" sz="1050" b="1" dirty="0"/>
              <a:t>polyglot architecture </a:t>
            </a:r>
            <a:r>
              <a:rPr lang="en-US" altLang="en-US" sz="1050" dirty="0"/>
              <a:t>with</a:t>
            </a:r>
            <a:r>
              <a:rPr lang="en-US" altLang="en-US" sz="1050" b="1" dirty="0"/>
              <a:t> ReactJS &amp; Spring Boot.</a:t>
            </a:r>
          </a:p>
          <a:p>
            <a:pPr marL="171450" indent="-171450">
              <a:buFont typeface="Arial" panose="020B0604020202020204" pitchFamily="34" charset="0"/>
              <a:buChar char="•"/>
            </a:pPr>
            <a:r>
              <a:rPr lang="en-US" altLang="en-US" sz="1050" dirty="0"/>
              <a:t>Hands on experience in unit testing using </a:t>
            </a:r>
            <a:r>
              <a:rPr lang="en-US" altLang="en-US" sz="1050" b="1" dirty="0"/>
              <a:t>Mockito.</a:t>
            </a:r>
            <a:endParaRPr lang="en-US" altLang="en-US" sz="1050" dirty="0"/>
          </a:p>
          <a:p>
            <a:pPr marL="171450" indent="-171450">
              <a:buFont typeface="Arial" panose="020B0604020202020204" pitchFamily="34" charset="0"/>
              <a:buChar char="•"/>
            </a:pPr>
            <a:r>
              <a:rPr lang="en-US" altLang="nl-NL" sz="1050" dirty="0"/>
              <a:t>Implemented </a:t>
            </a:r>
            <a:r>
              <a:rPr lang="en-US" altLang="nl-NL" sz="1050" b="1" dirty="0"/>
              <a:t>ReactJS</a:t>
            </a:r>
            <a:r>
              <a:rPr lang="en-US" altLang="nl-NL" sz="1050" dirty="0"/>
              <a:t> &amp; </a:t>
            </a:r>
            <a:r>
              <a:rPr lang="en-US" altLang="nl-NL" sz="1050" b="1" dirty="0"/>
              <a:t>Spring Boot</a:t>
            </a:r>
            <a:r>
              <a:rPr lang="en-US" altLang="nl-NL" sz="1050" dirty="0"/>
              <a:t> in case study and upskilling 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Kandula Lakshmana Rao</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00" y="198120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460914456"/>
              </p:ext>
            </p:extLst>
          </p:nvPr>
        </p:nvGraphicFramePr>
        <p:xfrm>
          <a:off x="9227772" y="1221544"/>
          <a:ext cx="2964228" cy="5073431"/>
        </p:xfrm>
        <a:graphic>
          <a:graphicData uri="http://schemas.openxmlformats.org/drawingml/2006/table">
            <a:tbl>
              <a:tblPr firstRow="1" bandRow="1">
                <a:tableStyleId>{0E3FDE45-AF77-4B5C-9715-49D594BDF05E}</a:tableStyleId>
              </a:tblPr>
              <a:tblGrid>
                <a:gridCol w="754428">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449208">
                <a:tc>
                  <a:txBody>
                    <a:bodyPr/>
                    <a:lstStyle/>
                    <a:p>
                      <a:r>
                        <a:rPr kumimoji="0" lang="en-US" sz="800" b="0" u="none" strike="noStrike" kern="1200" cap="none" spc="0" normalizeH="0" baseline="0" noProof="0" dirty="0">
                          <a:ln>
                            <a:noFill/>
                          </a:ln>
                          <a:effectLst/>
                          <a:uLnTx/>
                          <a:uFillTx/>
                        </a:rPr>
                        <a:t>ReactJS</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dirty="0">
                          <a:ln>
                            <a:noFill/>
                          </a:ln>
                          <a:solidFill>
                            <a:schemeClr val="tx1"/>
                          </a:solidFill>
                          <a:effectLst/>
                          <a:uLnTx/>
                          <a:uFillTx/>
                          <a:latin typeface="+mn-lt"/>
                          <a:ea typeface="+mn-ea"/>
                          <a:cs typeface="+mn-cs"/>
                        </a:rPr>
                        <a:t>Components, Directives,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49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89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Boot Microservices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Spring Boot starters, Annotations, Netflix Eureka, Spring Cloud Gateway, Netflix Ribbon &amp; Hystrix</a:t>
                      </a:r>
                    </a:p>
                  </a:txBody>
                  <a:tcPr/>
                </a:tc>
                <a:extLst>
                  <a:ext uri="{0D108BD9-81ED-4DB2-BD59-A6C34878D82A}">
                    <a16:rowId xmlns:a16="http://schemas.microsoft.com/office/drawing/2014/main" val="3229840877"/>
                  </a:ext>
                </a:extLst>
              </a:tr>
              <a:tr h="5689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Programming Constructs, OOPS, Exception Handling, Generics, Collections, Annotations, Lambda Expressions &amp; Stream APIs.</a:t>
                      </a:r>
                    </a:p>
                  </a:txBody>
                  <a:tcPr/>
                </a:tc>
                <a:extLst>
                  <a:ext uri="{0D108BD9-81ED-4DB2-BD59-A6C34878D82A}">
                    <a16:rowId xmlns:a16="http://schemas.microsoft.com/office/drawing/2014/main" val="668073409"/>
                  </a:ext>
                </a:extLst>
              </a:tr>
              <a:tr h="33998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Core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IOC Container, Dependency Injection &amp; Annotations</a:t>
                      </a:r>
                    </a:p>
                  </a:txBody>
                  <a:tcPr/>
                </a:tc>
                <a:extLst>
                  <a:ext uri="{0D108BD9-81ED-4DB2-BD59-A6C34878D82A}">
                    <a16:rowId xmlns:a16="http://schemas.microsoft.com/office/drawing/2014/main" val="2135133130"/>
                  </a:ext>
                </a:extLst>
              </a:tr>
              <a:tr h="3672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REST</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REST Controllers &amp; HTTP methods implementations</a:t>
                      </a:r>
                    </a:p>
                  </a:txBody>
                  <a:tcPr/>
                </a:tc>
                <a:extLst>
                  <a:ext uri="{0D108BD9-81ED-4DB2-BD59-A6C34878D82A}">
                    <a16:rowId xmlns:a16="http://schemas.microsoft.com/office/drawing/2014/main" val="2978295346"/>
                  </a:ext>
                </a:extLst>
              </a:tr>
              <a:tr h="5070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Data MongoDB</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Implemented MongoRepository Interface using Spring Data 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718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SQL Database – Oracle</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NoSQL Database - MongoDB </a:t>
                      </a:r>
                    </a:p>
                  </a:txBody>
                  <a:tcPr/>
                </a:tc>
                <a:extLst>
                  <a:ext uri="{0D108BD9-81ED-4DB2-BD59-A6C34878D82A}">
                    <a16:rowId xmlns:a16="http://schemas.microsoft.com/office/drawing/2014/main" val="2298680090"/>
                  </a:ext>
                </a:extLst>
              </a:tr>
              <a:tr h="32955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HTML5, CSS3, JavaScript, ES6 &amp; TypeScript</a:t>
                      </a:r>
                    </a:p>
                  </a:txBody>
                  <a:tcPr/>
                </a:tc>
                <a:extLst>
                  <a:ext uri="{0D108BD9-81ED-4DB2-BD59-A6C34878D82A}">
                    <a16:rowId xmlns:a16="http://schemas.microsoft.com/office/drawing/2014/main" val="9512774"/>
                  </a:ext>
                </a:extLst>
              </a:tr>
              <a:tr h="45071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&amp; Eclipse IDE</a:t>
                      </a:r>
                    </a:p>
                  </a:txBody>
                  <a:tcPr/>
                </a:tc>
                <a:extLst>
                  <a:ext uri="{0D108BD9-81ED-4DB2-BD59-A6C34878D82A}">
                    <a16:rowId xmlns:a16="http://schemas.microsoft.com/office/drawing/2014/main" val="645317192"/>
                  </a:ext>
                </a:extLst>
              </a:tr>
              <a:tr h="644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C and C++, </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Teamwork, Team motivation, Team Spirit, Communication &amp;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393270" y="544709"/>
            <a:ext cx="2570130"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in Mechatronics : 2019 - 2023</a:t>
            </a:r>
          </a:p>
        </p:txBody>
      </p:sp>
      <p:sp>
        <p:nvSpPr>
          <p:cNvPr id="6" name="Rectangle 5">
            <a:extLst>
              <a:ext uri="{FF2B5EF4-FFF2-40B4-BE49-F238E27FC236}">
                <a16:creationId xmlns:a16="http://schemas.microsoft.com/office/drawing/2014/main" id="{1616387D-79C4-4D2C-8F4C-617036B1459A}"/>
              </a:ext>
            </a:extLst>
          </p:cNvPr>
          <p:cNvSpPr/>
          <p:nvPr/>
        </p:nvSpPr>
        <p:spPr>
          <a:xfrm>
            <a:off x="9155653" y="972991"/>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8" name="Picture Placeholder 7">
            <a:extLst>
              <a:ext uri="{FF2B5EF4-FFF2-40B4-BE49-F238E27FC236}">
                <a16:creationId xmlns:a16="http://schemas.microsoft.com/office/drawing/2014/main" id="{128497B8-D90B-F9A1-1332-05C71A638EBA}"/>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1240" b="11240"/>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infopath/2007/PartnerControls"/>
    <ds:schemaRef ds:uri="http://purl.org/dc/terms/"/>
    <ds:schemaRef ds:uri="http://purl.org/dc/elements/1.1/"/>
    <ds:schemaRef ds:uri="http://purl.org/dc/dcmitype/"/>
    <ds:schemaRef ds:uri="c43bfbf7-b5f8-4451-8464-ef79a2e28ca1"/>
    <ds:schemaRef ds:uri="http://schemas.microsoft.com/office/2006/documentManagement/types"/>
    <ds:schemaRef ds:uri="http://schemas.openxmlformats.org/package/2006/metadata/core-properties"/>
    <ds:schemaRef ds:uri="25289c4b-8fd1-4155-b56f-82d6fa13afd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2646</TotalTime>
  <Words>365</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Rao, Kandula Lakshmana</cp:lastModifiedBy>
  <cp:revision>139</cp:revision>
  <dcterms:created xsi:type="dcterms:W3CDTF">2020-09-22T06:24:34Z</dcterms:created>
  <dcterms:modified xsi:type="dcterms:W3CDTF">2023-10-16T11:20:40Z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