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2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MSIPCMContentMarking" descr="{&quot;HashCode&quot;:2140282800,&quot;Placement&quot;:&quot;Footer&quot;}">
            <a:extLst>
              <a:ext uri="{FF2B5EF4-FFF2-40B4-BE49-F238E27FC236}">
                <a16:creationId xmlns:a16="http://schemas.microsoft.com/office/drawing/2014/main" id="{68F5385B-B3C6-4236-BF85-842FA7E212FF}"/>
              </a:ext>
            </a:extLst>
          </p:cNvPr>
          <p:cNvSpPr txBox="1"/>
          <p:nvPr userDrawn="1"/>
        </p:nvSpPr>
        <p:spPr>
          <a:xfrm>
            <a:off x="0" y="6629836"/>
            <a:ext cx="1421649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General/Internal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geico365.sharepoint.com/:u:/r/sites/ITBilling/Architecture/Design/SA%202.0/SA%202.0%20Workflow.vsdx?d=w2d15be78ed014519b46842d4107c8b27&amp;csf=1&amp;web=1&amp;e=9g3eS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ico365.sharepoint.com/:u:/r/sites/ITBilling/_layouts/15/Doc.aspx?sourcedoc=%7B3F3191EB-4DF8-4963-90A9-36B51D4DE353%7D&amp;file=SA%202.0%20L%20Status%20Approach.vsdx&amp;action=default&amp;mobileredirect=true" TargetMode="External"/><Relationship Id="rId2" Type="http://schemas.openxmlformats.org/officeDocument/2006/relationships/hyperlink" Target="https://geicoit.atlassian.net/wiki/spaces/ABA/pages/1162608714/Scheduled+Activities+SA+2.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ico365.sharepoint.com/:u:/r/sites/ITBilling/Architecture/Design/SA%202.0/SA%202.0%20Workflow.vsdx?d=w2d15be78ed014519b46842d4107c8b27&amp;csf=1&amp;web=1&amp;e=8Alph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B03E-2A26-4FA1-9FA0-C20E5A801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Scheduled activities- </a:t>
            </a:r>
            <a:br>
              <a:rPr lang="en-US" dirty="0"/>
            </a:br>
            <a:r>
              <a:rPr lang="en-US" dirty="0"/>
              <a:t>general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CAD8B-B564-4AFC-9CAA-39E1522866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AA90-FE77-44C8-BEC8-C77C8D7C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scheduled activities?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4A7DF-A5E1-4452-BE93-16982854D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Scheduled activities are billing actions or activities which need to occur in an automated/unattended manner at a specific date and time. </a:t>
            </a:r>
          </a:p>
          <a:p>
            <a:pPr lvl="1"/>
            <a:r>
              <a:rPr lang="en-US" dirty="0"/>
              <a:t>Example activities include Pending Cancellation Review, Pre-Collections Notifications, Invoices, Batch Credit Card Authorization</a:t>
            </a:r>
          </a:p>
          <a:p>
            <a:r>
              <a:rPr lang="en-US" dirty="0"/>
              <a:t>Scheduled activities are database rows in the Duck Creek database table: </a:t>
            </a:r>
            <a:r>
              <a:rPr lang="en-US" dirty="0" err="1"/>
              <a:t>DC_BIL_ScheduledActivities</a:t>
            </a:r>
            <a:endParaRPr lang="en-US" dirty="0"/>
          </a:p>
          <a:p>
            <a:r>
              <a:rPr lang="en-US" dirty="0"/>
              <a:t>Many different types of actions or activities need to be processed, thus scheduled activities are designated by an Activity Type Code data element.</a:t>
            </a:r>
          </a:p>
          <a:p>
            <a:pPr lvl="1"/>
            <a:r>
              <a:rPr lang="en-US" dirty="0"/>
              <a:t> Example values include: PCN, COLL, SINV, PAYB, BCA</a:t>
            </a:r>
          </a:p>
        </p:txBody>
      </p:sp>
    </p:spTree>
    <p:extLst>
      <p:ext uri="{BB962C8B-B14F-4D97-AF65-F5344CB8AC3E}">
        <p14:creationId xmlns:p14="http://schemas.microsoft.com/office/powerpoint/2010/main" val="260762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5E9C-6805-4D7E-AE2B-186A79057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scheduled activities created and processed?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916E1-EA27-4483-8A8E-61D387B4D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a specific Billing process is requested, via front end interactions through Billing Business Services (BBS) or unattended jobs, system rules are evaluated to determine if a scheduled activity needs to be established. </a:t>
            </a:r>
          </a:p>
          <a:p>
            <a:r>
              <a:rPr lang="en-US" dirty="0"/>
              <a:t>If an SA is needed to invoke an action or activity at a specified date/time, an entry is created in the Scheduled Activities table and the </a:t>
            </a:r>
            <a:r>
              <a:rPr lang="en-US" dirty="0" err="1"/>
              <a:t>ActivityStatusCode</a:t>
            </a:r>
            <a:r>
              <a:rPr lang="en-US" dirty="0"/>
              <a:t> is set to ‘P’ (Pending). </a:t>
            </a:r>
          </a:p>
          <a:p>
            <a:r>
              <a:rPr lang="en-US" dirty="0"/>
              <a:t>The table is continuously reviewed throughout the day for activities that need to be completed. </a:t>
            </a:r>
          </a:p>
          <a:p>
            <a:r>
              <a:rPr lang="en-US" dirty="0"/>
              <a:t>If the SA has been successfully completed, the SA is moved to a History table(</a:t>
            </a:r>
            <a:r>
              <a:rPr lang="en-US" dirty="0" err="1"/>
              <a:t>DC_BIL_ScheduledActivitiesHistory</a:t>
            </a:r>
            <a:r>
              <a:rPr lang="en-US" dirty="0"/>
              <a:t>) and the </a:t>
            </a:r>
            <a:r>
              <a:rPr lang="en-US" dirty="0" err="1"/>
              <a:t>ActivityStatusCode</a:t>
            </a:r>
            <a:r>
              <a:rPr lang="en-US" dirty="0"/>
              <a:t> is set to ‘C’ (Complete).</a:t>
            </a:r>
          </a:p>
        </p:txBody>
      </p:sp>
    </p:spTree>
    <p:extLst>
      <p:ext uri="{BB962C8B-B14F-4D97-AF65-F5344CB8AC3E}">
        <p14:creationId xmlns:p14="http://schemas.microsoft.com/office/powerpoint/2010/main" val="78927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92F4-EB64-41DF-A349-CB62C158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Scheduled Activities workflow</a:t>
            </a:r>
          </a:p>
        </p:txBody>
      </p:sp>
      <p:pic>
        <p:nvPicPr>
          <p:cNvPr id="9" name="Content Placeholder 8">
            <a:hlinkClick r:id="rId2"/>
            <a:extLst>
              <a:ext uri="{FF2B5EF4-FFF2-40B4-BE49-F238E27FC236}">
                <a16:creationId xmlns:a16="http://schemas.microsoft.com/office/drawing/2014/main" id="{9219C972-6505-4D9D-9F80-70B280F9D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1136" y="2328421"/>
            <a:ext cx="7729728" cy="434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8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E502-2422-4D44-8D85-2F211C67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F8040-2CEA-44BB-8FC3-C1BBC36C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078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Architecture Wiki- SA 2.0 Detailed System Design Page:</a:t>
            </a:r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https://geicoit.atlassian.net/wiki/spaces/ABA/pages/1162608714/Scheduled+Activities+SA+2.0</a:t>
            </a:r>
            <a:endParaRPr lang="en-US" sz="1400" dirty="0"/>
          </a:p>
          <a:p>
            <a:pPr marL="0" indent="0">
              <a:buNone/>
            </a:pPr>
            <a:r>
              <a:rPr lang="en-US" dirty="0"/>
              <a:t>Architecture Design Diagram:</a:t>
            </a:r>
          </a:p>
          <a:p>
            <a:pPr marL="0" indent="0">
              <a:buNone/>
            </a:pPr>
            <a:r>
              <a:rPr lang="en-US" sz="1400" dirty="0">
                <a:hlinkClick r:id="rId3"/>
              </a:rPr>
              <a:t>https://geico365.sharepoint.com/:u:/r/sites/ITBilling/_layouts/15/Doc.aspx?sourcedoc=%7B3F3191EB-4DF8-4963-90A9-36B51D4DE353%7D&amp;file=SA%202.0%20L%20Status%20Approach.vsdx&amp;action=default&amp;mobileredirect=true</a:t>
            </a:r>
            <a:endParaRPr lang="en-US" sz="1400" dirty="0"/>
          </a:p>
          <a:p>
            <a:pPr marL="0" indent="0">
              <a:buNone/>
            </a:pPr>
            <a:r>
              <a:rPr lang="en-US" dirty="0"/>
              <a:t>High Level Scheduled Activities Workflow Diagram: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https://geico365.sharepoint.com/:u:/r/sites/ITBilling/Architecture/Design/SA%202.0/SA%202.0%20Workflow.vsdx?d=w2d15be78ed014519b46842d4107c8b27&amp;csf=1&amp;web=1&amp;e=8Alphs</a:t>
            </a:r>
            <a:endParaRPr 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50952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5AD846FB40AC44A2826AA12AD93E9F" ma:contentTypeVersion="1" ma:contentTypeDescription="Create a new document." ma:contentTypeScope="" ma:versionID="edaa83a84e7536e8ccdb933272699908">
  <xsd:schema xmlns:xsd="http://www.w3.org/2001/XMLSchema" xmlns:xs="http://www.w3.org/2001/XMLSchema" xmlns:p="http://schemas.microsoft.com/office/2006/metadata/properties" xmlns:ns2="26d8eaf1-0f6b-4316-8dd9-0b42ee85a1d8" targetNamespace="http://schemas.microsoft.com/office/2006/metadata/properties" ma:root="true" ma:fieldsID="3eadc31fcd31b940293cd31ffe515758" ns2:_="">
    <xsd:import namespace="26d8eaf1-0f6b-4316-8dd9-0b42ee85a1d8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d8eaf1-0f6b-4316-8dd9-0b42ee85a1d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5A2247-C78A-4AE7-A034-30A74AB25C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d8eaf1-0f6b-4316-8dd9-0b42ee85a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34BD53-6964-4C61-B70F-D6584F8F8A82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26d8eaf1-0f6b-4316-8dd9-0b42ee85a1d8"/>
    <ds:schemaRef ds:uri="http://purl.org/dc/dcmitype/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4B99BA2-52F9-4997-BF02-C8B992A8C2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1397</TotalTime>
  <Words>382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Parcel</vt:lpstr>
      <vt:lpstr>Scheduled activities-  general workflow</vt:lpstr>
      <vt:lpstr>What are scheduled activities?</vt:lpstr>
      <vt:lpstr>How are scheduled activities created and processed?</vt:lpstr>
      <vt:lpstr>Scheduled Activities workflow</vt:lpstr>
      <vt:lpstr>Links for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Scheduled activites- general workflow</dc:title>
  <dc:creator>Day, Amy</dc:creator>
  <cp:lastModifiedBy>Bhogavalli, Prudhvi Rama Krishna (Contractor)</cp:lastModifiedBy>
  <cp:revision>18</cp:revision>
  <dcterms:created xsi:type="dcterms:W3CDTF">2020-09-02T16:57:47Z</dcterms:created>
  <dcterms:modified xsi:type="dcterms:W3CDTF">2021-01-14T14:08:48Z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4bbbf1-d068-456c-b875-0dc7dc00ff54_Enabled">
    <vt:lpwstr>True</vt:lpwstr>
  </property>
  <property fmtid="{D5CDD505-2E9C-101B-9397-08002B2CF9AE}" pid="3" name="MSIP_Label_494bbbf1-d068-456c-b875-0dc7dc00ff54_SiteId">
    <vt:lpwstr>7389d8c0-3607-465c-a69f-7d4426502912</vt:lpwstr>
  </property>
  <property fmtid="{D5CDD505-2E9C-101B-9397-08002B2CF9AE}" pid="4" name="MSIP_Label_494bbbf1-d068-456c-b875-0dc7dc00ff54_Owner">
    <vt:lpwstr>ADay@geico.com</vt:lpwstr>
  </property>
  <property fmtid="{D5CDD505-2E9C-101B-9397-08002B2CF9AE}" pid="5" name="MSIP_Label_494bbbf1-d068-456c-b875-0dc7dc00ff54_SetDate">
    <vt:lpwstr>2020-09-02T17:54:49.9682109Z</vt:lpwstr>
  </property>
  <property fmtid="{D5CDD505-2E9C-101B-9397-08002B2CF9AE}" pid="6" name="MSIP_Label_494bbbf1-d068-456c-b875-0dc7dc00ff54_Name">
    <vt:lpwstr>General-Internal</vt:lpwstr>
  </property>
  <property fmtid="{D5CDD505-2E9C-101B-9397-08002B2CF9AE}" pid="7" name="MSIP_Label_494bbbf1-d068-456c-b875-0dc7dc00ff54_Application">
    <vt:lpwstr>Microsoft Azure Information Protection</vt:lpwstr>
  </property>
  <property fmtid="{D5CDD505-2E9C-101B-9397-08002B2CF9AE}" pid="8" name="MSIP_Label_494bbbf1-d068-456c-b875-0dc7dc00ff54_ActionId">
    <vt:lpwstr>788ef48d-26c8-4fef-a396-fb733325cb3a</vt:lpwstr>
  </property>
  <property fmtid="{D5CDD505-2E9C-101B-9397-08002B2CF9AE}" pid="9" name="MSIP_Label_494bbbf1-d068-456c-b875-0dc7dc00ff54_Extended_MSFT_Method">
    <vt:lpwstr>Automatic</vt:lpwstr>
  </property>
  <property fmtid="{D5CDD505-2E9C-101B-9397-08002B2CF9AE}" pid="10" name="Sensitivity">
    <vt:lpwstr>General-Internal</vt:lpwstr>
  </property>
  <property fmtid="{D5CDD505-2E9C-101B-9397-08002B2CF9AE}" pid="11" name="ContentTypeId">
    <vt:lpwstr>0x0101007A5AD846FB40AC44A2826AA12AD93E9F</vt:lpwstr>
  </property>
</Properties>
</file>