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7" r:id="rId2"/>
    <p:sldId id="267" r:id="rId3"/>
    <p:sldId id="257" r:id="rId4"/>
    <p:sldId id="268" r:id="rId5"/>
    <p:sldId id="280" r:id="rId6"/>
    <p:sldId id="260" r:id="rId7"/>
    <p:sldId id="269" r:id="rId8"/>
    <p:sldId id="270" r:id="rId9"/>
    <p:sldId id="271" r:id="rId10"/>
    <p:sldId id="281" r:id="rId11"/>
    <p:sldId id="272" r:id="rId12"/>
    <p:sldId id="274" r:id="rId13"/>
    <p:sldId id="261" r:id="rId14"/>
    <p:sldId id="277" r:id="rId15"/>
    <p:sldId id="278" r:id="rId16"/>
    <p:sldId id="276" r:id="rId17"/>
    <p:sldId id="262" r:id="rId18"/>
    <p:sldId id="263" r:id="rId19"/>
    <p:sldId id="283" r:id="rId20"/>
    <p:sldId id="264" r:id="rId21"/>
    <p:sldId id="265" r:id="rId22"/>
    <p:sldId id="282" r:id="rId23"/>
    <p:sldId id="284" r:id="rId24"/>
    <p:sldId id="285" r:id="rId25"/>
    <p:sldId id="286" r:id="rId26"/>
    <p:sldId id="288"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D2605EE-8A62-B0B1-F1A4-BB810DF055A9}"/>
              </a:ext>
            </a:extLst>
          </p:cNvPr>
          <p:cNvPicPr>
            <a:picLocks noChangeAspect="1"/>
          </p:cNvPicPr>
          <p:nvPr/>
        </p:nvPicPr>
        <p:blipFill>
          <a:blip r:embed="rId2"/>
          <a:stretch>
            <a:fillRect/>
          </a:stretch>
        </p:blipFill>
        <p:spPr>
          <a:xfrm>
            <a:off x="8666793" y="3640345"/>
            <a:ext cx="2633809" cy="2633809"/>
          </a:xfrm>
          <a:prstGeom prst="rect">
            <a:avLst/>
          </a:prstGeom>
        </p:spPr>
      </p:pic>
      <p:sp>
        <p:nvSpPr>
          <p:cNvPr id="3" name="Rectangle 2"/>
          <p:cNvSpPr/>
          <p:nvPr/>
        </p:nvSpPr>
        <p:spPr>
          <a:xfrm>
            <a:off x="4226943" y="417355"/>
            <a:ext cx="7470476" cy="2708434"/>
          </a:xfrm>
          <a:prstGeom prst="rect">
            <a:avLst/>
          </a:prstGeom>
        </p:spPr>
        <p:txBody>
          <a:bodyPr wrap="square">
            <a:spAutoFit/>
          </a:bodyPr>
          <a:lstStyle/>
          <a:p>
            <a:r>
              <a:rPr lang="en-US" sz="3000" b="1" dirty="0" smtClean="0">
                <a:solidFill>
                  <a:srgbClr val="00B050"/>
                </a:solidFill>
                <a:latin typeface="source-serif-pro"/>
              </a:rPr>
              <a:t>MACHINE LEARNING INTERNSHIP</a:t>
            </a:r>
          </a:p>
          <a:p>
            <a:endParaRPr lang="en-US" sz="3000" b="1" dirty="0">
              <a:solidFill>
                <a:srgbClr val="00B050"/>
              </a:solidFill>
              <a:latin typeface="source-serif-pro"/>
            </a:endParaRPr>
          </a:p>
          <a:p>
            <a:r>
              <a:rPr lang="en-US" sz="3000" b="1" dirty="0" smtClean="0">
                <a:solidFill>
                  <a:srgbClr val="00B050"/>
                </a:solidFill>
                <a:latin typeface="source-serif-pro"/>
              </a:rPr>
              <a:t>PROJECT NAME: </a:t>
            </a:r>
          </a:p>
          <a:p>
            <a:endParaRPr lang="en-US" sz="3000" b="1" dirty="0">
              <a:solidFill>
                <a:srgbClr val="00B050"/>
              </a:solidFill>
              <a:latin typeface="source-serif-pro"/>
            </a:endParaRPr>
          </a:p>
          <a:p>
            <a:r>
              <a:rPr lang="en-US" sz="3000" b="1" dirty="0" smtClean="0">
                <a:solidFill>
                  <a:srgbClr val="00B050"/>
                </a:solidFill>
                <a:latin typeface="source-serif-pro"/>
              </a:rPr>
              <a:t>			</a:t>
            </a:r>
            <a:r>
              <a:rPr lang="en-US" sz="5000" b="1" dirty="0" smtClean="0">
                <a:solidFill>
                  <a:srgbClr val="00B0F0"/>
                </a:solidFill>
                <a:latin typeface="source-serif-pro"/>
              </a:rPr>
              <a:t>AUTO </a:t>
            </a:r>
            <a:r>
              <a:rPr lang="en-US" sz="5000" b="1" dirty="0">
                <a:solidFill>
                  <a:srgbClr val="00B0F0"/>
                </a:solidFill>
                <a:latin typeface="source-serif-pro"/>
              </a:rPr>
              <a:t>ENCODER</a:t>
            </a:r>
            <a:endParaRPr lang="en-IN" sz="5000" dirty="0">
              <a:solidFill>
                <a:srgbClr val="00B0F0"/>
              </a:solidFill>
              <a:latin typeface="source-serif-pro"/>
            </a:endParaRPr>
          </a:p>
        </p:txBody>
      </p:sp>
      <p:sp>
        <p:nvSpPr>
          <p:cNvPr id="4" name="Rectangle 3"/>
          <p:cNvSpPr/>
          <p:nvPr/>
        </p:nvSpPr>
        <p:spPr>
          <a:xfrm>
            <a:off x="526211" y="3756922"/>
            <a:ext cx="6262779" cy="2400657"/>
          </a:xfrm>
          <a:prstGeom prst="rect">
            <a:avLst/>
          </a:prstGeom>
        </p:spPr>
        <p:txBody>
          <a:bodyPr wrap="square">
            <a:spAutoFit/>
          </a:bodyPr>
          <a:lstStyle/>
          <a:p>
            <a:r>
              <a:rPr lang="en-US" sz="3000" dirty="0" smtClean="0">
                <a:solidFill>
                  <a:srgbClr val="FF0000"/>
                </a:solidFill>
              </a:rPr>
              <a:t>NAME        :         N</a:t>
            </a:r>
            <a:r>
              <a:rPr lang="en-US" sz="3000" dirty="0" smtClean="0">
                <a:solidFill>
                  <a:srgbClr val="FF0000"/>
                </a:solidFill>
              </a:rPr>
              <a:t>. </a:t>
            </a:r>
            <a:r>
              <a:rPr lang="en-US" sz="3000" smtClean="0">
                <a:solidFill>
                  <a:srgbClr val="FF0000"/>
                </a:solidFill>
              </a:rPr>
              <a:t>Lakshman</a:t>
            </a:r>
            <a:endParaRPr lang="en-US" sz="3000" dirty="0">
              <a:solidFill>
                <a:srgbClr val="FF0000"/>
              </a:solidFill>
            </a:endParaRPr>
          </a:p>
          <a:p>
            <a:r>
              <a:rPr lang="en-US" sz="3000" dirty="0" smtClean="0">
                <a:solidFill>
                  <a:srgbClr val="FF0000"/>
                </a:solidFill>
              </a:rPr>
              <a:t>REDG NO   :         Y20CS119</a:t>
            </a:r>
            <a:endParaRPr lang="en-US" sz="3000" dirty="0">
              <a:solidFill>
                <a:srgbClr val="FF0000"/>
              </a:solidFill>
            </a:endParaRPr>
          </a:p>
          <a:p>
            <a:r>
              <a:rPr lang="en-US" sz="3000" dirty="0" smtClean="0">
                <a:solidFill>
                  <a:srgbClr val="FF0000"/>
                </a:solidFill>
              </a:rPr>
              <a:t>RVR </a:t>
            </a:r>
            <a:r>
              <a:rPr lang="en-US" sz="3000" dirty="0">
                <a:solidFill>
                  <a:srgbClr val="FF0000"/>
                </a:solidFill>
              </a:rPr>
              <a:t>&amp; </a:t>
            </a:r>
            <a:r>
              <a:rPr lang="en-US" sz="3000" dirty="0" smtClean="0">
                <a:solidFill>
                  <a:srgbClr val="FF0000"/>
                </a:solidFill>
              </a:rPr>
              <a:t>JC College </a:t>
            </a:r>
            <a:r>
              <a:rPr lang="en-US" sz="3000" dirty="0">
                <a:solidFill>
                  <a:srgbClr val="FF0000"/>
                </a:solidFill>
              </a:rPr>
              <a:t>of </a:t>
            </a:r>
            <a:r>
              <a:rPr lang="en-US" sz="3000" dirty="0" smtClean="0">
                <a:solidFill>
                  <a:srgbClr val="FF0000"/>
                </a:solidFill>
              </a:rPr>
              <a:t>Engineering</a:t>
            </a:r>
            <a:endParaRPr lang="en-US" sz="3000" dirty="0">
              <a:solidFill>
                <a:srgbClr val="FF0000"/>
              </a:solidFill>
            </a:endParaRPr>
          </a:p>
          <a:p>
            <a:r>
              <a:rPr lang="en-US" sz="3000" dirty="0" smtClean="0">
                <a:solidFill>
                  <a:srgbClr val="FF0000"/>
                </a:solidFill>
              </a:rPr>
              <a:t>B Tech </a:t>
            </a:r>
            <a:r>
              <a:rPr lang="en-US" sz="3000" dirty="0">
                <a:solidFill>
                  <a:srgbClr val="FF0000"/>
                </a:solidFill>
              </a:rPr>
              <a:t>3</a:t>
            </a:r>
            <a:r>
              <a:rPr lang="en-US" sz="3000" baseline="30000" dirty="0">
                <a:solidFill>
                  <a:srgbClr val="FF0000"/>
                </a:solidFill>
              </a:rPr>
              <a:t>rd</a:t>
            </a:r>
            <a:r>
              <a:rPr lang="en-US" sz="3000" dirty="0">
                <a:solidFill>
                  <a:srgbClr val="FF0000"/>
                </a:solidFill>
              </a:rPr>
              <a:t> year</a:t>
            </a:r>
          </a:p>
          <a:p>
            <a:r>
              <a:rPr lang="en-US" sz="3000" dirty="0">
                <a:solidFill>
                  <a:srgbClr val="FF0000"/>
                </a:solidFill>
              </a:rPr>
              <a:t>Computer science </a:t>
            </a:r>
            <a:r>
              <a:rPr lang="en-US" sz="3000" dirty="0" smtClean="0">
                <a:solidFill>
                  <a:srgbClr val="FF0000"/>
                </a:solidFill>
              </a:rPr>
              <a:t>Department</a:t>
            </a:r>
            <a:endParaRPr lang="en-US" sz="3000" dirty="0">
              <a:solidFill>
                <a:srgbClr val="FF0000"/>
              </a:solidFill>
            </a:endParaRPr>
          </a:p>
        </p:txBody>
      </p:sp>
      <p:pic>
        <p:nvPicPr>
          <p:cNvPr id="5" name="Picture 4"/>
          <p:cNvPicPr>
            <a:picLocks noChangeAspect="1"/>
          </p:cNvPicPr>
          <p:nvPr/>
        </p:nvPicPr>
        <p:blipFill>
          <a:blip r:embed="rId3"/>
          <a:stretch>
            <a:fillRect/>
          </a:stretch>
        </p:blipFill>
        <p:spPr>
          <a:xfrm>
            <a:off x="526211" y="489245"/>
            <a:ext cx="2846717" cy="2782889"/>
          </a:xfrm>
          <a:prstGeom prst="rect">
            <a:avLst/>
          </a:prstGeom>
        </p:spPr>
      </p:pic>
    </p:spTree>
    <p:extLst>
      <p:ext uri="{BB962C8B-B14F-4D97-AF65-F5344CB8AC3E}">
        <p14:creationId xmlns:p14="http://schemas.microsoft.com/office/powerpoint/2010/main" val="1903968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w variational autoencoders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12" y="2208363"/>
            <a:ext cx="8513036" cy="37215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07212" y="972249"/>
            <a:ext cx="8887312" cy="369332"/>
          </a:xfrm>
          <a:prstGeom prst="rect">
            <a:avLst/>
          </a:prstGeom>
        </p:spPr>
        <p:txBody>
          <a:bodyPr wrap="square">
            <a:spAutoFit/>
          </a:bodyPr>
          <a:lstStyle/>
          <a:p>
            <a:pPr marL="285750" indent="-285750">
              <a:buFont typeface="Wingdings" panose="05000000000000000000" pitchFamily="2" charset="2"/>
              <a:buChar char="Ø"/>
            </a:pPr>
            <a:r>
              <a:rPr lang="en-GB" dirty="0" smtClean="0">
                <a:latin typeface="source-serif-pro"/>
              </a:rPr>
              <a:t>Sample Pictorial Representation of Working of Encoder and Decoder Model:</a:t>
            </a:r>
            <a:endParaRPr lang="en-GB" dirty="0">
              <a:latin typeface="source-serif-pro"/>
            </a:endParaRPr>
          </a:p>
        </p:txBody>
      </p:sp>
    </p:spTree>
    <p:extLst>
      <p:ext uri="{BB962C8B-B14F-4D97-AF65-F5344CB8AC3E}">
        <p14:creationId xmlns:p14="http://schemas.microsoft.com/office/powerpoint/2010/main" val="3472535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1781" y="628146"/>
            <a:ext cx="9908876" cy="1754326"/>
          </a:xfrm>
          <a:prstGeom prst="rect">
            <a:avLst/>
          </a:prstGeom>
        </p:spPr>
        <p:txBody>
          <a:bodyPr wrap="square">
            <a:spAutoFit/>
          </a:bodyPr>
          <a:lstStyle/>
          <a:p>
            <a:pPr marL="285750" indent="-285750">
              <a:buFont typeface="Wingdings" panose="05000000000000000000" pitchFamily="2" charset="2"/>
              <a:buChar char="§"/>
            </a:pPr>
            <a:r>
              <a:rPr lang="en-GB" dirty="0">
                <a:latin typeface="source-serif-pro"/>
              </a:rPr>
              <a:t>The primary use of </a:t>
            </a:r>
            <a:r>
              <a:rPr lang="en-GB" dirty="0" err="1">
                <a:latin typeface="source-serif-pro"/>
              </a:rPr>
              <a:t>autoencoders</a:t>
            </a:r>
            <a:r>
              <a:rPr lang="en-GB" dirty="0">
                <a:latin typeface="source-serif-pro"/>
              </a:rPr>
              <a:t> like such is the generation of the latent space or the bottleneck, which forms a compressed substitute of the input data and can be easily decompressed back with the help of the network when needed</a:t>
            </a:r>
            <a:r>
              <a:rPr lang="en-GB" dirty="0" smtClean="0">
                <a:latin typeface="source-serif-pro"/>
              </a:rPr>
              <a:t>.</a:t>
            </a:r>
          </a:p>
          <a:p>
            <a:pPr marL="285750" indent="-285750">
              <a:buFont typeface="Wingdings" panose="05000000000000000000" pitchFamily="2" charset="2"/>
              <a:buChar char="§"/>
            </a:pPr>
            <a:endParaRPr lang="en-GB" dirty="0">
              <a:latin typeface="source-serif-pro"/>
            </a:endParaRPr>
          </a:p>
          <a:p>
            <a:pPr marL="285750" indent="-285750">
              <a:buFont typeface="Wingdings" panose="05000000000000000000" pitchFamily="2" charset="2"/>
              <a:buChar char="§"/>
            </a:pPr>
            <a:r>
              <a:rPr lang="en-GB" dirty="0">
                <a:latin typeface="source-serif-pro"/>
              </a:rPr>
              <a:t>This form of compression in the data can be </a:t>
            </a:r>
            <a:r>
              <a:rPr lang="en-GB" dirty="0" err="1">
                <a:latin typeface="source-serif-pro"/>
              </a:rPr>
              <a:t>modeled</a:t>
            </a:r>
            <a:r>
              <a:rPr lang="en-GB" dirty="0">
                <a:latin typeface="source-serif-pro"/>
              </a:rPr>
              <a:t> as a form of </a:t>
            </a:r>
            <a:r>
              <a:rPr lang="en-GB" b="1" dirty="0">
                <a:latin typeface="source-serif-pro"/>
              </a:rPr>
              <a:t>dimensionality reduction</a:t>
            </a:r>
            <a:r>
              <a:rPr lang="en-GB" dirty="0">
                <a:latin typeface="source-serif-pro"/>
              </a:rPr>
              <a:t>.</a:t>
            </a:r>
          </a:p>
        </p:txBody>
      </p:sp>
      <p:pic>
        <p:nvPicPr>
          <p:cNvPr id="3" name="Picture 2" descr="Dimensionality re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172" y="2618627"/>
            <a:ext cx="5108094" cy="373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83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546" y="475255"/>
            <a:ext cx="8401586" cy="553998"/>
          </a:xfrm>
          <a:prstGeom prst="rect">
            <a:avLst/>
          </a:prstGeom>
        </p:spPr>
        <p:txBody>
          <a:bodyPr wrap="square">
            <a:spAutoFit/>
          </a:bodyPr>
          <a:lstStyle/>
          <a:p>
            <a:r>
              <a:rPr lang="en-US" sz="3000" dirty="0">
                <a:latin typeface="source-serif-pro"/>
              </a:rPr>
              <a:t>Libraries and Technologies used in this </a:t>
            </a:r>
            <a:r>
              <a:rPr lang="en-US" sz="3000" dirty="0" smtClean="0">
                <a:latin typeface="source-serif-pro"/>
              </a:rPr>
              <a:t>project:</a:t>
            </a:r>
            <a:endParaRPr lang="en-IN" sz="3000" dirty="0">
              <a:latin typeface="source-serif-pro"/>
            </a:endParaRPr>
          </a:p>
        </p:txBody>
      </p:sp>
      <p:pic>
        <p:nvPicPr>
          <p:cNvPr id="3" name="Picture 2">
            <a:extLst>
              <a:ext uri="{FF2B5EF4-FFF2-40B4-BE49-F238E27FC236}">
                <a16:creationId xmlns="" xmlns:a16="http://schemas.microsoft.com/office/drawing/2014/main" id="{83300024-F975-CA19-8F50-B560BBCCCCD5}"/>
              </a:ext>
            </a:extLst>
          </p:cNvPr>
          <p:cNvPicPr>
            <a:picLocks noChangeAspect="1"/>
          </p:cNvPicPr>
          <p:nvPr/>
        </p:nvPicPr>
        <p:blipFill>
          <a:blip r:embed="rId2"/>
          <a:stretch>
            <a:fillRect/>
          </a:stretch>
        </p:blipFill>
        <p:spPr>
          <a:xfrm>
            <a:off x="2087592" y="3660659"/>
            <a:ext cx="7832784" cy="2917657"/>
          </a:xfrm>
          <a:prstGeom prst="rect">
            <a:avLst/>
          </a:prstGeom>
        </p:spPr>
      </p:pic>
      <p:sp>
        <p:nvSpPr>
          <p:cNvPr id="4" name="Rectangle 3"/>
          <p:cNvSpPr/>
          <p:nvPr/>
        </p:nvSpPr>
        <p:spPr>
          <a:xfrm>
            <a:off x="785546" y="1467793"/>
            <a:ext cx="10394288" cy="1754326"/>
          </a:xfrm>
          <a:prstGeom prst="rect">
            <a:avLst/>
          </a:prstGeom>
        </p:spPr>
        <p:txBody>
          <a:bodyPr wrap="square">
            <a:spAutoFit/>
          </a:bodyPr>
          <a:lstStyle/>
          <a:p>
            <a:pPr marL="285750" indent="-285750">
              <a:buFont typeface="Wingdings" panose="05000000000000000000" pitchFamily="2" charset="2"/>
              <a:buChar char="§"/>
            </a:pPr>
            <a:r>
              <a:rPr lang="en-US" dirty="0"/>
              <a:t>We use libraries like tensor flow and tensor flow dataset to extract out data set from it, math  and </a:t>
            </a:r>
            <a:r>
              <a:rPr lang="en-US" dirty="0" err="1"/>
              <a:t>numpy</a:t>
            </a:r>
            <a:r>
              <a:rPr lang="en-US" dirty="0"/>
              <a:t> to do operation on array like to represent of size of matrix of image and we use </a:t>
            </a:r>
            <a:r>
              <a:rPr lang="en-US" dirty="0" err="1"/>
              <a:t>keras</a:t>
            </a:r>
            <a:r>
              <a:rPr lang="en-US" dirty="0"/>
              <a:t> from </a:t>
            </a:r>
            <a:r>
              <a:rPr lang="en-US" dirty="0" err="1"/>
              <a:t>tensorflow</a:t>
            </a:r>
            <a:r>
              <a:rPr lang="en-US" dirty="0"/>
              <a:t> to preprocessing the images </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We use technology like CNN (convolutional neural network) and CGI techniques(our data set is consist of computer generated images).and finally we used  DATA AUGMENTATION technique also.</a:t>
            </a:r>
          </a:p>
        </p:txBody>
      </p:sp>
    </p:spTree>
    <p:extLst>
      <p:ext uri="{BB962C8B-B14F-4D97-AF65-F5344CB8AC3E}">
        <p14:creationId xmlns:p14="http://schemas.microsoft.com/office/powerpoint/2010/main" val="2902083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264" y="759927"/>
            <a:ext cx="6508310" cy="2677656"/>
          </a:xfrm>
          <a:prstGeom prst="rect">
            <a:avLst/>
          </a:prstGeom>
        </p:spPr>
        <p:txBody>
          <a:bodyPr wrap="square">
            <a:spAutoFit/>
          </a:bodyPr>
          <a:lstStyle/>
          <a:p>
            <a:r>
              <a:rPr lang="en-US" sz="3000" dirty="0">
                <a:latin typeface="source-serif-pro"/>
              </a:rPr>
              <a:t>Problem  </a:t>
            </a:r>
            <a:r>
              <a:rPr lang="en-US" sz="3000" dirty="0" smtClean="0">
                <a:latin typeface="source-serif-pro"/>
              </a:rPr>
              <a:t>Background:</a:t>
            </a:r>
          </a:p>
          <a:p>
            <a:endParaRPr lang="en-US" sz="3000" dirty="0" smtClean="0">
              <a:latin typeface="source-serif-pro"/>
            </a:endParaRPr>
          </a:p>
          <a:p>
            <a:endParaRPr lang="en-US" dirty="0">
              <a:latin typeface="source-serif-pro"/>
            </a:endParaRPr>
          </a:p>
          <a:p>
            <a:r>
              <a:rPr lang="en-US" dirty="0">
                <a:latin typeface="source-serif-pro"/>
              </a:rPr>
              <a:t>The aim of an auto encoder is to learn a lower-dimensional representation (encoding) for a higher-dimensional data, typically for dimensionality reduction, by training the network to capture the most important parts of the input image. </a:t>
            </a:r>
            <a:endParaRPr lang="en-US" dirty="0" smtClean="0">
              <a:latin typeface="source-serif-pro"/>
            </a:endParaRPr>
          </a:p>
          <a:p>
            <a:endParaRPr lang="en-US" dirty="0">
              <a:latin typeface="source-serif-pro"/>
            </a:endParaRPr>
          </a:p>
        </p:txBody>
      </p:sp>
      <p:pic>
        <p:nvPicPr>
          <p:cNvPr id="6" name="Picture 5">
            <a:extLst>
              <a:ext uri="{FF2B5EF4-FFF2-40B4-BE49-F238E27FC236}">
                <a16:creationId xmlns="" xmlns:a16="http://schemas.microsoft.com/office/drawing/2014/main" id="{D1C9B0DC-8A70-0F79-D85F-EA84442BEAEC}"/>
              </a:ext>
            </a:extLst>
          </p:cNvPr>
          <p:cNvPicPr>
            <a:picLocks noChangeAspect="1"/>
          </p:cNvPicPr>
          <p:nvPr/>
        </p:nvPicPr>
        <p:blipFill>
          <a:blip r:embed="rId2"/>
          <a:stretch>
            <a:fillRect/>
          </a:stretch>
        </p:blipFill>
        <p:spPr>
          <a:xfrm>
            <a:off x="7531855" y="604651"/>
            <a:ext cx="3967145" cy="2216187"/>
          </a:xfrm>
          <a:prstGeom prst="rect">
            <a:avLst/>
          </a:prstGeom>
        </p:spPr>
      </p:pic>
      <p:sp>
        <p:nvSpPr>
          <p:cNvPr id="7" name="Rectangle 6"/>
          <p:cNvSpPr/>
          <p:nvPr/>
        </p:nvSpPr>
        <p:spPr>
          <a:xfrm>
            <a:off x="4839419" y="3663214"/>
            <a:ext cx="6728603" cy="2585323"/>
          </a:xfrm>
          <a:prstGeom prst="rect">
            <a:avLst/>
          </a:prstGeom>
        </p:spPr>
        <p:txBody>
          <a:bodyPr wrap="square">
            <a:spAutoFit/>
          </a:bodyPr>
          <a:lstStyle/>
          <a:p>
            <a:r>
              <a:rPr lang="en-US" dirty="0">
                <a:latin typeface="source-serif-pro"/>
              </a:rPr>
              <a:t>The Primary objective is to build a deep learning model which can identify the blur images in the given data set. Here the accuracy, precision and overall performance can be in the category as follows. </a:t>
            </a:r>
          </a:p>
          <a:p>
            <a:endParaRPr lang="en-US" dirty="0">
              <a:latin typeface="source-serif-pro"/>
            </a:endParaRPr>
          </a:p>
          <a:p>
            <a:endParaRPr lang="en-US" dirty="0">
              <a:latin typeface="source-serif-pro"/>
            </a:endParaRPr>
          </a:p>
          <a:p>
            <a:r>
              <a:rPr lang="en-US" dirty="0">
                <a:latin typeface="source-serif-pro"/>
              </a:rPr>
              <a:t>The secondary objective is simply to learn about Simple Auto Encoder, Deep CNN Auto Encoder and De noising Auto Encoder.</a:t>
            </a:r>
          </a:p>
        </p:txBody>
      </p:sp>
      <p:pic>
        <p:nvPicPr>
          <p:cNvPr id="8" name="Picture 7">
            <a:extLst>
              <a:ext uri="{FF2B5EF4-FFF2-40B4-BE49-F238E27FC236}">
                <a16:creationId xmlns="" xmlns:a16="http://schemas.microsoft.com/office/drawing/2014/main" id="{BF910F03-1BB2-730D-F435-A1140BA3CE01}"/>
              </a:ext>
            </a:extLst>
          </p:cNvPr>
          <p:cNvPicPr>
            <a:picLocks noChangeAspect="1"/>
          </p:cNvPicPr>
          <p:nvPr/>
        </p:nvPicPr>
        <p:blipFill>
          <a:blip r:embed="rId3"/>
          <a:stretch>
            <a:fillRect/>
          </a:stretch>
        </p:blipFill>
        <p:spPr>
          <a:xfrm>
            <a:off x="875252" y="3930183"/>
            <a:ext cx="3557149" cy="1866768"/>
          </a:xfrm>
          <a:prstGeom prst="rect">
            <a:avLst/>
          </a:prstGeom>
        </p:spPr>
      </p:pic>
    </p:spTree>
    <p:extLst>
      <p:ext uri="{BB962C8B-B14F-4D97-AF65-F5344CB8AC3E}">
        <p14:creationId xmlns:p14="http://schemas.microsoft.com/office/powerpoint/2010/main" val="2760407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7879" y="876882"/>
            <a:ext cx="6096000" cy="3046988"/>
          </a:xfrm>
          <a:prstGeom prst="rect">
            <a:avLst/>
          </a:prstGeom>
        </p:spPr>
        <p:txBody>
          <a:bodyPr>
            <a:spAutoFit/>
          </a:bodyPr>
          <a:lstStyle/>
          <a:p>
            <a:r>
              <a:rPr lang="en-US" sz="3000" dirty="0" smtClean="0">
                <a:latin typeface="source-serif-pro"/>
              </a:rPr>
              <a:t>OBJECTIVES:</a:t>
            </a:r>
          </a:p>
          <a:p>
            <a:endParaRPr lang="en-US" dirty="0" smtClean="0">
              <a:latin typeface="source-serif-pro"/>
            </a:endParaRPr>
          </a:p>
          <a:p>
            <a:endParaRPr lang="en-US" dirty="0">
              <a:latin typeface="source-serif-pro"/>
            </a:endParaRPr>
          </a:p>
          <a:p>
            <a:pPr marL="342900" indent="-342900">
              <a:buAutoNum type="arabicPeriod"/>
            </a:pPr>
            <a:r>
              <a:rPr lang="en-US" dirty="0" smtClean="0">
                <a:latin typeface="source-serif-pro"/>
              </a:rPr>
              <a:t>Import data from Tensor Flow</a:t>
            </a:r>
          </a:p>
          <a:p>
            <a:pPr marL="342900" indent="-342900">
              <a:buAutoNum type="arabicPeriod"/>
            </a:pPr>
            <a:endParaRPr lang="en-US" dirty="0">
              <a:latin typeface="source-serif-pro"/>
            </a:endParaRPr>
          </a:p>
          <a:p>
            <a:pPr marL="342900" indent="-342900">
              <a:buAutoNum type="arabicPeriod"/>
            </a:pPr>
            <a:r>
              <a:rPr lang="en-US" dirty="0" smtClean="0">
                <a:latin typeface="source-serif-pro"/>
              </a:rPr>
              <a:t>Import blur images from dataset</a:t>
            </a:r>
          </a:p>
          <a:p>
            <a:pPr marL="342900" indent="-342900">
              <a:buAutoNum type="arabicPeriod"/>
            </a:pPr>
            <a:endParaRPr lang="en-US" dirty="0">
              <a:latin typeface="source-serif-pro"/>
            </a:endParaRPr>
          </a:p>
          <a:p>
            <a:pPr marL="342900" indent="-342900">
              <a:buAutoNum type="arabicPeriod"/>
            </a:pPr>
            <a:r>
              <a:rPr lang="en-US" dirty="0" smtClean="0">
                <a:latin typeface="source-serif-pro"/>
              </a:rPr>
              <a:t>Testing data and Training Data</a:t>
            </a:r>
          </a:p>
          <a:p>
            <a:pPr marL="342900" indent="-342900">
              <a:buAutoNum type="arabicPeriod"/>
            </a:pPr>
            <a:endParaRPr lang="en-US" dirty="0">
              <a:latin typeface="source-serif-pro"/>
            </a:endParaRPr>
          </a:p>
          <a:p>
            <a:pPr marL="342900" indent="-342900">
              <a:buAutoNum type="arabicPeriod"/>
            </a:pPr>
            <a:r>
              <a:rPr lang="en-US" dirty="0" smtClean="0">
                <a:latin typeface="source-serif-pro"/>
              </a:rPr>
              <a:t>Images</a:t>
            </a:r>
            <a:r>
              <a:rPr lang="en-US" dirty="0">
                <a:latin typeface="source-serif-pro"/>
              </a:rPr>
              <a:t> </a:t>
            </a:r>
            <a:r>
              <a:rPr lang="en-US" dirty="0" smtClean="0">
                <a:latin typeface="source-serif-pro"/>
              </a:rPr>
              <a:t>from web source</a:t>
            </a:r>
            <a:endParaRPr lang="en-US" dirty="0">
              <a:latin typeface="source-serif-pro"/>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053" y="1562728"/>
            <a:ext cx="5384540" cy="3811528"/>
          </a:xfrm>
          <a:prstGeom prst="rect">
            <a:avLst/>
          </a:prstGeom>
        </p:spPr>
      </p:pic>
    </p:spTree>
    <p:extLst>
      <p:ext uri="{BB962C8B-B14F-4D97-AF65-F5344CB8AC3E}">
        <p14:creationId xmlns:p14="http://schemas.microsoft.com/office/powerpoint/2010/main" val="143087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062" y="475252"/>
            <a:ext cx="10067814" cy="2215991"/>
          </a:xfrm>
          <a:prstGeom prst="rect">
            <a:avLst/>
          </a:prstGeom>
        </p:spPr>
        <p:txBody>
          <a:bodyPr wrap="square">
            <a:spAutoFit/>
          </a:bodyPr>
          <a:lstStyle/>
          <a:p>
            <a:r>
              <a:rPr lang="en-US" sz="3000" dirty="0" smtClean="0"/>
              <a:t>ARCHITECTURE:</a:t>
            </a:r>
          </a:p>
          <a:p>
            <a:endParaRPr lang="en-US" dirty="0" smtClean="0"/>
          </a:p>
          <a:p>
            <a:pPr marL="285750" indent="-285750">
              <a:buFont typeface="Wingdings" panose="05000000000000000000" pitchFamily="2" charset="2"/>
              <a:buChar char="q"/>
            </a:pPr>
            <a:r>
              <a:rPr lang="en-IN" dirty="0">
                <a:latin typeface="source-serif-pro"/>
              </a:rPr>
              <a:t>A convolutional neural network (CNN) is a network architecture for deep learning that learns directly from data. CNNs are particularly useful for finding patterns in images to recognize objects, classes, and categories. They can also be quite effective for classifying audio, time-series, and signal data.</a:t>
            </a:r>
          </a:p>
          <a:p>
            <a:endParaRPr lang="en-IN" dirty="0"/>
          </a:p>
        </p:txBody>
      </p:sp>
      <p:pic>
        <p:nvPicPr>
          <p:cNvPr id="7" name="Picture 2" descr="Autoencod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849" y="2484407"/>
            <a:ext cx="5532348" cy="383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24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E20240F-72BF-1B29-394D-CCD762F1D634}"/>
              </a:ext>
            </a:extLst>
          </p:cNvPr>
          <p:cNvPicPr>
            <a:picLocks noChangeAspect="1"/>
          </p:cNvPicPr>
          <p:nvPr/>
        </p:nvPicPr>
        <p:blipFill>
          <a:blip r:embed="rId2"/>
          <a:stretch>
            <a:fillRect/>
          </a:stretch>
        </p:blipFill>
        <p:spPr>
          <a:xfrm>
            <a:off x="499625" y="2059777"/>
            <a:ext cx="11192747" cy="3159203"/>
          </a:xfrm>
          <a:prstGeom prst="rect">
            <a:avLst/>
          </a:prstGeom>
        </p:spPr>
      </p:pic>
      <p:sp>
        <p:nvSpPr>
          <p:cNvPr id="3" name="Rectangle 2"/>
          <p:cNvSpPr/>
          <p:nvPr/>
        </p:nvSpPr>
        <p:spPr>
          <a:xfrm>
            <a:off x="499625" y="793629"/>
            <a:ext cx="5336874" cy="553998"/>
          </a:xfrm>
          <a:prstGeom prst="rect">
            <a:avLst/>
          </a:prstGeom>
        </p:spPr>
        <p:txBody>
          <a:bodyPr wrap="square">
            <a:spAutoFit/>
          </a:bodyPr>
          <a:lstStyle/>
          <a:p>
            <a:r>
              <a:rPr lang="en-US" sz="3000" dirty="0" smtClean="0">
                <a:latin typeface="source-serif-pro"/>
              </a:rPr>
              <a:t>Source Code </a:t>
            </a:r>
            <a:r>
              <a:rPr lang="en-US" sz="3000" dirty="0">
                <a:latin typeface="source-serif-pro"/>
              </a:rPr>
              <a:t>for </a:t>
            </a:r>
            <a:r>
              <a:rPr lang="en-US" sz="3000" dirty="0" smtClean="0">
                <a:latin typeface="source-serif-pro"/>
              </a:rPr>
              <a:t>project:</a:t>
            </a:r>
            <a:endParaRPr lang="en-IN" sz="3000" dirty="0">
              <a:latin typeface="source-serif-pro"/>
            </a:endParaRPr>
          </a:p>
        </p:txBody>
      </p:sp>
    </p:spTree>
    <p:extLst>
      <p:ext uri="{BB962C8B-B14F-4D97-AF65-F5344CB8AC3E}">
        <p14:creationId xmlns:p14="http://schemas.microsoft.com/office/powerpoint/2010/main" val="1865384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E3A61F-303D-A289-4C92-806B56DAD7CB}"/>
              </a:ext>
            </a:extLst>
          </p:cNvPr>
          <p:cNvSpPr>
            <a:spLocks noGrp="1"/>
          </p:cNvSpPr>
          <p:nvPr>
            <p:ph type="title"/>
          </p:nvPr>
        </p:nvSpPr>
        <p:spPr>
          <a:xfrm>
            <a:off x="654423" y="224118"/>
            <a:ext cx="9320121" cy="1357655"/>
          </a:xfrm>
        </p:spPr>
        <p:txBody>
          <a:bodyPr>
            <a:normAutofit/>
          </a:bodyPr>
          <a:lstStyle/>
          <a:p>
            <a:r>
              <a:rPr lang="en-US" sz="3000" dirty="0" smtClean="0">
                <a:latin typeface="source-serif-pro"/>
              </a:rPr>
              <a:t>Now to Load Data:</a:t>
            </a:r>
            <a:endParaRPr lang="en-IN" sz="3000" dirty="0">
              <a:latin typeface="source-serif-pro"/>
            </a:endParaRPr>
          </a:p>
        </p:txBody>
      </p:sp>
      <p:pic>
        <p:nvPicPr>
          <p:cNvPr id="5" name="Content Placeholder 4">
            <a:extLst>
              <a:ext uri="{FF2B5EF4-FFF2-40B4-BE49-F238E27FC236}">
                <a16:creationId xmlns="" xmlns:a16="http://schemas.microsoft.com/office/drawing/2014/main" id="{C07441DB-708D-AA26-B87E-22EA89F63EDD}"/>
              </a:ext>
            </a:extLst>
          </p:cNvPr>
          <p:cNvPicPr>
            <a:picLocks noGrp="1" noChangeAspect="1"/>
          </p:cNvPicPr>
          <p:nvPr>
            <p:ph idx="1"/>
          </p:nvPr>
        </p:nvPicPr>
        <p:blipFill>
          <a:blip r:embed="rId2"/>
          <a:stretch>
            <a:fillRect/>
          </a:stretch>
        </p:blipFill>
        <p:spPr>
          <a:xfrm>
            <a:off x="1506070" y="1422758"/>
            <a:ext cx="8776447" cy="4747914"/>
          </a:xfrm>
        </p:spPr>
      </p:pic>
    </p:spTree>
    <p:extLst>
      <p:ext uri="{BB962C8B-B14F-4D97-AF65-F5344CB8AC3E}">
        <p14:creationId xmlns:p14="http://schemas.microsoft.com/office/powerpoint/2010/main" val="251732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8304F-F6ED-AE47-8A13-502F54DBB0ED}"/>
              </a:ext>
            </a:extLst>
          </p:cNvPr>
          <p:cNvSpPr>
            <a:spLocks noGrp="1"/>
          </p:cNvSpPr>
          <p:nvPr>
            <p:ph type="title"/>
          </p:nvPr>
        </p:nvSpPr>
        <p:spPr>
          <a:xfrm>
            <a:off x="746186" y="414068"/>
            <a:ext cx="10131425" cy="1323995"/>
          </a:xfrm>
        </p:spPr>
        <p:txBody>
          <a:bodyPr>
            <a:normAutofit/>
          </a:bodyPr>
          <a:lstStyle/>
          <a:p>
            <a:r>
              <a:rPr lang="en-US" sz="3000" dirty="0">
                <a:latin typeface="source-serif-pro"/>
              </a:rPr>
              <a:t>Next to train data:</a:t>
            </a:r>
            <a:endParaRPr lang="en-IN" sz="3000" dirty="0">
              <a:latin typeface="source-serif-pro"/>
            </a:endParaRPr>
          </a:p>
        </p:txBody>
      </p:sp>
      <p:pic>
        <p:nvPicPr>
          <p:cNvPr id="5" name="Content Placeholder 4">
            <a:extLst>
              <a:ext uri="{FF2B5EF4-FFF2-40B4-BE49-F238E27FC236}">
                <a16:creationId xmlns="" xmlns:a16="http://schemas.microsoft.com/office/drawing/2014/main" id="{50F014D8-E897-FB18-888B-CED4AF4F935E}"/>
              </a:ext>
            </a:extLst>
          </p:cNvPr>
          <p:cNvPicPr>
            <a:picLocks noGrp="1" noChangeAspect="1"/>
          </p:cNvPicPr>
          <p:nvPr>
            <p:ph idx="1"/>
          </p:nvPr>
        </p:nvPicPr>
        <p:blipFill>
          <a:blip r:embed="rId2"/>
          <a:stretch>
            <a:fillRect/>
          </a:stretch>
        </p:blipFill>
        <p:spPr>
          <a:xfrm>
            <a:off x="1443319" y="1965078"/>
            <a:ext cx="8183008" cy="4130922"/>
          </a:xfrm>
        </p:spPr>
      </p:pic>
    </p:spTree>
    <p:extLst>
      <p:ext uri="{BB962C8B-B14F-4D97-AF65-F5344CB8AC3E}">
        <p14:creationId xmlns:p14="http://schemas.microsoft.com/office/powerpoint/2010/main" val="3412050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525" y="1918162"/>
            <a:ext cx="4502988" cy="4449168"/>
          </a:xfrm>
          <a:prstGeom prst="rect">
            <a:avLst/>
          </a:prstGeom>
        </p:spPr>
      </p:pic>
      <p:sp>
        <p:nvSpPr>
          <p:cNvPr id="4" name="Rectangle 3"/>
          <p:cNvSpPr/>
          <p:nvPr/>
        </p:nvSpPr>
        <p:spPr>
          <a:xfrm>
            <a:off x="554966" y="1035495"/>
            <a:ext cx="6096000" cy="646331"/>
          </a:xfrm>
          <a:prstGeom prst="rect">
            <a:avLst/>
          </a:prstGeom>
        </p:spPr>
        <p:txBody>
          <a:bodyPr>
            <a:spAutoFit/>
          </a:bodyPr>
          <a:lstStyle/>
          <a:p>
            <a:r>
              <a:rPr lang="en-US" dirty="0">
                <a:solidFill>
                  <a:srgbClr val="D5D5D5"/>
                </a:solidFill>
                <a:latin typeface="Roboto"/>
              </a:rPr>
              <a:t>If you want to see how the data is actually, you can use the following line of code :</a:t>
            </a:r>
            <a:endParaRPr lang="en-IN" dirty="0"/>
          </a:p>
        </p:txBody>
      </p:sp>
      <p:sp>
        <p:nvSpPr>
          <p:cNvPr id="5" name="Rectangle 4"/>
          <p:cNvSpPr/>
          <p:nvPr/>
        </p:nvSpPr>
        <p:spPr>
          <a:xfrm>
            <a:off x="791440" y="2571474"/>
            <a:ext cx="5285421" cy="369332"/>
          </a:xfrm>
          <a:prstGeom prst="rect">
            <a:avLst/>
          </a:prstGeom>
        </p:spPr>
        <p:txBody>
          <a:bodyPr wrap="none">
            <a:spAutoFit/>
          </a:bodyPr>
          <a:lstStyle/>
          <a:p>
            <a:r>
              <a:rPr lang="en-IN" dirty="0" err="1">
                <a:solidFill>
                  <a:srgbClr val="D4D4D4"/>
                </a:solidFill>
                <a:latin typeface="Courier New" panose="02070309020205020404" pitchFamily="49" charset="0"/>
              </a:rPr>
              <a:t>plt.imshow</a:t>
            </a:r>
            <a:r>
              <a:rPr lang="en-IN" dirty="0">
                <a:solidFill>
                  <a:srgbClr val="DCDCDC"/>
                </a:solidFill>
                <a:latin typeface="Courier New" panose="02070309020205020404" pitchFamily="49" charset="0"/>
              </a:rPr>
              <a:t>(</a:t>
            </a:r>
            <a:r>
              <a:rPr lang="en-IN" dirty="0" err="1">
                <a:solidFill>
                  <a:srgbClr val="D4D4D4"/>
                </a:solidFill>
                <a:latin typeface="Courier New" panose="02070309020205020404" pitchFamily="49" charset="0"/>
              </a:rPr>
              <a:t>x_train</a:t>
            </a:r>
            <a:r>
              <a:rPr lang="en-IN" dirty="0">
                <a:solidFill>
                  <a:srgbClr val="DCDCDC"/>
                </a:solidFill>
                <a:latin typeface="Courier New" panose="02070309020205020404" pitchFamily="49" charset="0"/>
              </a:rPr>
              <a:t>[</a:t>
            </a:r>
            <a:r>
              <a:rPr lang="en-IN" dirty="0">
                <a:solidFill>
                  <a:srgbClr val="B5CEA8"/>
                </a:solidFill>
                <a:latin typeface="Courier New" panose="02070309020205020404" pitchFamily="49" charset="0"/>
              </a:rPr>
              <a:t>0</a:t>
            </a:r>
            <a:r>
              <a:rPr lang="en-IN" dirty="0">
                <a:solidFill>
                  <a:srgbClr val="DCDCDC"/>
                </a:solidFill>
                <a:latin typeface="Courier New" panose="02070309020205020404" pitchFamily="49" charset="0"/>
              </a:rPr>
              <a:t>]</a:t>
            </a:r>
            <a:r>
              <a:rPr lang="en-IN" dirty="0">
                <a:solidFill>
                  <a:srgbClr val="D4D4D4"/>
                </a:solidFill>
                <a:latin typeface="Courier New" panose="02070309020205020404" pitchFamily="49" charset="0"/>
              </a:rPr>
              <a:t>.reshape</a:t>
            </a:r>
            <a:r>
              <a:rPr lang="en-IN" dirty="0">
                <a:solidFill>
                  <a:srgbClr val="DCDCDC"/>
                </a:solidFill>
                <a:latin typeface="Courier New" panose="02070309020205020404" pitchFamily="49" charset="0"/>
              </a:rPr>
              <a:t>(</a:t>
            </a:r>
            <a:r>
              <a:rPr lang="en-IN" dirty="0">
                <a:solidFill>
                  <a:srgbClr val="B5CEA8"/>
                </a:solidFill>
                <a:latin typeface="Courier New" panose="02070309020205020404" pitchFamily="49" charset="0"/>
              </a:rPr>
              <a:t>28</a:t>
            </a:r>
            <a:r>
              <a:rPr lang="en-IN" dirty="0">
                <a:solidFill>
                  <a:srgbClr val="DCDCDC"/>
                </a:solidFill>
                <a:latin typeface="Courier New" panose="02070309020205020404" pitchFamily="49" charset="0"/>
              </a:rPr>
              <a:t>,</a:t>
            </a:r>
            <a:r>
              <a:rPr lang="en-IN" dirty="0">
                <a:solidFill>
                  <a:srgbClr val="B5CEA8"/>
                </a:solidFill>
                <a:latin typeface="Courier New" panose="02070309020205020404" pitchFamily="49" charset="0"/>
              </a:rPr>
              <a:t>28</a:t>
            </a:r>
            <a:r>
              <a:rPr lang="en-IN" dirty="0">
                <a:solidFill>
                  <a:srgbClr val="DCDCDC"/>
                </a:solidFill>
                <a:latin typeface="Courier New" panose="02070309020205020404" pitchFamily="49" charset="0"/>
              </a:rPr>
              <a:t>))</a:t>
            </a:r>
            <a:endParaRPr lang="en-IN"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2574137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source-serif-pro"/>
              </a:rPr>
              <a:t>The concept of auto encoder was originally proposed by Le </a:t>
            </a:r>
            <a:r>
              <a:rPr lang="en-US" dirty="0" err="1">
                <a:latin typeface="source-serif-pro"/>
              </a:rPr>
              <a:t>Cun</a:t>
            </a:r>
            <a:r>
              <a:rPr lang="en-US" dirty="0">
                <a:latin typeface="source-serif-pro"/>
              </a:rPr>
              <a:t> in 1987, early works on auto encoder were used for dimensionality reduction or feature learning. Recently, with the popularity of deep learning research, auto encoder has been brought to the forefront of generative modeling</a:t>
            </a:r>
            <a:r>
              <a:rPr lang="en-US" dirty="0" smtClean="0">
                <a:latin typeface="source-serif-pro"/>
              </a:rPr>
              <a:t>.</a:t>
            </a:r>
          </a:p>
          <a:p>
            <a:pPr>
              <a:buFont typeface="Wingdings" panose="05000000000000000000" pitchFamily="2" charset="2"/>
              <a:buChar char="Ø"/>
            </a:pPr>
            <a:endParaRPr lang="en-US" dirty="0">
              <a:latin typeface="source-serif-pro"/>
            </a:endParaRPr>
          </a:p>
          <a:p>
            <a:pPr>
              <a:buFont typeface="Wingdings" panose="05000000000000000000" pitchFamily="2" charset="2"/>
              <a:buChar char="Ø"/>
            </a:pPr>
            <a:r>
              <a:rPr lang="en-US" dirty="0">
                <a:latin typeface="source-serif-pro"/>
              </a:rPr>
              <a:t>Requirements engineering is the first phase in software development life cycle and it also plays one of the most important and critical roles. Requirement document mainly contains both functional requirements and non-functional requirements. Non-functional requirements are significant to describe the properties and constraints of the system. Early identification of Non-functional requirement has direct impact on the system architecture and initial design decision. </a:t>
            </a:r>
            <a:endParaRPr lang="en-IN" dirty="0">
              <a:latin typeface="source-serif-pro"/>
            </a:endParaRPr>
          </a:p>
        </p:txBody>
      </p:sp>
    </p:spTree>
    <p:extLst>
      <p:ext uri="{BB962C8B-B14F-4D97-AF65-F5344CB8AC3E}">
        <p14:creationId xmlns:p14="http://schemas.microsoft.com/office/powerpoint/2010/main" val="2718921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9525F015-7155-741D-19BA-DA857E4DB367}"/>
              </a:ext>
            </a:extLst>
          </p:cNvPr>
          <p:cNvPicPr>
            <a:picLocks noGrp="1" noChangeAspect="1"/>
          </p:cNvPicPr>
          <p:nvPr>
            <p:ph idx="1"/>
          </p:nvPr>
        </p:nvPicPr>
        <p:blipFill>
          <a:blip r:embed="rId2"/>
          <a:stretch>
            <a:fillRect/>
          </a:stretch>
        </p:blipFill>
        <p:spPr>
          <a:xfrm>
            <a:off x="712728" y="672353"/>
            <a:ext cx="10916855" cy="5719482"/>
          </a:xfrm>
        </p:spPr>
      </p:pic>
    </p:spTree>
    <p:extLst>
      <p:ext uri="{BB962C8B-B14F-4D97-AF65-F5344CB8AC3E}">
        <p14:creationId xmlns:p14="http://schemas.microsoft.com/office/powerpoint/2010/main" val="2155218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7CC1B-D4E8-C501-780E-561523B97DF3}"/>
              </a:ext>
            </a:extLst>
          </p:cNvPr>
          <p:cNvSpPr>
            <a:spLocks noGrp="1"/>
          </p:cNvSpPr>
          <p:nvPr>
            <p:ph type="title"/>
          </p:nvPr>
        </p:nvSpPr>
        <p:spPr>
          <a:xfrm>
            <a:off x="562355" y="176489"/>
            <a:ext cx="10131425" cy="1456267"/>
          </a:xfrm>
        </p:spPr>
        <p:txBody>
          <a:bodyPr/>
          <a:lstStyle/>
          <a:p>
            <a:r>
              <a:rPr lang="en-US" dirty="0"/>
              <a:t>Output:</a:t>
            </a:r>
            <a:endParaRPr lang="en-IN" dirty="0"/>
          </a:p>
        </p:txBody>
      </p:sp>
      <p:pic>
        <p:nvPicPr>
          <p:cNvPr id="5" name="Content Placeholder 4">
            <a:extLst>
              <a:ext uri="{FF2B5EF4-FFF2-40B4-BE49-F238E27FC236}">
                <a16:creationId xmlns="" xmlns:a16="http://schemas.microsoft.com/office/drawing/2014/main" id="{DED84464-CF85-A8FA-B7ED-B12EC1C3176A}"/>
              </a:ext>
            </a:extLst>
          </p:cNvPr>
          <p:cNvPicPr>
            <a:picLocks noGrp="1" noChangeAspect="1"/>
          </p:cNvPicPr>
          <p:nvPr>
            <p:ph idx="1"/>
          </p:nvPr>
        </p:nvPicPr>
        <p:blipFill>
          <a:blip r:embed="rId2"/>
          <a:stretch>
            <a:fillRect/>
          </a:stretch>
        </p:blipFill>
        <p:spPr>
          <a:xfrm>
            <a:off x="562355" y="1690330"/>
            <a:ext cx="11050038" cy="3119350"/>
          </a:xfrm>
        </p:spPr>
      </p:pic>
      <p:sp>
        <p:nvSpPr>
          <p:cNvPr id="3" name="Rectangle 2"/>
          <p:cNvSpPr/>
          <p:nvPr/>
        </p:nvSpPr>
        <p:spPr>
          <a:xfrm>
            <a:off x="562355" y="5227456"/>
            <a:ext cx="9641456" cy="646331"/>
          </a:xfrm>
          <a:prstGeom prst="rect">
            <a:avLst/>
          </a:prstGeom>
        </p:spPr>
        <p:txBody>
          <a:bodyPr wrap="square">
            <a:spAutoFit/>
          </a:bodyPr>
          <a:lstStyle/>
          <a:p>
            <a:pPr marL="285750" indent="-285750">
              <a:buFont typeface="Wingdings" panose="05000000000000000000" pitchFamily="2" charset="2"/>
              <a:buChar char="v"/>
            </a:pPr>
            <a:r>
              <a:rPr lang="en-US" dirty="0"/>
              <a:t>We can also do it by other two methods called Deep CNN Auto Encoder and another approach is De noising Auto Encoder. So these also having same approach either.</a:t>
            </a:r>
            <a:endParaRPr lang="en-IN" dirty="0"/>
          </a:p>
        </p:txBody>
      </p:sp>
    </p:spTree>
    <p:extLst>
      <p:ext uri="{BB962C8B-B14F-4D97-AF65-F5344CB8AC3E}">
        <p14:creationId xmlns:p14="http://schemas.microsoft.com/office/powerpoint/2010/main" val="223056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0450" y="399286"/>
            <a:ext cx="10028789" cy="4351397"/>
          </a:xfrm>
          <a:prstGeom prst="rect">
            <a:avLst/>
          </a:prstGeom>
        </p:spPr>
      </p:pic>
      <p:pic>
        <p:nvPicPr>
          <p:cNvPr id="7" name="Picture 6"/>
          <p:cNvPicPr>
            <a:picLocks noChangeAspect="1"/>
          </p:cNvPicPr>
          <p:nvPr/>
        </p:nvPicPr>
        <p:blipFill>
          <a:blip r:embed="rId3"/>
          <a:stretch>
            <a:fillRect/>
          </a:stretch>
        </p:blipFill>
        <p:spPr>
          <a:xfrm>
            <a:off x="2877627" y="5324179"/>
            <a:ext cx="5153565" cy="1005927"/>
          </a:xfrm>
          <a:prstGeom prst="rect">
            <a:avLst/>
          </a:prstGeom>
        </p:spPr>
      </p:pic>
    </p:spTree>
    <p:extLst>
      <p:ext uri="{BB962C8B-B14F-4D97-AF65-F5344CB8AC3E}">
        <p14:creationId xmlns:p14="http://schemas.microsoft.com/office/powerpoint/2010/main" val="3531642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1261" y="469768"/>
            <a:ext cx="9464860" cy="3589331"/>
          </a:xfrm>
          <a:prstGeom prst="rect">
            <a:avLst/>
          </a:prstGeom>
        </p:spPr>
      </p:pic>
      <p:pic>
        <p:nvPicPr>
          <p:cNvPr id="3" name="Picture 2"/>
          <p:cNvPicPr>
            <a:picLocks noChangeAspect="1"/>
          </p:cNvPicPr>
          <p:nvPr/>
        </p:nvPicPr>
        <p:blipFill>
          <a:blip r:embed="rId3"/>
          <a:stretch>
            <a:fillRect/>
          </a:stretch>
        </p:blipFill>
        <p:spPr>
          <a:xfrm>
            <a:off x="858537" y="4576756"/>
            <a:ext cx="10112616" cy="1379340"/>
          </a:xfrm>
          <a:prstGeom prst="rect">
            <a:avLst/>
          </a:prstGeom>
        </p:spPr>
      </p:pic>
    </p:spTree>
    <p:extLst>
      <p:ext uri="{BB962C8B-B14F-4D97-AF65-F5344CB8AC3E}">
        <p14:creationId xmlns:p14="http://schemas.microsoft.com/office/powerpoint/2010/main" val="1383184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2807" y="496819"/>
            <a:ext cx="9912977" cy="3988916"/>
          </a:xfrm>
          <a:prstGeom prst="rect">
            <a:avLst/>
          </a:prstGeom>
        </p:spPr>
      </p:pic>
      <p:pic>
        <p:nvPicPr>
          <p:cNvPr id="5" name="Picture 4"/>
          <p:cNvPicPr>
            <a:picLocks noChangeAspect="1"/>
          </p:cNvPicPr>
          <p:nvPr/>
        </p:nvPicPr>
        <p:blipFill>
          <a:blip r:embed="rId3"/>
          <a:stretch>
            <a:fillRect/>
          </a:stretch>
        </p:blipFill>
        <p:spPr>
          <a:xfrm>
            <a:off x="1932317" y="5116353"/>
            <a:ext cx="7962640" cy="1059272"/>
          </a:xfrm>
          <a:prstGeom prst="rect">
            <a:avLst/>
          </a:prstGeom>
        </p:spPr>
      </p:pic>
    </p:spTree>
    <p:extLst>
      <p:ext uri="{BB962C8B-B14F-4D97-AF65-F5344CB8AC3E}">
        <p14:creationId xmlns:p14="http://schemas.microsoft.com/office/powerpoint/2010/main" val="89050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7699" y="859684"/>
            <a:ext cx="9656787" cy="2286407"/>
          </a:xfrm>
          <a:prstGeom prst="rect">
            <a:avLst/>
          </a:prstGeom>
        </p:spPr>
      </p:pic>
      <p:sp>
        <p:nvSpPr>
          <p:cNvPr id="3" name="Rectangle 2"/>
          <p:cNvSpPr/>
          <p:nvPr/>
        </p:nvSpPr>
        <p:spPr>
          <a:xfrm>
            <a:off x="1127699" y="3759059"/>
            <a:ext cx="965678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D5D5D5"/>
                </a:solidFill>
                <a:latin typeface="source-serif-pro"/>
              </a:rPr>
              <a:t>We have gone through the structure of how </a:t>
            </a:r>
            <a:r>
              <a:rPr lang="en-US" dirty="0" err="1">
                <a:solidFill>
                  <a:srgbClr val="D5D5D5"/>
                </a:solidFill>
                <a:latin typeface="source-serif-pro"/>
              </a:rPr>
              <a:t>autoencoders</a:t>
            </a:r>
            <a:r>
              <a:rPr lang="en-US" dirty="0">
                <a:solidFill>
                  <a:srgbClr val="D5D5D5"/>
                </a:solidFill>
                <a:latin typeface="source-serif-pro"/>
              </a:rPr>
              <a:t> work and worked with 3 types of </a:t>
            </a:r>
            <a:r>
              <a:rPr lang="en-US" dirty="0" err="1">
                <a:solidFill>
                  <a:srgbClr val="D5D5D5"/>
                </a:solidFill>
                <a:latin typeface="source-serif-pro"/>
              </a:rPr>
              <a:t>autoencoders</a:t>
            </a:r>
            <a:r>
              <a:rPr lang="en-US" dirty="0">
                <a:solidFill>
                  <a:srgbClr val="D5D5D5"/>
                </a:solidFill>
                <a:latin typeface="source-serif-pro"/>
              </a:rPr>
              <a:t>. There are multiple uses for </a:t>
            </a:r>
            <a:r>
              <a:rPr lang="en-US" dirty="0" err="1">
                <a:solidFill>
                  <a:srgbClr val="D5D5D5"/>
                </a:solidFill>
                <a:latin typeface="source-serif-pro"/>
              </a:rPr>
              <a:t>autoencoders</a:t>
            </a:r>
            <a:r>
              <a:rPr lang="en-US" dirty="0">
                <a:solidFill>
                  <a:srgbClr val="D5D5D5"/>
                </a:solidFill>
                <a:latin typeface="source-serif-pro"/>
              </a:rPr>
              <a:t> like dimensionality reduction image compression, recommendations system for movies and songs and more. The performance of the model can be increased by training it for more epochs or also by increasing the dimension of our network.</a:t>
            </a:r>
            <a:endParaRPr lang="en-IN" dirty="0">
              <a:latin typeface="source-serif-pro"/>
            </a:endParaRPr>
          </a:p>
        </p:txBody>
      </p:sp>
    </p:spTree>
    <p:extLst>
      <p:ext uri="{BB962C8B-B14F-4D97-AF65-F5344CB8AC3E}">
        <p14:creationId xmlns:p14="http://schemas.microsoft.com/office/powerpoint/2010/main" val="722257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543" y="742673"/>
            <a:ext cx="10328555" cy="4616648"/>
          </a:xfrm>
          <a:prstGeom prst="rect">
            <a:avLst/>
          </a:prstGeom>
        </p:spPr>
        <p:txBody>
          <a:bodyPr wrap="square">
            <a:spAutoFit/>
          </a:bodyPr>
          <a:lstStyle/>
          <a:p>
            <a:r>
              <a:rPr lang="en-US" sz="3000" b="1" dirty="0" smtClean="0">
                <a:latin typeface="source-serif-pro"/>
              </a:rPr>
              <a:t>CONCLUSION:</a:t>
            </a:r>
          </a:p>
          <a:p>
            <a:endParaRPr lang="en-US" sz="3000" b="1" dirty="0" smtClean="0">
              <a:latin typeface="source-serif-pro"/>
            </a:endParaRPr>
          </a:p>
          <a:p>
            <a:pPr marL="285750" indent="-285750">
              <a:buFont typeface="Arial" panose="020B0604020202020204" pitchFamily="34" charset="0"/>
              <a:buChar char="•"/>
            </a:pPr>
            <a:r>
              <a:rPr lang="en-US" dirty="0">
                <a:latin typeface="source-serif-pro"/>
              </a:rPr>
              <a:t>we've been introduced to </a:t>
            </a:r>
            <a:r>
              <a:rPr lang="en-US" dirty="0" err="1">
                <a:latin typeface="source-serif-pro"/>
              </a:rPr>
              <a:t>autoencoders</a:t>
            </a:r>
            <a:r>
              <a:rPr lang="en-US" dirty="0">
                <a:latin typeface="source-serif-pro"/>
              </a:rPr>
              <a:t>, which are neural networks that compress input data into low-dimensional codes in order to efficiently perform structural transformations such as </a:t>
            </a:r>
            <a:r>
              <a:rPr lang="en-US" dirty="0" err="1">
                <a:latin typeface="source-serif-pro"/>
              </a:rPr>
              <a:t>denoising</a:t>
            </a:r>
            <a:r>
              <a:rPr lang="en-US" dirty="0">
                <a:latin typeface="source-serif-pro"/>
              </a:rPr>
              <a:t> and colorization. We've laid the foundations to the more advanced topics of GANs and VAEs, that we will introduce in later chapters, while still exploring how </a:t>
            </a:r>
            <a:r>
              <a:rPr lang="en-US" dirty="0" err="1">
                <a:latin typeface="source-serif-pro"/>
              </a:rPr>
              <a:t>autoencoders</a:t>
            </a:r>
            <a:r>
              <a:rPr lang="en-US" dirty="0">
                <a:latin typeface="source-serif-pro"/>
              </a:rPr>
              <a:t> can utilize </a:t>
            </a:r>
            <a:r>
              <a:rPr lang="en-US" dirty="0" err="1">
                <a:latin typeface="source-serif-pro"/>
              </a:rPr>
              <a:t>Keras</a:t>
            </a:r>
            <a:r>
              <a:rPr lang="en-US" dirty="0">
                <a:latin typeface="source-serif-pro"/>
              </a:rPr>
              <a:t>. We've demonstrated how to implement an </a:t>
            </a:r>
            <a:r>
              <a:rPr lang="en-US" dirty="0" err="1">
                <a:latin typeface="source-serif-pro"/>
              </a:rPr>
              <a:t>autoencoder</a:t>
            </a:r>
            <a:r>
              <a:rPr lang="en-US" dirty="0">
                <a:latin typeface="source-serif-pro"/>
              </a:rPr>
              <a:t> from two building block models, both encoder and decoder. We've also learned how the extraction of a hidden structure of input distribution is one of the common tasks in AI</a:t>
            </a:r>
            <a:r>
              <a:rPr lang="en-US" dirty="0" smtClean="0">
                <a:latin typeface="source-serif-pro"/>
              </a:rPr>
              <a:t>.</a:t>
            </a:r>
          </a:p>
          <a:p>
            <a:endParaRPr lang="en-US" dirty="0">
              <a:latin typeface="source-serif-pro"/>
            </a:endParaRPr>
          </a:p>
          <a:p>
            <a:pPr marL="285750" indent="-285750">
              <a:buFont typeface="Arial" panose="020B0604020202020204" pitchFamily="34" charset="0"/>
              <a:buChar char="•"/>
            </a:pPr>
            <a:r>
              <a:rPr lang="en-US" dirty="0">
                <a:latin typeface="source-serif-pro"/>
              </a:rPr>
              <a:t>Once the latent code has been uncovered, there are many structural operations that can be performed on the original input distribution. In order to gain a better understanding of the input distribution, the hidden structure in the form of the latent vector can be visualized using low-level embedding similar to what we did in this </a:t>
            </a:r>
            <a:r>
              <a:rPr lang="en-US" dirty="0" smtClean="0">
                <a:latin typeface="source-serif-pro"/>
              </a:rPr>
              <a:t>project </a:t>
            </a:r>
            <a:r>
              <a:rPr lang="en-US" dirty="0">
                <a:latin typeface="source-serif-pro"/>
              </a:rPr>
              <a:t>or through more sophisticated...</a:t>
            </a:r>
          </a:p>
          <a:p>
            <a:endParaRPr lang="en-IN" dirty="0">
              <a:latin typeface="source-serif-pro"/>
            </a:endParaRPr>
          </a:p>
        </p:txBody>
      </p:sp>
    </p:spTree>
    <p:extLst>
      <p:ext uri="{BB962C8B-B14F-4D97-AF65-F5344CB8AC3E}">
        <p14:creationId xmlns:p14="http://schemas.microsoft.com/office/powerpoint/2010/main" val="205857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DE63B3-6CDA-412E-554C-C170336BBA40}"/>
              </a:ext>
            </a:extLst>
          </p:cNvPr>
          <p:cNvSpPr>
            <a:spLocks noGrp="1"/>
          </p:cNvSpPr>
          <p:nvPr>
            <p:ph type="title"/>
          </p:nvPr>
        </p:nvSpPr>
        <p:spPr>
          <a:xfrm>
            <a:off x="1210235" y="1828800"/>
            <a:ext cx="9502589" cy="3532094"/>
          </a:xfrm>
        </p:spPr>
        <p:txBody>
          <a:bodyPr>
            <a:normAutofit/>
          </a:bodyPr>
          <a:lstStyle/>
          <a:p>
            <a:r>
              <a:rPr lang="en-US" sz="5000" dirty="0"/>
              <a:t>							Thank you</a:t>
            </a:r>
            <a:endParaRPr lang="en-IN" sz="5000" dirty="0"/>
          </a:p>
        </p:txBody>
      </p:sp>
    </p:spTree>
    <p:extLst>
      <p:ext uri="{BB962C8B-B14F-4D97-AF65-F5344CB8AC3E}">
        <p14:creationId xmlns:p14="http://schemas.microsoft.com/office/powerpoint/2010/main" val="259650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065B2-649E-EB91-0207-21BFE165EC60}"/>
              </a:ext>
            </a:extLst>
          </p:cNvPr>
          <p:cNvSpPr>
            <a:spLocks noGrp="1"/>
          </p:cNvSpPr>
          <p:nvPr>
            <p:ph type="title"/>
          </p:nvPr>
        </p:nvSpPr>
        <p:spPr/>
        <p:txBody>
          <a:bodyPr/>
          <a:lstStyle/>
          <a:p>
            <a:r>
              <a:rPr lang="en-US" dirty="0" smtClean="0"/>
              <a:t>Introduction</a:t>
            </a:r>
            <a:r>
              <a:rPr lang="en-US" dirty="0"/>
              <a:t>:</a:t>
            </a:r>
            <a:endParaRPr lang="en-IN" dirty="0"/>
          </a:p>
        </p:txBody>
      </p:sp>
      <p:sp>
        <p:nvSpPr>
          <p:cNvPr id="3" name="Content Placeholder 2">
            <a:extLst>
              <a:ext uri="{FF2B5EF4-FFF2-40B4-BE49-F238E27FC236}">
                <a16:creationId xmlns="" xmlns:a16="http://schemas.microsoft.com/office/drawing/2014/main" id="{41FED96C-5863-2234-557A-236038CAFFCF}"/>
              </a:ext>
            </a:extLst>
          </p:cNvPr>
          <p:cNvSpPr>
            <a:spLocks noGrp="1"/>
          </p:cNvSpPr>
          <p:nvPr>
            <p:ph idx="1"/>
          </p:nvPr>
        </p:nvSpPr>
        <p:spPr/>
        <p:txBody>
          <a:bodyPr/>
          <a:lstStyle/>
          <a:p>
            <a:r>
              <a:rPr lang="en-IN" b="0" i="0" dirty="0">
                <a:effectLst/>
                <a:latin typeface="source-serif-pro"/>
              </a:rPr>
              <a:t>Autoencoder is an unsupervised artificial neural network that learns how to efficiently compress and encode data then learns how to reconstruct the data back </a:t>
            </a:r>
            <a:r>
              <a:rPr lang="en-IN" b="1" i="0" dirty="0">
                <a:effectLst/>
                <a:latin typeface="source-serif-pro"/>
              </a:rPr>
              <a:t>from</a:t>
            </a:r>
            <a:r>
              <a:rPr lang="en-IN" b="0" i="0" dirty="0">
                <a:effectLst/>
                <a:latin typeface="source-serif-pro"/>
              </a:rPr>
              <a:t> the reduced encoded representation </a:t>
            </a:r>
            <a:r>
              <a:rPr lang="en-IN" b="1" i="0" dirty="0">
                <a:effectLst/>
                <a:latin typeface="source-serif-pro"/>
              </a:rPr>
              <a:t>to</a:t>
            </a:r>
            <a:r>
              <a:rPr lang="en-IN" b="0" i="0" dirty="0">
                <a:effectLst/>
                <a:latin typeface="source-serif-pro"/>
              </a:rPr>
              <a:t> a representation that is as close to the original input as possible.</a:t>
            </a:r>
          </a:p>
          <a:p>
            <a:endParaRPr lang="en-IN" b="0" i="0" dirty="0">
              <a:effectLst/>
              <a:latin typeface="source-serif-pro"/>
            </a:endParaRPr>
          </a:p>
          <a:p>
            <a:r>
              <a:rPr lang="en-IN" b="0" i="0" dirty="0">
                <a:effectLst/>
                <a:latin typeface="source-serif-pro"/>
              </a:rPr>
              <a:t>Autoencoder, by design, reduces data dimensions by learning how to ignore the noise in the data.</a:t>
            </a:r>
          </a:p>
          <a:p>
            <a:endParaRPr lang="en-IN" dirty="0">
              <a:latin typeface="source-serif-pro"/>
            </a:endParaRPr>
          </a:p>
          <a:p>
            <a:r>
              <a:rPr lang="en-IN" b="0" i="0" dirty="0">
                <a:effectLst/>
                <a:latin typeface="source-serif-pro"/>
              </a:rPr>
              <a:t>An autoencoder consists of 3 components: </a:t>
            </a:r>
            <a:r>
              <a:rPr lang="en-IN" b="1" i="0" dirty="0">
                <a:effectLst/>
                <a:latin typeface="source-serif-pro"/>
              </a:rPr>
              <a:t>encoder, code and decoder</a:t>
            </a:r>
            <a:r>
              <a:rPr lang="en-IN" b="0" i="0" dirty="0">
                <a:effectLst/>
                <a:latin typeface="source-serif-pro"/>
              </a:rPr>
              <a:t>. The encoder compresses the input and produces the code, the decoder then reconstructs the input only using this code</a:t>
            </a:r>
            <a:r>
              <a:rPr lang="en-IN" b="0" i="0" dirty="0">
                <a:solidFill>
                  <a:srgbClr val="BDC1C6"/>
                </a:solidFill>
                <a:effectLst/>
                <a:latin typeface="arial" panose="020B0604020202020204" pitchFamily="34" charset="0"/>
              </a:rPr>
              <a:t>.</a:t>
            </a:r>
            <a:endParaRPr lang="en-IN" dirty="0">
              <a:latin typeface="source-serif-pro"/>
            </a:endParaRPr>
          </a:p>
        </p:txBody>
      </p:sp>
    </p:spTree>
    <p:extLst>
      <p:ext uri="{BB962C8B-B14F-4D97-AF65-F5344CB8AC3E}">
        <p14:creationId xmlns:p14="http://schemas.microsoft.com/office/powerpoint/2010/main" val="2855047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604" y="913773"/>
            <a:ext cx="9762226" cy="923330"/>
          </a:xfrm>
          <a:prstGeom prst="rect">
            <a:avLst/>
          </a:prstGeom>
        </p:spPr>
        <p:txBody>
          <a:bodyPr wrap="square">
            <a:spAutoFit/>
          </a:bodyPr>
          <a:lstStyle/>
          <a:p>
            <a:pPr marL="285750" indent="-285750">
              <a:buFont typeface="Wingdings" panose="05000000000000000000" pitchFamily="2" charset="2"/>
              <a:buChar char="ü"/>
            </a:pPr>
            <a:r>
              <a:rPr lang="en-IN" dirty="0" err="1">
                <a:latin typeface="source-serif-pro"/>
              </a:rPr>
              <a:t>Autoencoders</a:t>
            </a:r>
            <a:r>
              <a:rPr lang="en-IN" dirty="0">
                <a:latin typeface="source-serif-pro"/>
              </a:rPr>
              <a:t> were first introduced in the 1980s by </a:t>
            </a:r>
            <a:r>
              <a:rPr lang="en-IN" b="1" dirty="0">
                <a:latin typeface="source-serif-pro"/>
              </a:rPr>
              <a:t>Hinton and the PDP group</a:t>
            </a:r>
            <a:r>
              <a:rPr lang="en-IN" dirty="0">
                <a:latin typeface="source-serif-pro"/>
              </a:rPr>
              <a:t> (</a:t>
            </a:r>
            <a:r>
              <a:rPr lang="en-IN" dirty="0" err="1">
                <a:latin typeface="source-serif-pro"/>
              </a:rPr>
              <a:t>Rumelhart</a:t>
            </a:r>
            <a:r>
              <a:rPr lang="en-IN" dirty="0">
                <a:latin typeface="source-serif-pro"/>
              </a:rPr>
              <a:t> et al., 1986) to address the problem of “</a:t>
            </a:r>
            <a:r>
              <a:rPr lang="en-IN" dirty="0" err="1">
                <a:latin typeface="source-serif-pro"/>
              </a:rPr>
              <a:t>backpropagation</a:t>
            </a:r>
            <a:r>
              <a:rPr lang="en-IN" dirty="0">
                <a:latin typeface="source-serif-pro"/>
              </a:rPr>
              <a:t> without a teacher”, by using the input data as the teacher.</a:t>
            </a:r>
          </a:p>
        </p:txBody>
      </p:sp>
      <p:pic>
        <p:nvPicPr>
          <p:cNvPr id="4" name="Picture 2">
            <a:extLst>
              <a:ext uri="{FF2B5EF4-FFF2-40B4-BE49-F238E27FC236}">
                <a16:creationId xmlns="" xmlns:a16="http://schemas.microsoft.com/office/drawing/2014/main" id="{2F4580B2-A7F1-59E6-5687-B0AF5B915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03" y="2719604"/>
            <a:ext cx="9070651" cy="285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2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w denoising autoencoders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90" y="2155802"/>
            <a:ext cx="7779515" cy="35532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74686" y="984214"/>
            <a:ext cx="9244838" cy="369332"/>
          </a:xfrm>
          <a:prstGeom prst="rect">
            <a:avLst/>
          </a:prstGeom>
        </p:spPr>
        <p:txBody>
          <a:bodyPr wrap="none">
            <a:spAutoFit/>
          </a:bodyPr>
          <a:lstStyle/>
          <a:p>
            <a:pPr marL="285750" indent="-285750">
              <a:buFont typeface="Arial" panose="020B0604020202020204" pitchFamily="34" charset="0"/>
              <a:buChar char="•"/>
            </a:pPr>
            <a:r>
              <a:rPr lang="en-IN" dirty="0" smtClean="0">
                <a:latin typeface="source-serif-pro"/>
              </a:rPr>
              <a:t>Sample Model to understand how the reconstruction of loss against the original Image</a:t>
            </a:r>
            <a:endParaRPr lang="en-IN" dirty="0">
              <a:latin typeface="source-serif-pro"/>
            </a:endParaRPr>
          </a:p>
        </p:txBody>
      </p:sp>
    </p:spTree>
    <p:extLst>
      <p:ext uri="{BB962C8B-B14F-4D97-AF65-F5344CB8AC3E}">
        <p14:creationId xmlns:p14="http://schemas.microsoft.com/office/powerpoint/2010/main" val="2533168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8CB58E3-4B63-C087-105E-5B6061F889F9}"/>
              </a:ext>
            </a:extLst>
          </p:cNvPr>
          <p:cNvSpPr txBox="1"/>
          <p:nvPr/>
        </p:nvSpPr>
        <p:spPr>
          <a:xfrm>
            <a:off x="634974" y="935374"/>
            <a:ext cx="10739716" cy="5355312"/>
          </a:xfrm>
          <a:prstGeom prst="rect">
            <a:avLst/>
          </a:prstGeom>
          <a:noFill/>
        </p:spPr>
        <p:txBody>
          <a:bodyPr wrap="square">
            <a:spAutoFit/>
          </a:bodyPr>
          <a:lstStyle/>
          <a:p>
            <a:pPr algn="l"/>
            <a:r>
              <a:rPr lang="en-IN" b="1" i="0" dirty="0">
                <a:effectLst/>
                <a:latin typeface="sohne"/>
              </a:rPr>
              <a:t>Autoencoder Components</a:t>
            </a:r>
            <a:r>
              <a:rPr lang="en-IN" b="1" i="0" dirty="0" smtClean="0">
                <a:effectLst/>
                <a:latin typeface="sohne"/>
              </a:rPr>
              <a:t>:</a:t>
            </a:r>
          </a:p>
          <a:p>
            <a:pPr algn="l"/>
            <a:endParaRPr lang="en-US" b="1" dirty="0">
              <a:latin typeface="sohne"/>
            </a:endParaRPr>
          </a:p>
          <a:p>
            <a:pPr algn="l"/>
            <a:endParaRPr lang="en-IN" b="1" i="0" dirty="0">
              <a:effectLst/>
              <a:latin typeface="sohne"/>
            </a:endParaRPr>
          </a:p>
          <a:p>
            <a:pPr algn="l"/>
            <a:r>
              <a:rPr lang="en-IN" b="0" i="0" dirty="0">
                <a:effectLst/>
                <a:latin typeface="source-serif-pro"/>
              </a:rPr>
              <a:t>Autoencoders consists of 4 main parts</a:t>
            </a:r>
            <a:r>
              <a:rPr lang="en-IN" b="0" i="0" dirty="0" smtClean="0">
                <a:effectLst/>
                <a:latin typeface="source-serif-pro"/>
              </a:rPr>
              <a:t>:</a:t>
            </a:r>
          </a:p>
          <a:p>
            <a:pPr algn="l"/>
            <a:endParaRPr lang="en-IN" b="0" i="0" dirty="0">
              <a:effectLst/>
              <a:latin typeface="source-serif-pro"/>
            </a:endParaRPr>
          </a:p>
          <a:p>
            <a:pPr algn="l"/>
            <a:r>
              <a:rPr lang="en-IN" b="0" i="0" dirty="0">
                <a:effectLst/>
                <a:latin typeface="source-serif-pro"/>
              </a:rPr>
              <a:t>1- </a:t>
            </a:r>
            <a:r>
              <a:rPr lang="en-IN" b="1" i="0" dirty="0">
                <a:effectLst/>
                <a:latin typeface="source-serif-pro"/>
              </a:rPr>
              <a:t>Encoder</a:t>
            </a:r>
            <a:r>
              <a:rPr lang="en-IN" b="0" i="0" dirty="0">
                <a:effectLst/>
                <a:latin typeface="source-serif-pro"/>
              </a:rPr>
              <a:t>: In which the model learns how to reduce the input dimensions and compress the input data into an encoded representation</a:t>
            </a:r>
            <a:r>
              <a:rPr lang="en-IN" b="0" i="0" dirty="0" smtClean="0">
                <a:effectLst/>
                <a:latin typeface="source-serif-pro"/>
              </a:rPr>
              <a:t>.</a:t>
            </a:r>
          </a:p>
          <a:p>
            <a:pPr algn="l"/>
            <a:endParaRPr lang="en-IN" b="0" i="0" dirty="0">
              <a:effectLst/>
              <a:latin typeface="source-serif-pro"/>
            </a:endParaRPr>
          </a:p>
          <a:p>
            <a:pPr algn="l"/>
            <a:r>
              <a:rPr lang="en-IN" b="0" i="0" dirty="0">
                <a:effectLst/>
                <a:latin typeface="source-serif-pro"/>
              </a:rPr>
              <a:t>2- </a:t>
            </a:r>
            <a:r>
              <a:rPr lang="en-IN" b="1" i="0" dirty="0">
                <a:effectLst/>
                <a:latin typeface="source-serif-pro"/>
              </a:rPr>
              <a:t>Bottleneck</a:t>
            </a:r>
            <a:r>
              <a:rPr lang="en-IN" b="0" i="0" dirty="0">
                <a:effectLst/>
                <a:latin typeface="source-serif-pro"/>
              </a:rPr>
              <a:t>: which is the layer that contains the compressed representation of the input data. This is the lowest possible dimensions of the input data</a:t>
            </a:r>
            <a:r>
              <a:rPr lang="en-IN" b="0" i="0" dirty="0" smtClean="0">
                <a:effectLst/>
                <a:latin typeface="source-serif-pro"/>
              </a:rPr>
              <a:t>.</a:t>
            </a:r>
          </a:p>
          <a:p>
            <a:pPr algn="l"/>
            <a:endParaRPr lang="en-IN" b="0" i="0" dirty="0">
              <a:effectLst/>
              <a:latin typeface="source-serif-pro"/>
            </a:endParaRPr>
          </a:p>
          <a:p>
            <a:pPr algn="l"/>
            <a:r>
              <a:rPr lang="en-IN" b="0" i="0" dirty="0">
                <a:effectLst/>
                <a:latin typeface="source-serif-pro"/>
              </a:rPr>
              <a:t>3- </a:t>
            </a:r>
            <a:r>
              <a:rPr lang="en-IN" b="1" i="0" dirty="0">
                <a:effectLst/>
                <a:latin typeface="source-serif-pro"/>
              </a:rPr>
              <a:t>Decoder</a:t>
            </a:r>
            <a:r>
              <a:rPr lang="en-IN" b="0" i="0" dirty="0">
                <a:effectLst/>
                <a:latin typeface="source-serif-pro"/>
              </a:rPr>
              <a:t>: In which the model learns how to reconstruct the data from the encoded representation to be as close to the original input as possible</a:t>
            </a:r>
            <a:r>
              <a:rPr lang="en-IN" b="0" i="0" dirty="0" smtClean="0">
                <a:effectLst/>
                <a:latin typeface="source-serif-pro"/>
              </a:rPr>
              <a:t>.</a:t>
            </a:r>
          </a:p>
          <a:p>
            <a:pPr algn="l"/>
            <a:endParaRPr lang="en-IN" b="0" i="0" dirty="0">
              <a:effectLst/>
              <a:latin typeface="source-serif-pro"/>
            </a:endParaRPr>
          </a:p>
          <a:p>
            <a:pPr algn="l"/>
            <a:r>
              <a:rPr lang="en-IN" b="0" i="0" dirty="0">
                <a:effectLst/>
                <a:latin typeface="source-serif-pro"/>
              </a:rPr>
              <a:t>4- </a:t>
            </a:r>
            <a:r>
              <a:rPr lang="en-IN" b="1" i="0" dirty="0">
                <a:effectLst/>
                <a:latin typeface="source-serif-pro"/>
              </a:rPr>
              <a:t>Reconstruction</a:t>
            </a:r>
            <a:r>
              <a:rPr lang="en-IN" b="0" i="0" dirty="0">
                <a:effectLst/>
                <a:latin typeface="source-serif-pro"/>
              </a:rPr>
              <a:t> </a:t>
            </a:r>
            <a:r>
              <a:rPr lang="en-IN" b="1" i="0" dirty="0">
                <a:effectLst/>
                <a:latin typeface="source-serif-pro"/>
              </a:rPr>
              <a:t>Loss</a:t>
            </a:r>
            <a:r>
              <a:rPr lang="en-IN" b="0" i="0" dirty="0">
                <a:effectLst/>
                <a:latin typeface="source-serif-pro"/>
              </a:rPr>
              <a:t>: This is the method that measures measure how well the decoder is performing and how close the output is to the original input</a:t>
            </a:r>
            <a:r>
              <a:rPr lang="en-IN" b="0" i="0" dirty="0" smtClean="0">
                <a:effectLst/>
                <a:latin typeface="source-serif-pro"/>
              </a:rPr>
              <a:t>.</a:t>
            </a:r>
          </a:p>
          <a:p>
            <a:pPr algn="l"/>
            <a:endParaRPr lang="en-US" dirty="0">
              <a:latin typeface="source-serif-pro"/>
            </a:endParaRPr>
          </a:p>
          <a:p>
            <a:pPr algn="l"/>
            <a:endParaRPr lang="en-IN" b="0" i="0" dirty="0">
              <a:effectLst/>
              <a:latin typeface="source-serif-pro"/>
            </a:endParaRPr>
          </a:p>
          <a:p>
            <a:pPr algn="l"/>
            <a:r>
              <a:rPr lang="en-IN" b="0" i="0" dirty="0">
                <a:effectLst/>
                <a:latin typeface="source-serif-pro"/>
              </a:rPr>
              <a:t>The training then involves using back propagation in order to minimize the network’s reconstruction loss.</a:t>
            </a:r>
          </a:p>
        </p:txBody>
      </p:sp>
    </p:spTree>
    <p:extLst>
      <p:ext uri="{BB962C8B-B14F-4D97-AF65-F5344CB8AC3E}">
        <p14:creationId xmlns:p14="http://schemas.microsoft.com/office/powerpoint/2010/main" val="2987840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073" y="1164567"/>
            <a:ext cx="7822630" cy="474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843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824" y="739749"/>
            <a:ext cx="11068946" cy="5355312"/>
          </a:xfrm>
          <a:prstGeom prst="rect">
            <a:avLst/>
          </a:prstGeom>
        </p:spPr>
        <p:txBody>
          <a:bodyPr wrap="square">
            <a:spAutoFit/>
          </a:bodyPr>
          <a:lstStyle/>
          <a:p>
            <a:r>
              <a:rPr lang="en-GB" dirty="0"/>
              <a:t>The relationship between the Encoder, Bottleneck, and Decoder</a:t>
            </a:r>
            <a:r>
              <a:rPr lang="en-GB" dirty="0" smtClean="0"/>
              <a:t>:</a:t>
            </a:r>
          </a:p>
          <a:p>
            <a:endParaRPr lang="en-GB" dirty="0"/>
          </a:p>
          <a:p>
            <a:r>
              <a:rPr lang="en-GB" b="1" dirty="0"/>
              <a:t>Encoder</a:t>
            </a:r>
            <a:endParaRPr lang="en-GB" dirty="0"/>
          </a:p>
          <a:p>
            <a:pPr marL="285750" indent="-285750">
              <a:buFont typeface="Wingdings" panose="05000000000000000000" pitchFamily="2" charset="2"/>
              <a:buChar char="v"/>
            </a:pPr>
            <a:r>
              <a:rPr lang="en-GB" dirty="0"/>
              <a:t>The encoder is a set of convolutional blocks followed by pooling modules that compress the input to the model into a compact section called the bottleneck.</a:t>
            </a:r>
          </a:p>
          <a:p>
            <a:pPr marL="285750" indent="-285750">
              <a:buFont typeface="Wingdings" panose="05000000000000000000" pitchFamily="2" charset="2"/>
              <a:buChar char="v"/>
            </a:pPr>
            <a:r>
              <a:rPr lang="en-GB" dirty="0"/>
              <a:t>The bottleneck is followed by the decoder that consists of a series of </a:t>
            </a:r>
            <a:r>
              <a:rPr lang="en-GB" dirty="0" err="1"/>
              <a:t>upsampling</a:t>
            </a:r>
            <a:r>
              <a:rPr lang="en-GB" dirty="0"/>
              <a:t> modules to bring the compressed feature back into the form of an image. In case of simple </a:t>
            </a:r>
            <a:r>
              <a:rPr lang="en-GB" dirty="0" err="1"/>
              <a:t>autoencoders</a:t>
            </a:r>
            <a:r>
              <a:rPr lang="en-GB" dirty="0"/>
              <a:t>, the output is expected to be the same as the input with reduced noise.</a:t>
            </a:r>
          </a:p>
          <a:p>
            <a:pPr marL="285750" indent="-285750">
              <a:buFont typeface="Wingdings" panose="05000000000000000000" pitchFamily="2" charset="2"/>
              <a:buChar char="v"/>
            </a:pPr>
            <a:r>
              <a:rPr lang="en-GB" dirty="0"/>
              <a:t>However, for </a:t>
            </a:r>
            <a:r>
              <a:rPr lang="en-GB" dirty="0" err="1"/>
              <a:t>variational</a:t>
            </a:r>
            <a:r>
              <a:rPr lang="en-GB" dirty="0"/>
              <a:t> </a:t>
            </a:r>
            <a:r>
              <a:rPr lang="en-GB" dirty="0" err="1"/>
              <a:t>autoencoders</a:t>
            </a:r>
            <a:r>
              <a:rPr lang="en-GB" dirty="0"/>
              <a:t> it is a completely new image, formed with information the model has been provided as input</a:t>
            </a:r>
            <a:r>
              <a:rPr lang="en-GB" dirty="0" smtClean="0"/>
              <a:t>.</a:t>
            </a:r>
          </a:p>
          <a:p>
            <a:endParaRPr lang="en-GB" dirty="0"/>
          </a:p>
          <a:p>
            <a:r>
              <a:rPr lang="en-GB" b="1" dirty="0"/>
              <a:t>Bottleneck</a:t>
            </a:r>
            <a:endParaRPr lang="en-GB" dirty="0"/>
          </a:p>
          <a:p>
            <a:pPr marL="285750" indent="-285750">
              <a:buFont typeface="Wingdings" panose="05000000000000000000" pitchFamily="2" charset="2"/>
              <a:buChar char="v"/>
            </a:pPr>
            <a:r>
              <a:rPr lang="en-GB" dirty="0"/>
              <a:t>The most important part of the neural network, and ironically the smallest one, is the bottleneck. The bottleneck exists to restrict the flow of information to the decoder from the encoder, </a:t>
            </a:r>
            <a:r>
              <a:rPr lang="en-GB" dirty="0" err="1"/>
              <a:t>thus,allowing</a:t>
            </a:r>
            <a:r>
              <a:rPr lang="en-GB" dirty="0"/>
              <a:t> only the most vital information to pass through.</a:t>
            </a:r>
          </a:p>
          <a:p>
            <a:pPr marL="285750" indent="-285750">
              <a:buFont typeface="Wingdings" panose="05000000000000000000" pitchFamily="2" charset="2"/>
              <a:buChar char="v"/>
            </a:pPr>
            <a:r>
              <a:rPr lang="en-GB" dirty="0"/>
              <a:t>Since the bottleneck is designed in such a way that the maximum information possessed by an image is captured in it, we can say that the bottleneck helps us form a </a:t>
            </a:r>
            <a:r>
              <a:rPr lang="en-GB" i="1" dirty="0"/>
              <a:t>knowledge-representation </a:t>
            </a:r>
            <a:r>
              <a:rPr lang="en-GB" dirty="0"/>
              <a:t>of the input.</a:t>
            </a:r>
          </a:p>
          <a:p>
            <a:endParaRPr lang="en-GB" dirty="0"/>
          </a:p>
          <a:p>
            <a:endParaRPr lang="en-GB" dirty="0">
              <a:solidFill>
                <a:srgbClr val="060913"/>
              </a:solidFill>
              <a:latin typeface="Inter"/>
            </a:endParaRPr>
          </a:p>
        </p:txBody>
      </p:sp>
    </p:spTree>
    <p:extLst>
      <p:ext uri="{BB962C8B-B14F-4D97-AF65-F5344CB8AC3E}">
        <p14:creationId xmlns:p14="http://schemas.microsoft.com/office/powerpoint/2010/main" val="1052650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89" y="889844"/>
            <a:ext cx="5417388" cy="5632311"/>
          </a:xfrm>
          <a:prstGeom prst="rect">
            <a:avLst/>
          </a:prstGeom>
        </p:spPr>
        <p:txBody>
          <a:bodyPr wrap="square">
            <a:spAutoFit/>
          </a:bodyPr>
          <a:lstStyle/>
          <a:p>
            <a:pPr marL="285750" indent="-285750">
              <a:buFont typeface="Wingdings" panose="05000000000000000000" pitchFamily="2" charset="2"/>
              <a:buChar char="v"/>
            </a:pPr>
            <a:r>
              <a:rPr lang="en-GB" dirty="0"/>
              <a:t>A bottleneck as a compressed representation of the input further prevents the neural network from memorising the input and </a:t>
            </a:r>
            <a:r>
              <a:rPr lang="en-GB" dirty="0" err="1"/>
              <a:t>overfitting</a:t>
            </a:r>
            <a:r>
              <a:rPr lang="en-GB" dirty="0"/>
              <a:t> on the data.</a:t>
            </a:r>
          </a:p>
          <a:p>
            <a:pPr marL="285750" indent="-285750">
              <a:buFont typeface="Wingdings" panose="05000000000000000000" pitchFamily="2" charset="2"/>
              <a:buChar char="v"/>
            </a:pPr>
            <a:r>
              <a:rPr lang="en-GB" dirty="0"/>
              <a:t>As a rule of thumb, remember this: The smaller the bottleneck, the lower the risk of </a:t>
            </a:r>
            <a:r>
              <a:rPr lang="en-GB" dirty="0" err="1"/>
              <a:t>overfitting</a:t>
            </a:r>
            <a:r>
              <a:rPr lang="en-GB" dirty="0"/>
              <a:t>.</a:t>
            </a:r>
          </a:p>
          <a:p>
            <a:r>
              <a:rPr lang="en-GB" dirty="0"/>
              <a:t> </a:t>
            </a:r>
            <a:r>
              <a:rPr lang="en-GB" dirty="0" smtClean="0"/>
              <a:t>    However</a:t>
            </a:r>
            <a:r>
              <a:rPr lang="en-GB" dirty="0"/>
              <a:t>—</a:t>
            </a:r>
          </a:p>
          <a:p>
            <a:pPr marL="285750" indent="-285750">
              <a:buFont typeface="Wingdings" panose="05000000000000000000" pitchFamily="2" charset="2"/>
              <a:buChar char="v"/>
            </a:pPr>
            <a:r>
              <a:rPr lang="en-GB" dirty="0"/>
              <a:t>Very small bottlenecks would restrict the amount of information storable, which increases the chances of important information slipping out through the pooling layers of the encoder.</a:t>
            </a:r>
          </a:p>
          <a:p>
            <a:pPr marL="285750" indent="-285750">
              <a:buFont typeface="Wingdings" panose="05000000000000000000" pitchFamily="2" charset="2"/>
              <a:buChar char="v"/>
            </a:pPr>
            <a:endParaRPr lang="en-GB" dirty="0"/>
          </a:p>
          <a:p>
            <a:r>
              <a:rPr lang="en-GB" b="1" dirty="0"/>
              <a:t>Decoder</a:t>
            </a:r>
            <a:endParaRPr lang="en-GB" dirty="0"/>
          </a:p>
          <a:p>
            <a:pPr marL="285750" indent="-285750">
              <a:buFont typeface="Wingdings" panose="05000000000000000000" pitchFamily="2" charset="2"/>
              <a:buChar char="v"/>
            </a:pPr>
            <a:r>
              <a:rPr lang="en-GB" dirty="0"/>
              <a:t>Finally, the decoder is a set of </a:t>
            </a:r>
            <a:r>
              <a:rPr lang="en-GB" dirty="0" err="1"/>
              <a:t>upsampling</a:t>
            </a:r>
            <a:r>
              <a:rPr lang="en-GB" dirty="0"/>
              <a:t> and convolutional blocks that reconstructs the bottleneck's output.</a:t>
            </a:r>
          </a:p>
          <a:p>
            <a:pPr marL="285750" indent="-285750">
              <a:buFont typeface="Wingdings" panose="05000000000000000000" pitchFamily="2" charset="2"/>
              <a:buChar char="v"/>
            </a:pPr>
            <a:r>
              <a:rPr lang="en-GB" dirty="0"/>
              <a:t>Since the input to the decoder is a compressed knowledge representation, the decoder serves as a “</a:t>
            </a:r>
            <a:r>
              <a:rPr lang="en-GB" dirty="0" err="1"/>
              <a:t>decompressor</a:t>
            </a:r>
            <a:r>
              <a:rPr lang="en-GB" dirty="0"/>
              <a:t>” and builds back the image from its latent attributes.</a:t>
            </a:r>
          </a:p>
          <a:p>
            <a:endParaRPr lang="en-GB" dirty="0">
              <a:solidFill>
                <a:srgbClr val="060913"/>
              </a:solidFill>
              <a:latin typeface="Inter"/>
            </a:endParaRPr>
          </a:p>
        </p:txBody>
      </p:sp>
      <p:pic>
        <p:nvPicPr>
          <p:cNvPr id="4" name="Picture 2" descr="Contractive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324" y="1395567"/>
            <a:ext cx="4869940" cy="442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42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{18B310FD-74FD-4094-8426-811EAEF15342}tf03457452</Template>
  <TotalTime>142</TotalTime>
  <Words>996</Words>
  <Application>Microsoft Office PowerPoint</Application>
  <PresentationFormat>Widescreen</PresentationFormat>
  <Paragraphs>98</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vt:lpstr>
      <vt:lpstr>Calibri</vt:lpstr>
      <vt:lpstr>Calibri Light</vt:lpstr>
      <vt:lpstr>Courier New</vt:lpstr>
      <vt:lpstr>Inter</vt:lpstr>
      <vt:lpstr>Roboto</vt:lpstr>
      <vt:lpstr>sohne</vt:lpstr>
      <vt:lpstr>source-serif-pro</vt:lpstr>
      <vt:lpstr>Wingdings</vt:lpstr>
      <vt:lpstr>Celestial</vt:lpstr>
      <vt:lpstr>PowerPoint Presentation</vt:lpstr>
      <vt:lpstr>abstraction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to Load Data:</vt:lpstr>
      <vt:lpstr>Next to train data:</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ENCODER</dc:title>
  <dc:creator>Venkatesh Prasad DADALA</dc:creator>
  <cp:lastModifiedBy>Microsoft account</cp:lastModifiedBy>
  <cp:revision>19</cp:revision>
  <dcterms:created xsi:type="dcterms:W3CDTF">2023-02-14T07:51:37Z</dcterms:created>
  <dcterms:modified xsi:type="dcterms:W3CDTF">2023-02-16T15:28:54Z</dcterms:modified>
</cp:coreProperties>
</file>