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1" r:id="rId2"/>
    <p:sldId id="257" r:id="rId3"/>
    <p:sldId id="258" r:id="rId4"/>
    <p:sldId id="259" r:id="rId5"/>
    <p:sldId id="272" r:id="rId6"/>
    <p:sldId id="263" r:id="rId7"/>
    <p:sldId id="260" r:id="rId8"/>
    <p:sldId id="261" r:id="rId9"/>
    <p:sldId id="264" r:id="rId10"/>
    <p:sldId id="265" r:id="rId11"/>
    <p:sldId id="266" r:id="rId12"/>
    <p:sldId id="267" r:id="rId13"/>
    <p:sldId id="273" r:id="rId14"/>
    <p:sldId id="268" r:id="rId15"/>
    <p:sldId id="27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0" autoAdjust="0"/>
    <p:restoredTop sz="94660"/>
  </p:normalViewPr>
  <p:slideViewPr>
    <p:cSldViewPr snapToGrid="0">
      <p:cViewPr varScale="1">
        <p:scale>
          <a:sx n="70" d="100"/>
          <a:sy n="70" d="100"/>
        </p:scale>
        <p:origin x="4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01-Oct-18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01-Oct-18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01-Oct-18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01-Oct-18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01-Oct-18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01-Oct-18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01-Oct-18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Improved ID3 algorithm for clinical data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738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Creation and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Improved Id3 algorithm is implemented to create a decision tree. It will accept a set of data in the format described in Data </a:t>
            </a:r>
            <a:r>
              <a:rPr lang="en-US" dirty="0" smtClean="0"/>
              <a:t>cleaning</a:t>
            </a:r>
            <a:r>
              <a:rPr lang="en-US" dirty="0"/>
              <a:t>, and from that data produce a decision tree. It will also allow testing the accuracy of the decision tree by running test </a:t>
            </a:r>
            <a:r>
              <a:rPr lang="en-US" dirty="0" smtClean="0"/>
              <a:t>cases </a:t>
            </a:r>
            <a:r>
              <a:rPr lang="en-US" dirty="0"/>
              <a:t>against the tree and comparing the decision tree's performance against the known classifications</a:t>
            </a:r>
            <a:r>
              <a:rPr lang="en-US" dirty="0" smtClean="0"/>
              <a:t>.</a:t>
            </a:r>
          </a:p>
          <a:p>
            <a:r>
              <a:rPr lang="en-US" dirty="0"/>
              <a:t>In some cases, It will run out of attributes before uniformly classifying the </a:t>
            </a:r>
            <a:r>
              <a:rPr lang="en-US" dirty="0" smtClean="0"/>
              <a:t> examples. The </a:t>
            </a:r>
            <a:r>
              <a:rPr lang="en-US" dirty="0"/>
              <a:t>following are guidelines </a:t>
            </a:r>
            <a:r>
              <a:rPr lang="en-US" dirty="0" smtClean="0"/>
              <a:t>are followed </a:t>
            </a:r>
            <a:r>
              <a:rPr lang="en-US" dirty="0"/>
              <a:t>in </a:t>
            </a:r>
            <a:r>
              <a:rPr lang="en-US" dirty="0" smtClean="0"/>
              <a:t>such </a:t>
            </a:r>
            <a:r>
              <a:rPr lang="en-US" dirty="0"/>
              <a:t>cases</a:t>
            </a:r>
          </a:p>
          <a:p>
            <a:r>
              <a:rPr lang="en-US" dirty="0"/>
              <a:t>If it run out of attributes and there are examples with different classifications, it chooses the classification for which </a:t>
            </a:r>
            <a:r>
              <a:rPr lang="en-US" dirty="0" smtClean="0"/>
              <a:t>there </a:t>
            </a:r>
            <a:r>
              <a:rPr lang="en-US" dirty="0"/>
              <a:t>are the most examples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</a:t>
            </a:r>
            <a:r>
              <a:rPr lang="en-US" dirty="0"/>
              <a:t>there are a duplicate number of examples in more than one group, choose the greatest number of </a:t>
            </a:r>
            <a:r>
              <a:rPr lang="en-US" dirty="0" smtClean="0"/>
              <a:t>examples </a:t>
            </a:r>
            <a:r>
              <a:rPr lang="en-US" dirty="0"/>
              <a:t>from the parent, </a:t>
            </a:r>
            <a:r>
              <a:rPr lang="en-US" dirty="0" err="1"/>
              <a:t>recursing</a:t>
            </a:r>
            <a:r>
              <a:rPr lang="en-US" dirty="0"/>
              <a:t> as needed. If all sets are equal up to the root, the population is probably too small, so </a:t>
            </a:r>
            <a:r>
              <a:rPr lang="en-US" dirty="0" smtClean="0"/>
              <a:t>choose </a:t>
            </a:r>
            <a:r>
              <a:rPr lang="en-US" dirty="0"/>
              <a:t>the value that comes earliest in the alphabet.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598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Creation and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it has a subpopulation that has no examples for an attribute value, it chooses the most prevalent example from </a:t>
            </a:r>
            <a:r>
              <a:rPr lang="en-US" dirty="0" smtClean="0"/>
              <a:t>the population </a:t>
            </a:r>
            <a:r>
              <a:rPr lang="en-US" dirty="0"/>
              <a:t>that falls into the parent's domain, as per guideline 1.</a:t>
            </a:r>
          </a:p>
        </p:txBody>
      </p:sp>
    </p:spTree>
    <p:extLst>
      <p:ext uri="{BB962C8B-B14F-4D97-AF65-F5344CB8AC3E}">
        <p14:creationId xmlns:p14="http://schemas.microsoft.com/office/powerpoint/2010/main" val="3489064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run the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main.py: Provides </a:t>
            </a:r>
            <a:r>
              <a:rPr lang="en-US" dirty="0"/>
              <a:t>a command-line interface to the decision </a:t>
            </a:r>
            <a:r>
              <a:rPr lang="en-US" dirty="0" smtClean="0"/>
              <a:t>tree.</a:t>
            </a:r>
          </a:p>
          <a:p>
            <a:r>
              <a:rPr lang="en-US" dirty="0" smtClean="0"/>
              <a:t>It </a:t>
            </a:r>
            <a:r>
              <a:rPr lang="en-US" dirty="0"/>
              <a:t>takes parameter for the decision </a:t>
            </a:r>
            <a:r>
              <a:rPr lang="en-US" dirty="0" smtClean="0"/>
              <a:t>tree algorithm </a:t>
            </a:r>
            <a:r>
              <a:rPr lang="en-US" dirty="0"/>
              <a:t>module, and name of the classification </a:t>
            </a:r>
            <a:r>
              <a:rPr lang="en-US" dirty="0" smtClean="0"/>
              <a:t>attribute.</a:t>
            </a:r>
          </a:p>
          <a:p>
            <a:r>
              <a:rPr lang="en-US" dirty="0" smtClean="0"/>
              <a:t>Invoke </a:t>
            </a:r>
            <a:r>
              <a:rPr lang="en-US" dirty="0"/>
              <a:t>--help to see complete list of options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283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27760" y="650760"/>
            <a:ext cx="846429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usage: main.py [-h] [-d] -a ATTRIBUTES_FILE -l TRAINING_FILE [-</a:t>
            </a:r>
            <a:r>
              <a:rPr lang="en-US" dirty="0" smtClean="0"/>
              <a:t>t TESTING_FILE]</a:t>
            </a:r>
            <a:endParaRPr lang="en-US" dirty="0"/>
          </a:p>
          <a:p>
            <a:r>
              <a:rPr lang="en-US" dirty="0"/>
              <a:t>                   </a:t>
            </a:r>
            <a:r>
              <a:rPr lang="en-US" dirty="0" err="1"/>
              <a:t>dtree</a:t>
            </a:r>
            <a:r>
              <a:rPr lang="en-US" dirty="0"/>
              <a:t>-module classifier</a:t>
            </a:r>
          </a:p>
          <a:p>
            <a:r>
              <a:rPr lang="en-US" dirty="0"/>
              <a:t>    Train (and optionally test) a decision tree</a:t>
            </a:r>
          </a:p>
          <a:p>
            <a:r>
              <a:rPr lang="en-US" dirty="0"/>
              <a:t>    positional arguments:</a:t>
            </a:r>
          </a:p>
          <a:p>
            <a:r>
              <a:rPr lang="en-US" dirty="0"/>
              <a:t>      </a:t>
            </a:r>
            <a:r>
              <a:rPr lang="en-US" dirty="0" err="1"/>
              <a:t>dtree</a:t>
            </a:r>
            <a:r>
              <a:rPr lang="en-US" dirty="0"/>
              <a:t>-module     </a:t>
            </a:r>
            <a:r>
              <a:rPr lang="en-US" dirty="0" smtClean="0"/>
              <a:t>Decision </a:t>
            </a:r>
            <a:r>
              <a:rPr lang="en-US" dirty="0"/>
              <a:t>tree module name</a:t>
            </a:r>
          </a:p>
          <a:p>
            <a:r>
              <a:rPr lang="en-US" dirty="0"/>
              <a:t>      classifier            Name of the attribute to use for classification</a:t>
            </a:r>
          </a:p>
          <a:p>
            <a:r>
              <a:rPr lang="en-US" dirty="0"/>
              <a:t>    optional arguments:</a:t>
            </a:r>
          </a:p>
          <a:p>
            <a:r>
              <a:rPr lang="en-US" dirty="0"/>
              <a:t>      -h, --help            show this help message and exit</a:t>
            </a:r>
          </a:p>
          <a:p>
            <a:r>
              <a:rPr lang="en-US" dirty="0"/>
              <a:t>      -d, --debug     </a:t>
            </a:r>
            <a:r>
              <a:rPr lang="en-US" dirty="0" smtClean="0"/>
              <a:t>     enables </a:t>
            </a:r>
            <a:r>
              <a:rPr lang="en-US" dirty="0"/>
              <a:t>debug</a:t>
            </a:r>
          </a:p>
          <a:p>
            <a:r>
              <a:rPr lang="en-US" dirty="0"/>
              <a:t>      -a ATTRIBUTES_FILE, --attributes ATTRIBUTES_FILE</a:t>
            </a:r>
          </a:p>
          <a:p>
            <a:r>
              <a:rPr lang="en-US" dirty="0"/>
              <a:t>                            </a:t>
            </a:r>
            <a:r>
              <a:rPr lang="en-US" dirty="0" smtClean="0"/>
              <a:t>     Name </a:t>
            </a:r>
            <a:r>
              <a:rPr lang="en-US" dirty="0"/>
              <a:t>of the attribute specification file</a:t>
            </a:r>
          </a:p>
          <a:p>
            <a:r>
              <a:rPr lang="en-US" dirty="0"/>
              <a:t>      -l TRAINING_FILE, --train TRAINING_FILE</a:t>
            </a:r>
          </a:p>
          <a:p>
            <a:r>
              <a:rPr lang="en-US" dirty="0"/>
              <a:t>                            </a:t>
            </a:r>
            <a:r>
              <a:rPr lang="en-US" dirty="0" smtClean="0"/>
              <a:t>     Name </a:t>
            </a:r>
            <a:r>
              <a:rPr lang="en-US" dirty="0"/>
              <a:t>of the file to use for training/learning</a:t>
            </a:r>
          </a:p>
          <a:p>
            <a:r>
              <a:rPr lang="en-US" dirty="0"/>
              <a:t>      -t TESTING_FILE, --test TESTING_FILE</a:t>
            </a:r>
          </a:p>
          <a:p>
            <a:r>
              <a:rPr lang="en-US" dirty="0"/>
              <a:t>                            </a:t>
            </a:r>
            <a:r>
              <a:rPr lang="en-US" dirty="0" smtClean="0"/>
              <a:t>      Name </a:t>
            </a:r>
            <a:r>
              <a:rPr lang="en-US" dirty="0"/>
              <a:t>of the file to use for testing </a:t>
            </a:r>
          </a:p>
        </p:txBody>
      </p:sp>
    </p:spTree>
    <p:extLst>
      <p:ext uri="{BB962C8B-B14F-4D97-AF65-F5344CB8AC3E}">
        <p14:creationId xmlns:p14="http://schemas.microsoft.com/office/powerpoint/2010/main" val="496201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format of the dump output for a __non-terminal__ node in the decision tree is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attribute-name:attribute-value-1    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attribute-name:attribute-value-2  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... 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 smtClean="0"/>
              <a:t>attribute-name:attribute-value-n</a:t>
            </a:r>
            <a:endParaRPr lang="en-US" dirty="0"/>
          </a:p>
          <a:p>
            <a:r>
              <a:rPr lang="en-US" dirty="0"/>
              <a:t>A __terminal__ node is represented as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    &lt;classification</a:t>
            </a:r>
            <a:r>
              <a:rPr lang="en-US" dirty="0" smtClean="0"/>
              <a:t>&gt;</a:t>
            </a:r>
            <a:endParaRPr lang="en-US" dirty="0"/>
          </a:p>
          <a:p>
            <a:r>
              <a:rPr lang="en-US" dirty="0"/>
              <a:t>Each line is indented one space for each level it is below the first.</a:t>
            </a:r>
          </a:p>
        </p:txBody>
      </p:sp>
    </p:spTree>
    <p:extLst>
      <p:ext uri="{BB962C8B-B14F-4D97-AF65-F5344CB8AC3E}">
        <p14:creationId xmlns:p14="http://schemas.microsoft.com/office/powerpoint/2010/main" val="699174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3568" y="722573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For example, consider the following decision tree for classifying </a:t>
            </a:r>
            <a:r>
              <a:rPr lang="en-US" dirty="0" err="1"/>
              <a:t>brest</a:t>
            </a:r>
            <a:r>
              <a:rPr lang="en-US" dirty="0"/>
              <a:t> cancer:</a:t>
            </a:r>
          </a:p>
          <a:p>
            <a:endParaRPr lang="en-US" dirty="0"/>
          </a:p>
          <a:p>
            <a:r>
              <a:rPr lang="en-US" dirty="0"/>
              <a:t>    Cell Size</a:t>
            </a:r>
          </a:p>
          <a:p>
            <a:r>
              <a:rPr lang="en-US" dirty="0"/>
              <a:t>        |</a:t>
            </a:r>
          </a:p>
          <a:p>
            <a:r>
              <a:rPr lang="en-US" dirty="0"/>
              <a:t>        -&gt;1.0</a:t>
            </a:r>
          </a:p>
          <a:p>
            <a:r>
              <a:rPr lang="en-US" dirty="0"/>
              <a:t>           |</a:t>
            </a:r>
          </a:p>
          <a:p>
            <a:r>
              <a:rPr lang="en-US" dirty="0"/>
              <a:t>           -Bare Nuclei</a:t>
            </a:r>
          </a:p>
          <a:p>
            <a:r>
              <a:rPr lang="en-US" dirty="0"/>
              <a:t>                |</a:t>
            </a:r>
          </a:p>
          <a:p>
            <a:r>
              <a:rPr lang="en-US" dirty="0"/>
              <a:t>                -&gt;[1.0-4.0]</a:t>
            </a:r>
          </a:p>
          <a:p>
            <a:r>
              <a:rPr lang="en-US" dirty="0"/>
              <a:t>                |    |</a:t>
            </a:r>
          </a:p>
          <a:p>
            <a:r>
              <a:rPr lang="en-US" dirty="0"/>
              <a:t>                |    -&gt;&lt;2&gt;</a:t>
            </a:r>
          </a:p>
          <a:p>
            <a:r>
              <a:rPr lang="en-US" dirty="0"/>
              <a:t>                -&gt;5.0</a:t>
            </a:r>
          </a:p>
          <a:p>
            <a:r>
              <a:rPr lang="en-US" dirty="0"/>
              <a:t>                |   |</a:t>
            </a:r>
          </a:p>
          <a:p>
            <a:r>
              <a:rPr lang="en-US" dirty="0"/>
              <a:t>                |   -Clump Thickness</a:t>
            </a:r>
          </a:p>
          <a:p>
            <a:r>
              <a:rPr lang="en-US" dirty="0"/>
              <a:t>                |   |</a:t>
            </a:r>
          </a:p>
          <a:p>
            <a:r>
              <a:rPr lang="en-US" dirty="0"/>
              <a:t>                |   -&gt;[1.0-4.0]</a:t>
            </a:r>
          </a:p>
          <a:p>
            <a:r>
              <a:rPr lang="en-US" dirty="0"/>
              <a:t>                |        |   </a:t>
            </a:r>
          </a:p>
          <a:p>
            <a:r>
              <a:rPr lang="en-US" dirty="0"/>
              <a:t>                |        -&gt;&lt;2</a:t>
            </a:r>
            <a:r>
              <a:rPr lang="en-US" dirty="0" smtClean="0"/>
              <a:t>&gt;</a:t>
            </a:r>
          </a:p>
          <a:p>
            <a:r>
              <a:rPr lang="en-US" dirty="0"/>
              <a:t>	</a:t>
            </a:r>
            <a:r>
              <a:rPr lang="en-US" dirty="0" smtClean="0"/>
              <a:t>	   .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 </a:t>
            </a:r>
            <a:r>
              <a:rPr lang="en-US" dirty="0" smtClean="0"/>
              <a:t>  .</a:t>
            </a:r>
          </a:p>
        </p:txBody>
      </p:sp>
      <p:sp>
        <p:nvSpPr>
          <p:cNvPr id="5" name="Rectangle 4"/>
          <p:cNvSpPr/>
          <p:nvPr/>
        </p:nvSpPr>
        <p:spPr>
          <a:xfrm>
            <a:off x="6449568" y="722573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It would be represented as:</a:t>
            </a:r>
          </a:p>
          <a:p>
            <a:endParaRPr lang="en-US" dirty="0"/>
          </a:p>
          <a:p>
            <a:r>
              <a:rPr lang="en-US" dirty="0"/>
              <a:t>    Cell Size:1.0</a:t>
            </a:r>
          </a:p>
          <a:p>
            <a:r>
              <a:rPr lang="en-US" dirty="0"/>
              <a:t>     Bare Nuclei:[1.0-4.0]</a:t>
            </a:r>
          </a:p>
          <a:p>
            <a:r>
              <a:rPr lang="en-US" dirty="0"/>
              <a:t>      &lt;2&gt;</a:t>
            </a:r>
          </a:p>
          <a:p>
            <a:r>
              <a:rPr lang="en-US" dirty="0"/>
              <a:t>     Bare Nuclei:5.0</a:t>
            </a:r>
          </a:p>
          <a:p>
            <a:r>
              <a:rPr lang="en-US" dirty="0"/>
              <a:t>      Clump Thickness:[1.0-4.0]</a:t>
            </a:r>
          </a:p>
          <a:p>
            <a:r>
              <a:rPr lang="en-US" dirty="0"/>
              <a:t>       &lt;2</a:t>
            </a:r>
            <a:r>
              <a:rPr lang="en-US" dirty="0" smtClean="0"/>
              <a:t>&gt;</a:t>
            </a:r>
          </a:p>
          <a:p>
            <a:r>
              <a:rPr lang="en-US" dirty="0"/>
              <a:t>	</a:t>
            </a:r>
            <a:r>
              <a:rPr lang="en-US" dirty="0" smtClean="0"/>
              <a:t>.</a:t>
            </a:r>
          </a:p>
          <a:p>
            <a:r>
              <a:rPr lang="en-US" dirty="0"/>
              <a:t>	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251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An improved ID3 algorithm for clinical data classification based on</a:t>
            </a:r>
          </a:p>
          <a:p>
            <a:r>
              <a:rPr lang="en-US" dirty="0"/>
              <a:t>[Yang, </a:t>
            </a:r>
            <a:r>
              <a:rPr lang="en-US" dirty="0" err="1"/>
              <a:t>Shuo</a:t>
            </a:r>
            <a:r>
              <a:rPr lang="en-US" dirty="0"/>
              <a:t>, Jing-</a:t>
            </a:r>
            <a:r>
              <a:rPr lang="en-US" dirty="0" err="1"/>
              <a:t>Zhi</a:t>
            </a:r>
            <a:r>
              <a:rPr lang="en-US" dirty="0"/>
              <a:t> </a:t>
            </a:r>
            <a:r>
              <a:rPr lang="en-US" dirty="0" err="1"/>
              <a:t>Guo</a:t>
            </a:r>
            <a:r>
              <a:rPr lang="en-US" dirty="0"/>
              <a:t>, and Jun-Wei </a:t>
            </a:r>
            <a:r>
              <a:rPr lang="en-US" dirty="0" err="1"/>
              <a:t>Jin</a:t>
            </a:r>
            <a:r>
              <a:rPr lang="en-US" dirty="0"/>
              <a:t>. "An improved Id3 algorithm for medical data classification." Computers &amp; Electrical </a:t>
            </a:r>
            <a:r>
              <a:rPr lang="en-US" dirty="0" smtClean="0"/>
              <a:t>Engineering </a:t>
            </a:r>
            <a:r>
              <a:rPr lang="en-US" dirty="0"/>
              <a:t>65 (2018): 474-487.](https://www.sciencedirect.com/science/article/pii/S004579061732517X "reference paper")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119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clean the data set by removing examples that have missing </a:t>
            </a:r>
            <a:r>
              <a:rPr lang="en-US" dirty="0" smtClean="0"/>
              <a:t>values.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302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 of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attributes file: </a:t>
            </a:r>
            <a:r>
              <a:rPr lang="en-US" dirty="0" smtClean="0"/>
              <a:t>name-attributes.txt</a:t>
            </a:r>
          </a:p>
          <a:p>
            <a:r>
              <a:rPr lang="en-US" dirty="0"/>
              <a:t>training dataset file: </a:t>
            </a:r>
            <a:r>
              <a:rPr lang="en-US" dirty="0" smtClean="0"/>
              <a:t>name-train.csv</a:t>
            </a:r>
          </a:p>
          <a:p>
            <a:r>
              <a:rPr lang="en-US" dirty="0"/>
              <a:t>testing dataset file: name-test.csv</a:t>
            </a:r>
          </a:p>
        </p:txBody>
      </p:sp>
    </p:spTree>
    <p:extLst>
      <p:ext uri="{BB962C8B-B14F-4D97-AF65-F5344CB8AC3E}">
        <p14:creationId xmlns:p14="http://schemas.microsoft.com/office/powerpoint/2010/main" val="2004642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This file contains the list of all the attributes and their possible values (this will include the classifier and its values</a:t>
            </a:r>
            <a:r>
              <a:rPr lang="en-US" dirty="0" smtClean="0"/>
              <a:t>).</a:t>
            </a:r>
          </a:p>
          <a:p>
            <a:r>
              <a:rPr lang="en-US" dirty="0" smtClean="0"/>
              <a:t>Each </a:t>
            </a:r>
            <a:r>
              <a:rPr lang="en-US" dirty="0"/>
              <a:t>line in the attributes file should be in the format "attribute: _type of attribute_,  value0, value1, ... </a:t>
            </a:r>
            <a:r>
              <a:rPr lang="en-US" dirty="0" err="1"/>
              <a:t>valueN</a:t>
            </a:r>
            <a:r>
              <a:rPr lang="en-US" dirty="0"/>
              <a:t>". </a:t>
            </a:r>
          </a:p>
          <a:p>
            <a:r>
              <a:rPr lang="en-US" dirty="0"/>
              <a:t>For example see the breast cancer attributes</a:t>
            </a:r>
            <a:r>
              <a:rPr lang="en-US" dirty="0" smtClean="0"/>
              <a:t>:</a:t>
            </a:r>
          </a:p>
          <a:p>
            <a:r>
              <a:rPr lang="en-US" dirty="0"/>
              <a:t>Clump Thickness:1,1,2,3,4,5,6,7,8,9,10</a:t>
            </a:r>
          </a:p>
          <a:p>
            <a:r>
              <a:rPr lang="en-US" dirty="0"/>
              <a:t>    Cell Size:1,1,2,3,4,5,6,7,8,9,10</a:t>
            </a:r>
          </a:p>
          <a:p>
            <a:r>
              <a:rPr lang="en-US" dirty="0"/>
              <a:t>    Cell Shape:1,1,2,3,4,5,6,7,8,9,10</a:t>
            </a:r>
          </a:p>
          <a:p>
            <a:r>
              <a:rPr lang="en-US" dirty="0"/>
              <a:t>    Marginal Adhesion:1,1,2,3,4,5,6,7,8,9,10</a:t>
            </a:r>
          </a:p>
          <a:p>
            <a:r>
              <a:rPr lang="en-US" dirty="0"/>
              <a:t>    Single Epithelial</a:t>
            </a:r>
          </a:p>
          <a:p>
            <a:r>
              <a:rPr lang="en-US" dirty="0"/>
              <a:t>    Cell Size:1,1,2,3,4,5,6,7,8,9,10</a:t>
            </a:r>
          </a:p>
          <a:p>
            <a:r>
              <a:rPr lang="en-US" dirty="0"/>
              <a:t>    Bare Nuclei:1,1,2,3,4,5,6,7,8,9,10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10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: Attributes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	  Bland </a:t>
            </a:r>
            <a:r>
              <a:rPr lang="en-US" dirty="0"/>
              <a:t>Chromatin:1,1,2,3,4,5,6,7,8,9,10</a:t>
            </a:r>
          </a:p>
          <a:p>
            <a:r>
              <a:rPr lang="en-US" dirty="0"/>
              <a:t>    Normal Nucleoli:1,1,2,3,4,5,6,7,8,9,10</a:t>
            </a:r>
          </a:p>
          <a:p>
            <a:r>
              <a:rPr lang="en-US" dirty="0"/>
              <a:t>    Mitoses:1,1,2,3,4,5,6,7,8,9,10</a:t>
            </a:r>
          </a:p>
          <a:p>
            <a:r>
              <a:rPr lang="en-US" dirty="0"/>
              <a:t>    </a:t>
            </a:r>
            <a:r>
              <a:rPr lang="en-US" dirty="0" smtClean="0"/>
              <a:t>Class:0,2,4</a:t>
            </a:r>
          </a:p>
          <a:p>
            <a:r>
              <a:rPr lang="en-US" dirty="0"/>
              <a:t>first value _type of attribute_ if  _0_ then the attribute is nominal else if it is _1_ then it is </a:t>
            </a:r>
            <a:r>
              <a:rPr lang="en-US" dirty="0" smtClean="0"/>
              <a:t>numeric.</a:t>
            </a:r>
          </a:p>
          <a:p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/>
              <a:t>above example the first zero in Class tells it is a nominal attribute</a:t>
            </a:r>
          </a:p>
        </p:txBody>
      </p:sp>
    </p:spTree>
    <p:extLst>
      <p:ext uri="{BB962C8B-B14F-4D97-AF65-F5344CB8AC3E}">
        <p14:creationId xmlns:p14="http://schemas.microsoft.com/office/powerpoint/2010/main" val="1527948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Each of the dataset files should have a list of examples, with one example per line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Each of the dataset files should have a list of examples, with one example per line. Each example is simply a </a:t>
            </a:r>
            <a:r>
              <a:rPr lang="en-US" dirty="0" smtClean="0"/>
              <a:t>comma-separated list </a:t>
            </a:r>
            <a:r>
              <a:rPr lang="en-US" dirty="0"/>
              <a:t>of values, one for each attribute in the order provided in the attributes file</a:t>
            </a:r>
            <a:r>
              <a:rPr lang="en-US" dirty="0" smtClean="0"/>
              <a:t>.</a:t>
            </a:r>
          </a:p>
          <a:p>
            <a:r>
              <a:rPr lang="en-US" dirty="0"/>
              <a:t>There may also be a "name:" at the </a:t>
            </a:r>
            <a:r>
              <a:rPr lang="en-US" dirty="0" smtClean="0"/>
              <a:t>beginning </a:t>
            </a:r>
            <a:r>
              <a:rPr lang="en-US" dirty="0"/>
              <a:t>of a line to use as a label for the data</a:t>
            </a:r>
            <a:r>
              <a:rPr lang="en-US" dirty="0" smtClean="0"/>
              <a:t>.</a:t>
            </a:r>
          </a:p>
          <a:p>
            <a:r>
              <a:rPr lang="en-US" dirty="0"/>
              <a:t>These labels are optional and simply for readability: they are thrown </a:t>
            </a:r>
            <a:r>
              <a:rPr lang="en-US" dirty="0" smtClean="0"/>
              <a:t>away by the parser. Three lines from a dataset of breast cancer may look like this:</a:t>
            </a:r>
          </a:p>
          <a:p>
            <a:r>
              <a:rPr lang="en-US" dirty="0"/>
              <a:t>patient_1:5,1,1,1,2,1,3,1,1,2</a:t>
            </a:r>
          </a:p>
          <a:p>
            <a:r>
              <a:rPr lang="en-US" dirty="0" smtClean="0"/>
              <a:t>patient_2:5,4,4,5,7,10,3,2,1,2</a:t>
            </a:r>
            <a:endParaRPr lang="en-US" dirty="0"/>
          </a:p>
          <a:p>
            <a:r>
              <a:rPr lang="en-US" dirty="0" smtClean="0"/>
              <a:t>patient_3:3,1,1,1,2,2,3,1,1,2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31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: Dataset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Next, partition all the examples in two dataset files, one to use for training the decision tree algorithm (training </a:t>
            </a:r>
            <a:r>
              <a:rPr lang="en-US" dirty="0" smtClean="0"/>
              <a:t>set) and </a:t>
            </a:r>
            <a:r>
              <a:rPr lang="en-US" dirty="0"/>
              <a:t>one for testing the effectiveness of trained tree (testing set).</a:t>
            </a:r>
          </a:p>
        </p:txBody>
      </p:sp>
    </p:spTree>
    <p:extLst>
      <p:ext uri="{BB962C8B-B14F-4D97-AF65-F5344CB8AC3E}">
        <p14:creationId xmlns:p14="http://schemas.microsoft.com/office/powerpoint/2010/main" val="1635395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Sets used for this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the data sets are publicly available at</a:t>
            </a:r>
            <a:r>
              <a:rPr lang="en-US" dirty="0" smtClean="0"/>
              <a:t>: [</a:t>
            </a:r>
            <a:r>
              <a:rPr lang="en-US" dirty="0"/>
              <a:t>UCI archive](</a:t>
            </a:r>
            <a:r>
              <a:rPr lang="en-US" dirty="0">
                <a:hlinkClick r:id="rId2"/>
              </a:rPr>
              <a:t>https://archive.ics.uci.edu/ml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r>
              <a:rPr lang="en-US" dirty="0"/>
              <a:t>Acute </a:t>
            </a:r>
            <a:r>
              <a:rPr lang="en-US" dirty="0" smtClean="0"/>
              <a:t>inflammations</a:t>
            </a:r>
            <a:endParaRPr lang="en-US" dirty="0"/>
          </a:p>
          <a:p>
            <a:r>
              <a:rPr lang="en-US" dirty="0"/>
              <a:t>2.  breast cancer (Wisconsin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3.  lung </a:t>
            </a:r>
            <a:r>
              <a:rPr lang="en-US" dirty="0" smtClean="0"/>
              <a:t>cancer</a:t>
            </a:r>
            <a:endParaRPr lang="en-US" dirty="0"/>
          </a:p>
          <a:p>
            <a:r>
              <a:rPr lang="en-US" dirty="0"/>
              <a:t>4.  mammographic </a:t>
            </a:r>
            <a:r>
              <a:rPr lang="en-US" dirty="0" smtClean="0"/>
              <a:t>mass</a:t>
            </a:r>
            <a:endParaRPr lang="en-US" dirty="0"/>
          </a:p>
          <a:p>
            <a:r>
              <a:rPr lang="en-US" dirty="0"/>
              <a:t>5.  </a:t>
            </a:r>
            <a:r>
              <a:rPr lang="en-US" dirty="0" err="1"/>
              <a:t>statlog</a:t>
            </a:r>
            <a:r>
              <a:rPr lang="en-US" dirty="0"/>
              <a:t> (Heart)</a:t>
            </a:r>
          </a:p>
        </p:txBody>
      </p:sp>
    </p:spTree>
    <p:extLst>
      <p:ext uri="{BB962C8B-B14F-4D97-AF65-F5344CB8AC3E}">
        <p14:creationId xmlns:p14="http://schemas.microsoft.com/office/powerpoint/2010/main" val="18227506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1645</TotalTime>
  <Words>918</Words>
  <Application>Microsoft Office PowerPoint</Application>
  <PresentationFormat>Widescreen</PresentationFormat>
  <Paragraphs>111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</vt:lpstr>
      <vt:lpstr>An Improved ID3 algorithm for clinical data Classification</vt:lpstr>
      <vt:lpstr>PowerPoint Presentation</vt:lpstr>
      <vt:lpstr>Data Cleaning</vt:lpstr>
      <vt:lpstr>Representation of the Data</vt:lpstr>
      <vt:lpstr>Attributes File</vt:lpstr>
      <vt:lpstr>Contd: Attributes File</vt:lpstr>
      <vt:lpstr>Dataset Files</vt:lpstr>
      <vt:lpstr>Contd: Dataset Files</vt:lpstr>
      <vt:lpstr>Data Sets used for this Project</vt:lpstr>
      <vt:lpstr>Decision Tree Creation and Testing</vt:lpstr>
      <vt:lpstr>Decision Tree Creation and Testing</vt:lpstr>
      <vt:lpstr>How to run the files</vt:lpstr>
      <vt:lpstr>PowerPoint Presentation</vt:lpstr>
      <vt:lpstr>Decision tree representation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VEERENDRA NANISETTI</dc:creator>
  <cp:lastModifiedBy>VEERENDRA NANISETTI</cp:lastModifiedBy>
  <cp:revision>11</cp:revision>
  <dcterms:created xsi:type="dcterms:W3CDTF">2018-09-28T04:58:50Z</dcterms:created>
  <dcterms:modified xsi:type="dcterms:W3CDTF">2018-10-01T09:23:09Z</dcterms:modified>
</cp:coreProperties>
</file>