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74" r:id="rId13"/>
    <p:sldId id="279" r:id="rId14"/>
    <p:sldId id="275" r:id="rId15"/>
    <p:sldId id="278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87AC0-751F-4CC1-BAAD-8544169A951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3FED2-59C5-4E18-A6E0-39459697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922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A149-6B52-45C3-8644-19770B98406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A38C-DEE4-427A-998E-778270EE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22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A38C-DEE4-427A-998E-778270EE8E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Improved Id3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A8A6-5AF5-429F-8424-D657E8C8C305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9971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04642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33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24349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634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73AE-0F46-41DB-9B02-E870DDE8E470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0A98-C673-4A16-A56E-AABBCD58B284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2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A6F-BB22-4034-8896-BDA725FDEA14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ECF-B3DC-41BA-81B7-8AAD17A6D43A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399D-2287-40D2-8930-364E1AAA6C73}" type="datetime1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92D-61A3-47E4-95B9-7DD15D6ECB71}" type="datetime1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252-7888-45DA-8DC5-27304C7EB0D3}" type="datetime1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4209-0B37-473F-937B-25413C163932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7417-5D6D-4F1E-9AAF-E473C62DE959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4579061732517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664"/>
            <a:ext cx="9144000" cy="165139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An improved Id3 algorithm for clinical data classification</a:t>
            </a:r>
            <a:endParaRPr lang="en-US" sz="4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8DD-A693-4F8E-9EEE-E85DF80B83C0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59163" y="5424907"/>
            <a:ext cx="230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Smt. </a:t>
            </a:r>
            <a:r>
              <a:rPr lang="en-US" sz="2800" dirty="0" err="1" smtClean="0"/>
              <a:t>Kamakshi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024797"/>
            <a:ext cx="306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119003228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N.L.Veerendra</a:t>
            </a:r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119003080  </a:t>
            </a:r>
            <a:r>
              <a:rPr lang="en-US" dirty="0" err="1" smtClean="0"/>
              <a:t>K.Gangadhar</a:t>
            </a:r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119003107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P.Rohith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Surya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07374" y="2789062"/>
            <a:ext cx="146062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of numeric attributes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Suppose </a:t>
                </a:r>
                <a:r>
                  <a:rPr lang="en-US" sz="2000" i="1" dirty="0"/>
                  <a:t>f </a:t>
                </a:r>
                <a:r>
                  <a:rPr lang="en-US" sz="2000" dirty="0"/>
                  <a:t>( </a:t>
                </a:r>
                <a:r>
                  <a:rPr lang="en-US" sz="2000" i="1" dirty="0"/>
                  <a:t>x </a:t>
                </a:r>
                <a:r>
                  <a:rPr lang="en-US" sz="2000" dirty="0"/>
                  <a:t>) is a concave function on the interval </a:t>
                </a:r>
                <a:r>
                  <a:rPr lang="en-US" sz="2000" i="1" dirty="0"/>
                  <a:t>I </a:t>
                </a:r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∀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baseline="-25000" dirty="0"/>
                      <m:t>1</m:t>
                    </m:r>
                    <m:r>
                      <m:rPr>
                        <m:nor/>
                      </m:rPr>
                      <a:rPr lang="en-US" sz="2000" dirty="0"/>
                      <m:t>, 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baseline="-25000" dirty="0"/>
                      <m:t>2</m:t>
                    </m:r>
                    <m:r>
                      <m:rPr>
                        <m:nor/>
                      </m:rPr>
                      <a:rPr lang="en-US" sz="2000" dirty="0"/>
                      <m:t>, . . . , 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∈</m:t>
                    </m:r>
                    <m:r>
                      <m:rPr>
                        <m:nor/>
                      </m:rPr>
                      <a:rPr lang="en-US" sz="2000" i="1" dirty="0"/>
                      <m:t>I</m:t>
                    </m:r>
                    <m:r>
                      <m:rPr>
                        <m:nor/>
                      </m:rPr>
                      <a:rPr lang="en-US" sz="2000" dirty="0"/>
                      <m:t>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1</m:t>
                    </m:r>
                    <m:r>
                      <m:rPr>
                        <m:nor/>
                      </m:rPr>
                      <a:rPr lang="el-GR" sz="2000" dirty="0"/>
                      <m:t>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2</m:t>
                    </m:r>
                    <m:r>
                      <m:rPr>
                        <m:nor/>
                      </m:rPr>
                      <a:rPr lang="el-GR" sz="2000" dirty="0"/>
                      <m:t>, . . .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&gt; 0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1</m:t>
                    </m:r>
                    <m:r>
                      <m:rPr>
                        <m:nor/>
                      </m:rPr>
                      <a:rPr lang="el-GR" sz="2000" dirty="0"/>
                      <m:t> +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2</m:t>
                    </m:r>
                    <m:r>
                      <m:rPr>
                        <m:nor/>
                      </m:rPr>
                      <a:rPr lang="el-GR" sz="2000" dirty="0"/>
                      <m:t> + . . . +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= 1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then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l-GR" sz="2000" baseline="-25000" dirty="0"/>
                        <m:t>1</m:t>
                      </m:r>
                      <m:r>
                        <m:rPr>
                          <m:nor/>
                        </m:rPr>
                        <a:rPr lang="el-GR" sz="2000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) + . . . + 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dirty="0"/>
                        <m:t>) ≤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l-GR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+ . . . + 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 smtClean="0"/>
                  <a:t>Based on the above property,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numeric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real application, if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−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p </a:t>
                </a:r>
                <a:r>
                  <a:rPr lang="en-US" dirty="0"/>
                  <a:t>→ 0 , </a:t>
                </a:r>
                <a:r>
                  <a:rPr lang="en-US" dirty="0" smtClean="0"/>
                  <a:t>then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nlarging </a:t>
                </a:r>
                <a:r>
                  <a:rPr lang="en-US" dirty="0"/>
                  <a:t>the number of bins for splitting datasets </a:t>
                </a:r>
                <a:r>
                  <a:rPr lang="en-US" dirty="0" smtClean="0"/>
                  <a:t>gives </a:t>
                </a:r>
                <a:r>
                  <a:rPr lang="en-US" dirty="0"/>
                  <a:t>a small entropy</a:t>
                </a:r>
              </a:p>
              <a:p>
                <a:r>
                  <a:rPr lang="en-US" dirty="0" smtClean="0"/>
                  <a:t>We first create one </a:t>
                </a:r>
                <a:r>
                  <a:rPr lang="en-US" dirty="0"/>
                  <a:t>interval for each label in a class attribute in the training dataset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Choose minimum and maximum </a:t>
                </a:r>
                <a:r>
                  <a:rPr lang="en-US" dirty="0"/>
                  <a:t>values of the numeric attribute (</a:t>
                </a:r>
                <a:r>
                  <a:rPr lang="en-US" dirty="0" err="1"/>
                  <a:t>e.g.,A</a:t>
                </a:r>
                <a:r>
                  <a:rPr lang="en-US" dirty="0"/>
                  <a:t>) in a sub-dataset (e.g.,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 as two endpoints of the interval.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9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7334" y="86208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/>
              <a:t>Algorithm to discretize a numeric </a:t>
            </a:r>
            <a:r>
              <a:rPr lang="en-IN" sz="2800" dirty="0" smtClean="0"/>
              <a:t>attributes </a:t>
            </a:r>
            <a:endParaRPr lang="en-I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arenR"/>
                </a:pPr>
                <a:r>
                  <a:rPr lang="en-US" dirty="0"/>
                  <a:t>Ins[][] = Partition(</a:t>
                </a:r>
                <a:r>
                  <a:rPr lang="en-US" dirty="0" err="1"/>
                  <a:t>Ins,k</a:t>
                </a:r>
                <a:r>
                  <a:rPr lang="en-US" dirty="0"/>
                  <a:t>);//function Partition divides Ins in to k parts, stored   in 2-dimensional array </a:t>
                </a:r>
                <a:r>
                  <a:rPr lang="en-US" dirty="0" err="1"/>
                  <a:t>Inss</a:t>
                </a:r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Sort(</a:t>
                </a:r>
                <a:r>
                  <a:rPr lang="en-US" dirty="0" err="1"/>
                  <a:t>Inss,Att</a:t>
                </a:r>
                <a:r>
                  <a:rPr lang="en-US" dirty="0"/>
                  <a:t>);//function Sort sorts samples in all sub-datasets of </a:t>
                </a:r>
                <a:r>
                  <a:rPr lang="en-US" dirty="0" err="1"/>
                  <a:t>Inss</a:t>
                </a:r>
                <a:r>
                  <a:rPr lang="en-US" dirty="0"/>
                  <a:t> based on the value of </a:t>
                </a:r>
                <a:r>
                  <a:rPr lang="en-US" dirty="0" err="1"/>
                  <a:t>Att</a:t>
                </a:r>
                <a:r>
                  <a:rPr lang="en-US" dirty="0"/>
                  <a:t> in ascending order.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For i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|</a:t>
                </a:r>
                <a:r>
                  <a:rPr lang="en-US" dirty="0" err="1"/>
                  <a:t>Inss</a:t>
                </a:r>
                <a:r>
                  <a:rPr lang="en-US" dirty="0"/>
                  <a:t>|//|</a:t>
                </a:r>
                <a:r>
                  <a:rPr lang="en-US" dirty="0" err="1"/>
                  <a:t>Inss</a:t>
                </a:r>
                <a:r>
                  <a:rPr lang="en-US" dirty="0"/>
                  <a:t>| is the number of sub-datasets in </a:t>
                </a:r>
                <a:r>
                  <a:rPr lang="en-US" dirty="0" err="1"/>
                  <a:t>Inss</a:t>
                </a:r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    Inters[</a:t>
                </a:r>
                <a:r>
                  <a:rPr lang="en-US" dirty="0" err="1"/>
                  <a:t>i</a:t>
                </a:r>
                <a:r>
                  <a:rPr lang="en-US" dirty="0"/>
                  <a:t>] = Generate interval [Min(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],</a:t>
                </a:r>
                <a:r>
                  <a:rPr lang="en-US" dirty="0" err="1"/>
                  <a:t>Att</a:t>
                </a:r>
                <a:r>
                  <a:rPr lang="en-US" dirty="0"/>
                  <a:t>),Max(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],</a:t>
                </a:r>
                <a:r>
                  <a:rPr lang="en-US" dirty="0" err="1"/>
                  <a:t>Att</a:t>
                </a:r>
                <a:r>
                  <a:rPr lang="en-US" dirty="0"/>
                  <a:t>)] for each sub-dataset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];//Min(</a:t>
                </a:r>
                <a:r>
                  <a:rPr lang="en-US" dirty="0" err="1"/>
                  <a:t>Inss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)) is the minimum value of </a:t>
                </a:r>
                <a:r>
                  <a:rPr lang="en-US" dirty="0" err="1"/>
                  <a:t>Att</a:t>
                </a:r>
                <a:r>
                  <a:rPr lang="en-US" dirty="0"/>
                  <a:t> in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];Max(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 smtClean="0"/>
                  <a:t>]) is </a:t>
                </a:r>
                <a:r>
                  <a:rPr lang="en-US" dirty="0"/>
                  <a:t>the maximum value of </a:t>
                </a:r>
                <a:r>
                  <a:rPr lang="en-US" dirty="0" err="1"/>
                  <a:t>Att</a:t>
                </a:r>
                <a:r>
                  <a:rPr lang="en-US" dirty="0"/>
                  <a:t> in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];Inters[</a:t>
                </a:r>
                <a:r>
                  <a:rPr lang="en-US" dirty="0" err="1"/>
                  <a:t>i</a:t>
                </a:r>
                <a:r>
                  <a:rPr lang="en-US" dirty="0"/>
                  <a:t>]</a:t>
                </a:r>
                <a:r>
                  <a:rPr lang="en-US" dirty="0"/>
                  <a:t> </a:t>
                </a:r>
                <a:r>
                  <a:rPr lang="en-US" dirty="0"/>
                  <a:t>is the corresponding interval of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].</a:t>
                </a:r>
                <a:endParaRPr lang="en-US" dirty="0"/>
              </a:p>
              <a:p>
                <a:pPr>
                  <a:buFont typeface="+mj-lt"/>
                  <a:buAutoNum type="arabicParenR"/>
                </a:pPr>
                <a:r>
                  <a:rPr lang="en-US" dirty="0" err="1"/>
                  <a:t>End_for</a:t>
                </a:r>
                <a:endParaRPr lang="en-US" dirty="0"/>
              </a:p>
              <a:p>
                <a:pPr>
                  <a:buFont typeface="+mj-lt"/>
                  <a:buAutoNum type="arabicParenR"/>
                </a:pPr>
                <a:endParaRPr lang="en-IN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3" t="-942" r="-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018" y="760678"/>
            <a:ext cx="842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Discretize(</a:t>
            </a:r>
            <a:r>
              <a:rPr lang="en-US" dirty="0" err="1"/>
              <a:t>Ins,Att,k</a:t>
            </a:r>
            <a:r>
              <a:rPr lang="en-US" dirty="0"/>
              <a:t>):Ins-training dataset; </a:t>
            </a:r>
            <a:r>
              <a:rPr lang="en-US" dirty="0" err="1"/>
              <a:t>Att</a:t>
            </a:r>
            <a:r>
              <a:rPr lang="en-US" dirty="0"/>
              <a:t> – a numeric attribute</a:t>
            </a:r>
            <a:r>
              <a:rPr lang="en-US" dirty="0" smtClean="0"/>
              <a:t>; k-the number </a:t>
            </a:r>
            <a:r>
              <a:rPr lang="en-US" dirty="0"/>
              <a:t>of different </a:t>
            </a:r>
            <a:r>
              <a:rPr lang="en-US" dirty="0" smtClean="0"/>
              <a:t>labels in </a:t>
            </a:r>
            <a:r>
              <a:rPr lang="en-US" dirty="0"/>
              <a:t>a class attribute.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93446" y="1407009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446" y="1407009"/>
            <a:ext cx="835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</a:t>
            </a:r>
            <a:r>
              <a:rPr lang="en-US" dirty="0" err="1" smtClean="0"/>
              <a:t>Att,Ins,k</a:t>
            </a:r>
            <a:endParaRPr lang="en-US" dirty="0" smtClean="0"/>
          </a:p>
          <a:p>
            <a:r>
              <a:rPr lang="en-US" dirty="0" smtClean="0"/>
              <a:t>Output: Intervals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 err="1" smtClean="0"/>
              <a:t>Att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93446" y="2053340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6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to discretize a numeric attributes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AutoNum type="arabicParenR" startAt="6"/>
                </a:pPr>
                <a:r>
                  <a:rPr lang="en-US" dirty="0" smtClean="0"/>
                  <a:t>For </a:t>
                </a:r>
                <a:r>
                  <a:rPr lang="en-US" dirty="0" err="1" smtClean="0"/>
                  <a:t>i</a:t>
                </a:r>
                <a14:m>
                  <m:oMath xmlns:m="http://schemas.openxmlformats.org/officeDocument/2006/math">
                    <m:r>
                      <a:rPr lang="en-US" b="0" i="0" smtClean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|Inters|//|Inters| is the number of </a:t>
                </a:r>
                <a:r>
                  <a:rPr lang="en-US" dirty="0" smtClean="0"/>
                  <a:t>intervals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subInts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][] = Split(Inters[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]);//function Split divides each 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into independent sub-intervals based on numerical continuity and stores them in array 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][].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End_for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smtClean="0"/>
                  <a:t>For </a:t>
                </a:r>
                <a:r>
                  <a:rPr lang="en-US" dirty="0" smtClean="0"/>
                  <a:t>I </a:t>
                </a:r>
                <a14:m>
                  <m:oMath xmlns:m="http://schemas.openxmlformats.org/officeDocument/2006/math">
                    <m:r>
                      <a:rPr lang="en-US" i="1"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 smtClean="0"/>
                  <a:t>|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|//|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| is the number of total </a:t>
                </a:r>
                <a:r>
                  <a:rPr lang="en-US" dirty="0" smtClean="0"/>
                  <a:t>sub-intervals.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smtClean="0"/>
                  <a:t>Merge(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);//function Merge combines adjacent sub-intervals based              	on the three basic </a:t>
                </a:r>
                <a:r>
                  <a:rPr lang="en-US" dirty="0" smtClean="0"/>
                  <a:t>rules.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End_for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3" t="-942" r="-4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13547" y="86207"/>
            <a:ext cx="8596668" cy="1320800"/>
          </a:xfrm>
        </p:spPr>
        <p:txBody>
          <a:bodyPr/>
          <a:lstStyle/>
          <a:p>
            <a:r>
              <a:rPr lang="en-IN" dirty="0"/>
              <a:t>Improved Id3 algorithm. </a:t>
            </a:r>
            <a:endParaRPr lang="en-IN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77334" y="2343151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dirty="0" smtClean="0"/>
              <a:t>Create </a:t>
            </a:r>
            <a:r>
              <a:rPr lang="en-US" dirty="0"/>
              <a:t>a node M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all instances in a sub-dataset are in the same class (e.g. C), execute (3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Return </a:t>
            </a:r>
            <a:r>
              <a:rPr lang="en-US" dirty="0"/>
              <a:t>M as a leaf node and mark it with class C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attribute list is empty, then execute (5)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Return </a:t>
            </a:r>
            <a:r>
              <a:rPr lang="en-US" dirty="0"/>
              <a:t>M as a leaf node and mark it with the majority class in the dataset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attribute list is not empty, then select an attribute with the greatest </a:t>
            </a:r>
            <a:r>
              <a:rPr lang="en-US" dirty="0" err="1"/>
              <a:t>InfoGain</a:t>
            </a:r>
            <a:r>
              <a:rPr lang="en-US" dirty="0"/>
              <a:t>/f(n) from the attribute list as a test attribute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Mark </a:t>
            </a:r>
            <a:r>
              <a:rPr lang="en-US" dirty="0"/>
              <a:t>the node M as the test attribute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/>
              <a:t>(8) If it is a numeric attribute, discretize it based on the class attribute values; Then execute (9)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177" y="760679"/>
            <a:ext cx="842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Id3_improved algorithm: </a:t>
            </a:r>
            <a:r>
              <a:rPr lang="en-US" dirty="0" err="1"/>
              <a:t>Generate_Decision_tree</a:t>
            </a:r>
            <a:r>
              <a:rPr lang="en-US" dirty="0"/>
              <a:t>( </a:t>
            </a:r>
            <a:r>
              <a:rPr lang="en-US" i="1" dirty="0"/>
              <a:t>S </a:t>
            </a:r>
            <a:r>
              <a:rPr lang="en-US" dirty="0"/>
              <a:t>, attribute list). </a:t>
            </a:r>
            <a:r>
              <a:rPr lang="en-US" i="1" dirty="0"/>
              <a:t>S </a:t>
            </a:r>
            <a:r>
              <a:rPr lang="en-US" dirty="0"/>
              <a:t>is a training dataset.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93446" y="1407009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446" y="1407008"/>
            <a:ext cx="835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training dataset; numeric class attribute is discretized before constructing a classifier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</a:t>
            </a:r>
            <a:r>
              <a:rPr lang="en-US" dirty="0"/>
              <a:t>: a rule-based classifier model.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36604" y="2330338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06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Improved Id3 </a:t>
            </a:r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arenR" startAt="9"/>
            </a:pPr>
            <a:r>
              <a:rPr lang="en-US" dirty="0" smtClean="0"/>
              <a:t>For </a:t>
            </a:r>
            <a:r>
              <a:rPr lang="en-US" dirty="0"/>
              <a:t>each value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of the test attribute (e.g., A) </a:t>
            </a:r>
            <a:endParaRPr lang="en-US" dirty="0" smtClean="0"/>
          </a:p>
          <a:p>
            <a:pPr>
              <a:buAutoNum type="arabicParenR" startAt="9"/>
            </a:pPr>
            <a:r>
              <a:rPr lang="en-US" dirty="0" smtClean="0"/>
              <a:t>Regard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as a testing condition and generate a corresponding branch from the node M </a:t>
            </a:r>
            <a:endParaRPr lang="en-US" dirty="0"/>
          </a:p>
          <a:p>
            <a:pPr>
              <a:buAutoNum type="arabicParenR" startAt="9"/>
            </a:pPr>
            <a:r>
              <a:rPr lang="en-US" dirty="0" smtClean="0"/>
              <a:t>Let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be the sub-dataset when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i="1" dirty="0"/>
          </a:p>
          <a:p>
            <a:pPr>
              <a:buAutoNum type="arabicParenR" startAt="9"/>
            </a:pPr>
            <a:r>
              <a:rPr lang="en-US" dirty="0" smtClean="0"/>
              <a:t>If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empty, then execute (13) </a:t>
            </a:r>
            <a:endParaRPr lang="en-US" dirty="0"/>
          </a:p>
          <a:p>
            <a:pPr>
              <a:buAutoNum type="arabicParenR" startAt="9"/>
            </a:pPr>
            <a:r>
              <a:rPr lang="en-US" dirty="0" smtClean="0"/>
              <a:t>Add </a:t>
            </a:r>
            <a:r>
              <a:rPr lang="en-US" dirty="0"/>
              <a:t>a leaf node and mark it with the majority class in the dataset </a:t>
            </a:r>
            <a:endParaRPr lang="en-US" dirty="0"/>
          </a:p>
          <a:p>
            <a:pPr>
              <a:buAutoNum type="arabicParenR" startAt="9"/>
            </a:pPr>
            <a:r>
              <a:rPr lang="en-US" dirty="0" smtClean="0"/>
              <a:t>Else </a:t>
            </a:r>
            <a:r>
              <a:rPr lang="en-US" dirty="0"/>
              <a:t>mark it with the return value of </a:t>
            </a:r>
            <a:r>
              <a:rPr lang="en-US" dirty="0" err="1"/>
              <a:t>Generate_Decision_tree</a:t>
            </a:r>
            <a:r>
              <a:rPr lang="en-US" dirty="0"/>
              <a:t>(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, {new attribute list|{attribute list} −</a:t>
            </a:r>
            <a:r>
              <a:rPr lang="en-US" i="1" dirty="0"/>
              <a:t>A </a:t>
            </a:r>
            <a:r>
              <a:rPr lang="en-US" dirty="0"/>
              <a:t>}) </a:t>
            </a:r>
            <a:endParaRPr lang="en-US" dirty="0"/>
          </a:p>
          <a:p>
            <a:pPr>
              <a:buAutoNum type="arabicParenR" startAt="9"/>
            </a:pPr>
            <a:r>
              <a:rPr lang="en-US" dirty="0" smtClean="0"/>
              <a:t>Return </a:t>
            </a:r>
            <a:r>
              <a:rPr lang="en-US" dirty="0"/>
              <a:t>rule-based decision list.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representation of classifier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TransformTreeToRules</a:t>
            </a:r>
            <a:r>
              <a:rPr lang="en-US" dirty="0" smtClean="0"/>
              <a:t> approach generates rule-based classifier models </a:t>
            </a:r>
          </a:p>
          <a:p>
            <a:pPr lvl="1"/>
            <a:r>
              <a:rPr lang="en-US" dirty="0" smtClean="0"/>
              <a:t>representing rules as “IF...THEN ... ”.</a:t>
            </a:r>
          </a:p>
          <a:p>
            <a:r>
              <a:rPr lang="en-US" dirty="0" smtClean="0"/>
              <a:t>Conjunction of all attribute-value pairs in the path constructs the IF part of the rule, while the class label in a leaf is the THEN 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strategy of four steps for rule pruning are used to shrink the size of the </a:t>
            </a:r>
            <a:r>
              <a:rPr lang="en-US" dirty="0" err="1"/>
              <a:t>rulebase</a:t>
            </a:r>
            <a:r>
              <a:rPr lang="en-US" dirty="0"/>
              <a:t>:  </a:t>
            </a:r>
          </a:p>
          <a:p>
            <a:pPr lvl="1"/>
            <a:r>
              <a:rPr lang="en-US" b="1" dirty="0"/>
              <a:t>Step 1 </a:t>
            </a:r>
            <a:r>
              <a:rPr lang="en-US" dirty="0"/>
              <a:t>: Supplement each rule with irrelevant </a:t>
            </a:r>
            <a:r>
              <a:rPr lang="en-US" dirty="0" smtClean="0"/>
              <a:t>values. Irrelevant </a:t>
            </a:r>
            <a:r>
              <a:rPr lang="en-US" dirty="0"/>
              <a:t>values are the values of irrelevant attributes which can be deleted or replaced by any values from the same domain values without affecting the correctness of the rule.  </a:t>
            </a:r>
            <a:endParaRPr lang="en-US" dirty="0" smtClean="0"/>
          </a:p>
          <a:p>
            <a:pPr lvl="1"/>
            <a:r>
              <a:rPr lang="en-US" b="1" dirty="0"/>
              <a:t>Step 2 </a:t>
            </a:r>
            <a:r>
              <a:rPr lang="en-US" dirty="0"/>
              <a:t>: If a rule ( </a:t>
            </a:r>
            <a:r>
              <a:rPr lang="en-US" i="1" dirty="0" err="1"/>
              <a:t>e.g</a:t>
            </a:r>
            <a:r>
              <a:rPr lang="en-US" i="1" dirty="0"/>
              <a:t> </a:t>
            </a:r>
            <a:r>
              <a:rPr lang="en-US" dirty="0"/>
              <a:t>.,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) has </a:t>
            </a:r>
            <a:r>
              <a:rPr lang="en-US" i="1" dirty="0"/>
              <a:t>n </a:t>
            </a:r>
            <a:r>
              <a:rPr lang="en-US" dirty="0"/>
              <a:t>conditions in the head part and the former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conditions are different from other rules, then the latter (</a:t>
            </a:r>
            <a:r>
              <a:rPr lang="en-US" i="1" dirty="0"/>
              <a:t>n</a:t>
            </a:r>
            <a:r>
              <a:rPr lang="en-US" dirty="0"/>
              <a:t>−</a:t>
            </a:r>
            <a:r>
              <a:rPr lang="en-US" i="1" dirty="0"/>
              <a:t>i</a:t>
            </a:r>
            <a:r>
              <a:rPr lang="en-US" dirty="0"/>
              <a:t>+1) conditions can be deleted from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Step 3 </a:t>
            </a:r>
            <a:r>
              <a:rPr lang="en-US" dirty="0"/>
              <a:t>: All rules are assigned to different groups in a decedent order according to the number of same conditions in the head part. </a:t>
            </a:r>
          </a:p>
          <a:p>
            <a:pPr lvl="1"/>
            <a:r>
              <a:rPr lang="en-US" b="1" dirty="0"/>
              <a:t>Step 4 </a:t>
            </a:r>
            <a:r>
              <a:rPr lang="en-US" dirty="0"/>
              <a:t>: The set of rules is further reduced based on the MDL principle finding the shortest description of rules of the same group by dropping repeated conditions in their head parts.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66" y="1010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Paper:</a:t>
            </a:r>
          </a:p>
          <a:p>
            <a:pPr marL="0" indent="0">
              <a:buNone/>
            </a:pPr>
            <a:r>
              <a:rPr lang="en-US" sz="3200" dirty="0"/>
              <a:t>Yang, </a:t>
            </a:r>
            <a:r>
              <a:rPr lang="en-US" sz="3200" dirty="0" err="1"/>
              <a:t>Shuo</a:t>
            </a:r>
            <a:r>
              <a:rPr lang="en-US" sz="3200" dirty="0"/>
              <a:t>, Jing-</a:t>
            </a:r>
            <a:r>
              <a:rPr lang="en-US" sz="3200" dirty="0" err="1"/>
              <a:t>Zhi</a:t>
            </a:r>
            <a:r>
              <a:rPr lang="en-US" sz="3200" dirty="0"/>
              <a:t> </a:t>
            </a:r>
            <a:r>
              <a:rPr lang="en-US" sz="3200" dirty="0" err="1"/>
              <a:t>Guo</a:t>
            </a:r>
            <a:r>
              <a:rPr lang="en-US" sz="3200" dirty="0"/>
              <a:t>, and Jun-Wei Jin. "An improved Id3 algorithm for medical data classification." </a:t>
            </a:r>
            <a:r>
              <a:rPr lang="en-US" sz="3200" i="1" dirty="0"/>
              <a:t>Computers &amp; Electrical Engineering</a:t>
            </a:r>
            <a:r>
              <a:rPr lang="en-US" sz="3200" dirty="0"/>
              <a:t> 65 (2018): </a:t>
            </a:r>
            <a:r>
              <a:rPr lang="en-US" sz="3200" dirty="0" smtClean="0"/>
              <a:t>474-487.</a:t>
            </a:r>
          </a:p>
          <a:p>
            <a:pPr marL="0" indent="0">
              <a:buNone/>
            </a:pPr>
            <a:r>
              <a:rPr lang="en-US" sz="2400" dirty="0" smtClean="0"/>
              <a:t>Url: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https://www.sciencedirect.com/science/article/pii/S004579061732517X</a:t>
            </a:r>
            <a:endParaRPr lang="en-US" sz="24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A106-7D37-4ABC-94A1-8DF6566DD7F5}" type="datetime1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Improved Id3 </a:t>
            </a:r>
            <a:r>
              <a:rPr lang="en-US" sz="2000" dirty="0"/>
              <a:t>algorithm for disease prediction </a:t>
            </a:r>
            <a:endParaRPr lang="en-US" sz="2000" dirty="0" smtClean="0"/>
          </a:p>
          <a:p>
            <a:r>
              <a:rPr lang="en-US" sz="2000" dirty="0" smtClean="0"/>
              <a:t>Features:</a:t>
            </a:r>
          </a:p>
          <a:p>
            <a:pPr lvl="1"/>
            <a:r>
              <a:rPr lang="en-US" sz="2000" dirty="0" smtClean="0"/>
              <a:t>balance </a:t>
            </a:r>
            <a:r>
              <a:rPr lang="en-US" sz="2000" dirty="0"/>
              <a:t>function for test attribute </a:t>
            </a:r>
            <a:r>
              <a:rPr lang="en-US" sz="2000" dirty="0" smtClean="0"/>
              <a:t>selection.</a:t>
            </a:r>
            <a:endParaRPr lang="en-US" sz="2000" dirty="0"/>
          </a:p>
          <a:p>
            <a:pPr lvl="1"/>
            <a:r>
              <a:rPr lang="en-US" sz="2000" dirty="0" smtClean="0"/>
              <a:t>numeric </a:t>
            </a:r>
            <a:r>
              <a:rPr lang="en-US" sz="2000" dirty="0"/>
              <a:t>attribute discretization </a:t>
            </a:r>
            <a:r>
              <a:rPr lang="en-US" sz="2000" dirty="0" smtClean="0"/>
              <a:t>strategy.</a:t>
            </a:r>
          </a:p>
          <a:p>
            <a:pPr lvl="1"/>
            <a:r>
              <a:rPr lang="en-US" sz="2000" dirty="0" smtClean="0"/>
              <a:t>new </a:t>
            </a:r>
            <a:r>
              <a:rPr lang="en-US" sz="2000" dirty="0"/>
              <a:t>rule-based heuristic method for classified representation</a:t>
            </a:r>
            <a:r>
              <a:rPr lang="en-US" sz="20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Id3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9500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The Id3 algorithm </a:t>
                </a:r>
              </a:p>
              <a:p>
                <a:pPr lvl="1"/>
                <a:r>
                  <a:rPr lang="en-US" sz="2000" dirty="0" smtClean="0"/>
                  <a:t>chooses test attributes by calculating and comparing their information gains.</a:t>
                </a:r>
              </a:p>
              <a:p>
                <a:pPr lvl="1"/>
                <a:r>
                  <a:rPr lang="en-US" sz="2000" dirty="0" smtClean="0"/>
                  <a:t>Let S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be the number of samples in class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smtClean="0"/>
                  <a:t>. The expected information amount required to classify S is given by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,…….,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aseline="-25000" dirty="0" smtClean="0"/>
              </a:p>
              <a:p>
                <a:pPr lvl="1"/>
                <a:r>
                  <a:rPr lang="en-US" sz="2000" dirty="0" smtClean="0"/>
                  <a:t>p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probability of instances in S belonging to class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9500857" cy="4351338"/>
              </a:xfrm>
              <a:blipFill rotWithShape="0">
                <a:blip r:embed="rId2"/>
                <a:stretch>
                  <a:fillRect l="-32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Id3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000" dirty="0" smtClean="0"/>
                  <a:t>The required information amount (</a:t>
                </a:r>
                <a:r>
                  <a:rPr lang="en-US" sz="2000" dirty="0" err="1" smtClean="0"/>
                  <a:t>i.e.,entropy</a:t>
                </a:r>
                <a:r>
                  <a:rPr lang="en-US" sz="2000" dirty="0" smtClean="0"/>
                  <a:t>) of attribute A to split the training dataset S is given by:</a:t>
                </a:r>
              </a:p>
              <a:p>
                <a:pPr lvl="1"/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𝑠𝑚𝑗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,…..,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𝑠𝑚𝑗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The </a:t>
                </a:r>
                <a:r>
                  <a:rPr lang="en-US" sz="2000" dirty="0"/>
                  <a:t>less information amount required, the more purity of a sub-dataset is. </a:t>
                </a:r>
                <a:endParaRPr lang="en-US" sz="2000" dirty="0" smtClean="0"/>
              </a:p>
              <a:p>
                <a:pPr lvl="1"/>
                <a:r>
                  <a:rPr lang="en-US" sz="2000" dirty="0"/>
                  <a:t>The information gain of </a:t>
                </a:r>
                <a:r>
                  <a:rPr lang="en-US" sz="2000" i="1" dirty="0"/>
                  <a:t>A </a:t>
                </a:r>
                <a:r>
                  <a:rPr lang="en-US" sz="2000" dirty="0"/>
                  <a:t>is defined as: </a:t>
                </a:r>
                <a:endParaRPr lang="en-US" sz="2000" dirty="0" smtClean="0"/>
              </a:p>
              <a:p>
                <a:pPr marL="40005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</a:t>
                </a:r>
                <a:r>
                  <a:rPr lang="pt-BR" sz="2000" dirty="0" smtClean="0"/>
                  <a:t>InfoGain(A) = I(S</a:t>
                </a:r>
                <a:r>
                  <a:rPr lang="pt-BR" sz="2000" baseline="-25000" dirty="0" smtClean="0"/>
                  <a:t>1</a:t>
                </a:r>
                <a:r>
                  <a:rPr lang="pt-BR" sz="2000" dirty="0" smtClean="0"/>
                  <a:t>, S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, . . . , S</a:t>
                </a:r>
                <a:r>
                  <a:rPr lang="pt-BR" sz="2000" baseline="-25000" dirty="0" smtClean="0"/>
                  <a:t>m</a:t>
                </a:r>
                <a:r>
                  <a:rPr lang="pt-BR" sz="2000" dirty="0" smtClean="0"/>
                  <a:t>) − E(A)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classical 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Bias on multi-</a:t>
            </a:r>
            <a:r>
              <a:rPr lang="en-US" sz="2000" dirty="0" err="1" smtClean="0"/>
              <a:t>variated</a:t>
            </a:r>
            <a:r>
              <a:rPr lang="en-US" sz="2000" dirty="0" smtClean="0"/>
              <a:t> attributes</a:t>
            </a:r>
          </a:p>
          <a:p>
            <a:pPr lvl="1"/>
            <a:r>
              <a:rPr lang="en-US" sz="2000" dirty="0" smtClean="0"/>
              <a:t>The more different attribute values, the larger information gains.</a:t>
            </a:r>
          </a:p>
          <a:p>
            <a:r>
              <a:rPr lang="en-US" sz="2000" dirty="0" smtClean="0"/>
              <a:t>Helplessness with numeric attributes</a:t>
            </a:r>
          </a:p>
          <a:p>
            <a:pPr lvl="1"/>
            <a:r>
              <a:rPr lang="en-US" sz="2000" dirty="0" err="1" smtClean="0"/>
              <a:t>Clasical</a:t>
            </a:r>
            <a:r>
              <a:rPr lang="en-US" sz="2000" dirty="0" smtClean="0"/>
              <a:t> ID3 algorithm works only on nominal data.</a:t>
            </a:r>
          </a:p>
          <a:p>
            <a:pPr lvl="1"/>
            <a:r>
              <a:rPr lang="en-US" sz="2000" dirty="0" smtClean="0"/>
              <a:t>if the default filter of </a:t>
            </a:r>
            <a:r>
              <a:rPr lang="en-US" sz="2000" dirty="0" err="1" smtClean="0"/>
              <a:t>NumericToNominal</a:t>
            </a:r>
            <a:r>
              <a:rPr lang="en-US" sz="2000" dirty="0" smtClean="0"/>
              <a:t> in WEKA is used to discretize the attributes, the performance of Id3 algorithm degrades dramatically.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classical 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Loosing relations among attributes</a:t>
            </a:r>
          </a:p>
          <a:p>
            <a:pPr lvl="1"/>
            <a:r>
              <a:rPr lang="en-US" sz="2000" dirty="0" smtClean="0"/>
              <a:t>uses a tree structure to represent a classifier model which is hard </a:t>
            </a:r>
            <a:r>
              <a:rPr lang="en-US" sz="2000" dirty="0"/>
              <a:t>to </a:t>
            </a:r>
            <a:r>
              <a:rPr lang="en-US" sz="2000" dirty="0" smtClean="0"/>
              <a:t>interpret </a:t>
            </a:r>
            <a:r>
              <a:rPr lang="en-US" sz="2000" dirty="0"/>
              <a:t>and </a:t>
            </a:r>
            <a:r>
              <a:rPr lang="en-US" sz="2000" dirty="0" smtClean="0"/>
              <a:t>understand.</a:t>
            </a:r>
          </a:p>
          <a:p>
            <a:pPr lvl="1"/>
            <a:r>
              <a:rPr lang="en-US" sz="2000" dirty="0" smtClean="0"/>
              <a:t>the tree representation is neither an optimal method for storage nor a good way for interpretation.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on ID3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Balance Function</a:t>
            </a:r>
          </a:p>
          <a:p>
            <a:r>
              <a:rPr lang="en-US" sz="2000" dirty="0" smtClean="0"/>
              <a:t>Discretization of numeric attributes</a:t>
            </a:r>
          </a:p>
          <a:p>
            <a:r>
              <a:rPr lang="en-US" sz="2000" dirty="0" smtClean="0"/>
              <a:t>Rule representation of classifier model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Solves the problem </a:t>
                </a:r>
                <a:r>
                  <a:rPr lang="en-US" dirty="0"/>
                  <a:t>of Bias on </a:t>
                </a:r>
                <a:r>
                  <a:rPr lang="en-US" dirty="0" smtClean="0"/>
                  <a:t>multi-</a:t>
                </a:r>
                <a:r>
                  <a:rPr lang="en-US" dirty="0" err="1" smtClean="0"/>
                  <a:t>variated</a:t>
                </a:r>
                <a:r>
                  <a:rPr lang="en-US" dirty="0" smtClean="0"/>
                  <a:t> attributes</a:t>
                </a:r>
              </a:p>
              <a:p>
                <a:r>
                  <a:rPr lang="en-US" dirty="0" smtClean="0"/>
                  <a:t>The Balance Function is a monotonically increasing function of number of attribute values.</a:t>
                </a:r>
              </a:p>
              <a:p>
                <a:r>
                  <a:rPr lang="en-US" dirty="0" smtClean="0"/>
                  <a:t> This paper considers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3.5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−1.5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1.8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Gain is recomputed as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Gain ( A ) = </a:t>
                </a:r>
                <a:r>
                  <a:rPr lang="en-US" dirty="0" err="1" smtClean="0"/>
                  <a:t>InfoGain</a:t>
                </a:r>
                <a:r>
                  <a:rPr lang="en-US" dirty="0" smtClean="0"/>
                  <a:t> ( A ) / f ( n 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</TotalTime>
  <Words>1138</Words>
  <Application>Microsoft Office PowerPoint</Application>
  <PresentationFormat>Widescreen</PresentationFormat>
  <Paragraphs>164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</vt:lpstr>
      <vt:lpstr>An improved Id3 algorithm for clinical data classification</vt:lpstr>
      <vt:lpstr>PowerPoint Presentation</vt:lpstr>
      <vt:lpstr>Introduction:</vt:lpstr>
      <vt:lpstr>Basic principles of Id3</vt:lpstr>
      <vt:lpstr>Basic principles of Id3</vt:lpstr>
      <vt:lpstr>Problems of classical Id3 algorithm</vt:lpstr>
      <vt:lpstr>Problems of classical Id3 algorithm</vt:lpstr>
      <vt:lpstr>Improvements on ID3</vt:lpstr>
      <vt:lpstr>Balance Function</vt:lpstr>
      <vt:lpstr>Discretization of numeric attributes </vt:lpstr>
      <vt:lpstr>Discretization of numeric attributes</vt:lpstr>
      <vt:lpstr>Algorithm to discretize a numeric attributes </vt:lpstr>
      <vt:lpstr>Algorithm to discretize a numeric attributes </vt:lpstr>
      <vt:lpstr>Improved Id3 algorithm. </vt:lpstr>
      <vt:lpstr>Improved Id3 algorithm</vt:lpstr>
      <vt:lpstr>Rule representation of classifier model</vt:lpstr>
      <vt:lpstr>Heuristic strategy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Id3 algorithm for clinical data classification</dc:title>
  <dc:creator>VEERENDRA NANISETTI</dc:creator>
  <cp:lastModifiedBy>gangadhar korrapati</cp:lastModifiedBy>
  <cp:revision>51</cp:revision>
  <dcterms:created xsi:type="dcterms:W3CDTF">2018-08-13T16:33:52Z</dcterms:created>
  <dcterms:modified xsi:type="dcterms:W3CDTF">2018-08-15T10:45:37Z</dcterms:modified>
</cp:coreProperties>
</file>