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59" r:id="rId4"/>
    <p:sldId id="260" r:id="rId5"/>
    <p:sldId id="266" r:id="rId6"/>
    <p:sldId id="267" r:id="rId7"/>
    <p:sldId id="268" r:id="rId8"/>
    <p:sldId id="269" r:id="rId9"/>
    <p:sldId id="263" r:id="rId10"/>
    <p:sldId id="262" r:id="rId11"/>
    <p:sldId id="264" r:id="rId12"/>
    <p:sldId id="26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87" r:id="rId33"/>
    <p:sldId id="25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3333" autoAdjust="0"/>
  </p:normalViewPr>
  <p:slideViewPr>
    <p:cSldViewPr showGuides="1">
      <p:cViewPr varScale="1">
        <p:scale>
          <a:sx n="73" d="100"/>
          <a:sy n="73" d="100"/>
        </p:scale>
        <p:origin x="1028"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15-05-2024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130425"/>
            <a:ext cx="8153400" cy="1470025"/>
          </a:xfrm>
        </p:spPr>
        <p:txBody>
          <a:bodyPr>
            <a:noAutofit/>
          </a:bodyPr>
          <a:lstStyle/>
          <a:p>
            <a:pPr algn="ctr">
              <a:lnSpc>
                <a:spcPct val="150000"/>
              </a:lnSpc>
              <a:spcAft>
                <a:spcPts val="1000"/>
              </a:spcAft>
            </a:pPr>
            <a:r>
              <a:rPr lang="en-US" sz="2800" b="1" dirty="0">
                <a:ea typeface="Calibri" panose="020F0502020204030204" pitchFamily="34" charset="0"/>
                <a:cs typeface="Times New Roman" panose="02020603050405020304" pitchFamily="18" charset="0"/>
              </a:rPr>
              <a:t>APPLICATION OF MACHINE LEARNING FOR ENSURING WATER QUALITY IN AQUACULTURE PONDS</a:t>
            </a:r>
            <a:endParaRPr lang="en-IN" sz="2800" dirty="0">
              <a:effectLst/>
              <a:ea typeface="Calibri" panose="020F0502020204030204" pitchFamily="34" charset="0"/>
              <a:cs typeface="Times New Roman" panose="02020603050405020304" pitchFamily="18" charset="0"/>
            </a:endParaRPr>
          </a:p>
        </p:txBody>
      </p:sp>
      <p:sp>
        <p:nvSpPr>
          <p:cNvPr id="7" name="Subtitle 6"/>
          <p:cNvSpPr>
            <a:spLocks noGrp="1"/>
          </p:cNvSpPr>
          <p:nvPr>
            <p:ph type="subTitle" idx="1"/>
          </p:nvPr>
        </p:nvSpPr>
        <p:spPr>
          <a:xfrm>
            <a:off x="1371600" y="3876838"/>
            <a:ext cx="6400800" cy="2219162"/>
          </a:xfrm>
        </p:spPr>
        <p:txBody>
          <a:bodyPr>
            <a:normAutofit fontScale="70000" lnSpcReduction="20000"/>
          </a:bodyPr>
          <a:lstStyle/>
          <a:p>
            <a:r>
              <a:rPr lang="en-US" dirty="0" err="1">
                <a:solidFill>
                  <a:schemeClr val="tx1"/>
                </a:solidFill>
              </a:rPr>
              <a:t>Paidipati</a:t>
            </a:r>
            <a:r>
              <a:rPr lang="en-US" dirty="0">
                <a:solidFill>
                  <a:schemeClr val="tx1"/>
                </a:solidFill>
              </a:rPr>
              <a:t> Lakshman Sai (RA2011027010202)</a:t>
            </a:r>
          </a:p>
          <a:p>
            <a:r>
              <a:rPr lang="en-US" dirty="0" err="1">
                <a:solidFill>
                  <a:schemeClr val="tx1"/>
                </a:solidFill>
              </a:rPr>
              <a:t>Paidipati</a:t>
            </a:r>
            <a:r>
              <a:rPr lang="en-US" dirty="0">
                <a:solidFill>
                  <a:schemeClr val="tx1"/>
                </a:solidFill>
              </a:rPr>
              <a:t> Charan Ram (RA2011027010186)</a:t>
            </a:r>
          </a:p>
          <a:p>
            <a:r>
              <a:rPr lang="en-US" dirty="0" err="1">
                <a:solidFill>
                  <a:schemeClr val="tx1"/>
                </a:solidFill>
              </a:rPr>
              <a:t>Gangireddy</a:t>
            </a:r>
            <a:r>
              <a:rPr lang="en-US" dirty="0">
                <a:solidFill>
                  <a:schemeClr val="tx1"/>
                </a:solidFill>
              </a:rPr>
              <a:t> Sai </a:t>
            </a:r>
            <a:r>
              <a:rPr lang="en-US" dirty="0" err="1">
                <a:solidFill>
                  <a:schemeClr val="tx1"/>
                </a:solidFill>
              </a:rPr>
              <a:t>Preetham</a:t>
            </a:r>
            <a:r>
              <a:rPr lang="en-US" dirty="0">
                <a:solidFill>
                  <a:schemeClr val="tx1"/>
                </a:solidFill>
              </a:rPr>
              <a:t> (RA2011027010180)</a:t>
            </a:r>
          </a:p>
          <a:p>
            <a:r>
              <a:rPr lang="en-US" dirty="0" err="1">
                <a:solidFill>
                  <a:schemeClr val="tx1"/>
                </a:solidFill>
              </a:rPr>
              <a:t>Kakuru</a:t>
            </a:r>
            <a:r>
              <a:rPr lang="en-US" dirty="0">
                <a:solidFill>
                  <a:schemeClr val="tx1"/>
                </a:solidFill>
              </a:rPr>
              <a:t> Jaya Praveen (RA2011027010198)</a:t>
            </a:r>
          </a:p>
          <a:p>
            <a:r>
              <a:rPr lang="en-US" dirty="0"/>
              <a:t>Guide name: </a:t>
            </a:r>
            <a:r>
              <a:rPr lang="en-US" dirty="0">
                <a:solidFill>
                  <a:schemeClr val="tx1"/>
                </a:solidFill>
              </a:rPr>
              <a:t>Dr. SV. Shri Bharathi </a:t>
            </a:r>
          </a:p>
          <a:p>
            <a:r>
              <a:rPr lang="en-US" dirty="0"/>
              <a:t> Designation: </a:t>
            </a:r>
            <a:r>
              <a:rPr lang="en-US" dirty="0">
                <a:solidFill>
                  <a:schemeClr val="tx1"/>
                </a:solidFill>
              </a:rPr>
              <a:t>Assistant Professor</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777538" y="1854037"/>
            <a:ext cx="6019800" cy="369332"/>
          </a:xfrm>
          <a:prstGeom prst="rect">
            <a:avLst/>
          </a:prstGeom>
          <a:noFill/>
        </p:spPr>
        <p:txBody>
          <a:bodyPr wrap="square" rtlCol="0">
            <a:spAutoFit/>
          </a:bodyPr>
          <a:lstStyle/>
          <a:p>
            <a:pPr algn="ctr"/>
            <a:r>
              <a:rPr lang="en-US" b="1" dirty="0"/>
              <a:t>18CSP109L- MAJOR PROJECT </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11A7-BAE4-906F-3E12-6D11D69010F4}"/>
              </a:ext>
            </a:extLst>
          </p:cNvPr>
          <p:cNvSpPr>
            <a:spLocks noGrp="1"/>
          </p:cNvSpPr>
          <p:nvPr>
            <p:ph type="title"/>
          </p:nvPr>
        </p:nvSpPr>
        <p:spPr/>
        <p:txBody>
          <a:bodyPr>
            <a:normAutofit/>
          </a:bodyPr>
          <a:lstStyle/>
          <a:p>
            <a:r>
              <a:rPr lang="en-US" dirty="0"/>
              <a:t>Objectives</a:t>
            </a:r>
            <a:endParaRPr lang="en-IN" dirty="0"/>
          </a:p>
        </p:txBody>
      </p:sp>
      <p:sp>
        <p:nvSpPr>
          <p:cNvPr id="3" name="Content Placeholder 2">
            <a:extLst>
              <a:ext uri="{FF2B5EF4-FFF2-40B4-BE49-F238E27FC236}">
                <a16:creationId xmlns:a16="http://schemas.microsoft.com/office/drawing/2014/main" id="{029C90FA-1A41-29B3-6434-10DD672D19FB}"/>
              </a:ext>
            </a:extLst>
          </p:cNvPr>
          <p:cNvSpPr>
            <a:spLocks noGrp="1"/>
          </p:cNvSpPr>
          <p:nvPr>
            <p:ph idx="1"/>
          </p:nvPr>
        </p:nvSpPr>
        <p:spPr/>
        <p:txBody>
          <a:bodyPr>
            <a:normAutofit/>
          </a:bodyPr>
          <a:lstStyle/>
          <a:p>
            <a:pPr algn="just"/>
            <a:r>
              <a:rPr lang="en-US" sz="2800" b="0" i="0" dirty="0">
                <a:effectLst/>
              </a:rPr>
              <a:t>The research objective is to pioneer a comprehensive water quality assurance system for aquaculture ponds through the integration of machine learning. </a:t>
            </a:r>
          </a:p>
          <a:p>
            <a:pPr algn="just"/>
            <a:r>
              <a:rPr lang="en-US" sz="2800" b="0" i="0" dirty="0">
                <a:effectLst/>
              </a:rPr>
              <a:t>Specific objectives include the development of advanced predictive models, overcoming data integration complexities, addressing ethical considerations, and optimizing scalability and cost-effectiveness.</a:t>
            </a:r>
            <a:endParaRPr lang="en-IN" sz="2800" dirty="0"/>
          </a:p>
        </p:txBody>
      </p:sp>
      <p:sp>
        <p:nvSpPr>
          <p:cNvPr id="4" name="Date Placeholder 3">
            <a:extLst>
              <a:ext uri="{FF2B5EF4-FFF2-40B4-BE49-F238E27FC236}">
                <a16:creationId xmlns:a16="http://schemas.microsoft.com/office/drawing/2014/main" id="{54DD38A2-E84C-089E-AC0F-B5434A73A8B0}"/>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4F309456-85BE-83F3-0D09-A3016D64B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A4915-946D-98E3-E9BC-73E6AAFD355D}"/>
              </a:ext>
            </a:extLst>
          </p:cNvPr>
          <p:cNvSpPr>
            <a:spLocks noGrp="1"/>
          </p:cNvSpPr>
          <p:nvPr>
            <p:ph type="sldNum" sz="quarter" idx="12"/>
          </p:nvPr>
        </p:nvSpPr>
        <p:spPr/>
        <p:txBody>
          <a:bodyPr/>
          <a:lstStyle/>
          <a:p>
            <a:fld id="{4F7E9C80-C75B-4B75-A6C5-E58A18995148}" type="slidenum">
              <a:rPr lang="en-US" smtClean="0"/>
              <a:t>10</a:t>
            </a:fld>
            <a:endParaRPr lang="en-US"/>
          </a:p>
        </p:txBody>
      </p:sp>
    </p:spTree>
    <p:extLst>
      <p:ext uri="{BB962C8B-B14F-4D97-AF65-F5344CB8AC3E}">
        <p14:creationId xmlns:p14="http://schemas.microsoft.com/office/powerpoint/2010/main" val="108802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9B01-5DD4-2F20-73AE-699E5B405529}"/>
              </a:ext>
            </a:extLst>
          </p:cNvPr>
          <p:cNvSpPr>
            <a:spLocks noGrp="1"/>
          </p:cNvSpPr>
          <p:nvPr>
            <p:ph type="title"/>
          </p:nvPr>
        </p:nvSpPr>
        <p:spPr/>
        <p:txBody>
          <a:bodyPr/>
          <a:lstStyle/>
          <a:p>
            <a:r>
              <a:rPr lang="en-US" dirty="0"/>
              <a:t>Innovation Idea of the Project</a:t>
            </a:r>
            <a:endParaRPr lang="en-IN" dirty="0"/>
          </a:p>
        </p:txBody>
      </p:sp>
      <p:sp>
        <p:nvSpPr>
          <p:cNvPr id="3" name="Content Placeholder 2">
            <a:extLst>
              <a:ext uri="{FF2B5EF4-FFF2-40B4-BE49-F238E27FC236}">
                <a16:creationId xmlns:a16="http://schemas.microsoft.com/office/drawing/2014/main" id="{A7BC1638-D66E-CA0A-1BAD-61BD13E98044}"/>
              </a:ext>
            </a:extLst>
          </p:cNvPr>
          <p:cNvSpPr>
            <a:spLocks noGrp="1"/>
          </p:cNvSpPr>
          <p:nvPr>
            <p:ph idx="1"/>
          </p:nvPr>
        </p:nvSpPr>
        <p:spPr/>
        <p:txBody>
          <a:bodyPr>
            <a:noAutofit/>
          </a:bodyPr>
          <a:lstStyle/>
          <a:p>
            <a:r>
              <a:rPr lang="en-US" sz="2600" b="0" i="0" dirty="0">
                <a:effectLst/>
              </a:rPr>
              <a:t>The project's innovation lies in the fusion of machine learning and aquaculture practices</a:t>
            </a:r>
            <a:r>
              <a:rPr lang="en-US" sz="2600" b="0" i="0" dirty="0">
                <a:effectLst/>
                <a:highlight>
                  <a:srgbClr val="FFFF00"/>
                </a:highlight>
              </a:rPr>
              <a:t>. Real-time monitoring, accurate predictive models, and adaptable algorithms form the backbone of the system</a:t>
            </a:r>
            <a:r>
              <a:rPr lang="en-US" sz="2600" b="0" i="0" dirty="0">
                <a:effectLst/>
              </a:rPr>
              <a:t>. </a:t>
            </a:r>
          </a:p>
          <a:p>
            <a:r>
              <a:rPr lang="en-US" sz="2600" b="0" i="0" dirty="0">
                <a:effectLst/>
              </a:rPr>
              <a:t>The user-friendly interface ensures accessibility, while ethical data handling protocols uphold privacy standards. </a:t>
            </a:r>
          </a:p>
          <a:p>
            <a:r>
              <a:rPr lang="en-US" sz="2600" b="0" i="0" dirty="0">
                <a:effectLst/>
              </a:rPr>
              <a:t>The continuous improvement mechanism guarantees the system evolves with industry needs, contributing to efficient, sustainable, and responsible aquaculture management.</a:t>
            </a:r>
            <a:endParaRPr lang="en-IN" sz="2600" dirty="0"/>
          </a:p>
        </p:txBody>
      </p:sp>
      <p:sp>
        <p:nvSpPr>
          <p:cNvPr id="4" name="Date Placeholder 3">
            <a:extLst>
              <a:ext uri="{FF2B5EF4-FFF2-40B4-BE49-F238E27FC236}">
                <a16:creationId xmlns:a16="http://schemas.microsoft.com/office/drawing/2014/main" id="{D15FBF15-718B-286C-FD21-0E119255EF08}"/>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548D2FB0-2A69-FA7D-DCE4-1B7E78FB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F506E-6A81-BFC6-78B1-0C36D35D3906}"/>
              </a:ext>
            </a:extLst>
          </p:cNvPr>
          <p:cNvSpPr>
            <a:spLocks noGrp="1"/>
          </p:cNvSpPr>
          <p:nvPr>
            <p:ph type="sldNum" sz="quarter" idx="12"/>
          </p:nvPr>
        </p:nvSpPr>
        <p:spPr/>
        <p:txBody>
          <a:bodyPr/>
          <a:lstStyle/>
          <a:p>
            <a:fld id="{4F7E9C80-C75B-4B75-A6C5-E58A18995148}" type="slidenum">
              <a:rPr lang="en-US" smtClean="0"/>
              <a:t>11</a:t>
            </a:fld>
            <a:endParaRPr lang="en-US"/>
          </a:p>
        </p:txBody>
      </p:sp>
    </p:spTree>
    <p:extLst>
      <p:ext uri="{BB962C8B-B14F-4D97-AF65-F5344CB8AC3E}">
        <p14:creationId xmlns:p14="http://schemas.microsoft.com/office/powerpoint/2010/main" val="360422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62B7-B565-021C-C4B6-0A9561453127}"/>
              </a:ext>
            </a:extLst>
          </p:cNvPr>
          <p:cNvSpPr>
            <a:spLocks noGrp="1"/>
          </p:cNvSpPr>
          <p:nvPr>
            <p:ph type="title"/>
          </p:nvPr>
        </p:nvSpPr>
        <p:spPr/>
        <p:txBody>
          <a:bodyPr/>
          <a:lstStyle/>
          <a:p>
            <a:r>
              <a:rPr lang="en-US" dirty="0"/>
              <a:t>Scope and Application</a:t>
            </a:r>
            <a:endParaRPr lang="en-IN" dirty="0"/>
          </a:p>
        </p:txBody>
      </p:sp>
      <p:sp>
        <p:nvSpPr>
          <p:cNvPr id="3" name="Content Placeholder 2">
            <a:extLst>
              <a:ext uri="{FF2B5EF4-FFF2-40B4-BE49-F238E27FC236}">
                <a16:creationId xmlns:a16="http://schemas.microsoft.com/office/drawing/2014/main" id="{9CED5A34-5AC9-3095-CDFE-2F01201BD734}"/>
              </a:ext>
            </a:extLst>
          </p:cNvPr>
          <p:cNvSpPr>
            <a:spLocks noGrp="1"/>
          </p:cNvSpPr>
          <p:nvPr>
            <p:ph idx="1"/>
          </p:nvPr>
        </p:nvSpPr>
        <p:spPr/>
        <p:txBody>
          <a:bodyPr>
            <a:normAutofit/>
          </a:bodyPr>
          <a:lstStyle/>
          <a:p>
            <a:r>
              <a:rPr lang="en-US" sz="2800" b="0" i="0" dirty="0">
                <a:effectLst/>
              </a:rPr>
              <a:t>The scope of the project extends to aquaculture operations globally.</a:t>
            </a:r>
          </a:p>
          <a:p>
            <a:r>
              <a:rPr lang="en-US" sz="2800" b="0" i="0" dirty="0">
                <a:effectLst/>
              </a:rPr>
              <a:t> The system's adaptability ensures its applicability across diverse pond types and environments.</a:t>
            </a:r>
          </a:p>
          <a:p>
            <a:r>
              <a:rPr lang="en-US" sz="2800" b="0" i="0" dirty="0">
                <a:effectLst/>
              </a:rPr>
              <a:t> The technology is designed to benefit both large-scale and smaller facilities, contributing to the sustainable enhancement of aquaculture practices and the industry at large.</a:t>
            </a:r>
            <a:endParaRPr lang="en-IN" sz="2800" dirty="0"/>
          </a:p>
        </p:txBody>
      </p:sp>
      <p:sp>
        <p:nvSpPr>
          <p:cNvPr id="4" name="Date Placeholder 3">
            <a:extLst>
              <a:ext uri="{FF2B5EF4-FFF2-40B4-BE49-F238E27FC236}">
                <a16:creationId xmlns:a16="http://schemas.microsoft.com/office/drawing/2014/main" id="{A9B85968-C7DA-7A97-B102-9AD80EA809BE}"/>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D4D4FFFC-C69B-5057-18AF-D73C3EAE4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C9418-8092-FF36-CEE3-BC316665B091}"/>
              </a:ext>
            </a:extLst>
          </p:cNvPr>
          <p:cNvSpPr>
            <a:spLocks noGrp="1"/>
          </p:cNvSpPr>
          <p:nvPr>
            <p:ph type="sldNum" sz="quarter" idx="12"/>
          </p:nvPr>
        </p:nvSpPr>
        <p:spPr/>
        <p:txBody>
          <a:bodyPr/>
          <a:lstStyle/>
          <a:p>
            <a:fld id="{4F7E9C80-C75B-4B75-A6C5-E58A18995148}" type="slidenum">
              <a:rPr lang="en-US" smtClean="0"/>
              <a:t>12</a:t>
            </a:fld>
            <a:endParaRPr lang="en-US"/>
          </a:p>
        </p:txBody>
      </p:sp>
    </p:spTree>
    <p:extLst>
      <p:ext uri="{BB962C8B-B14F-4D97-AF65-F5344CB8AC3E}">
        <p14:creationId xmlns:p14="http://schemas.microsoft.com/office/powerpoint/2010/main" val="238812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F498-F22E-BE6F-CF28-E30BD17B33D9}"/>
              </a:ext>
            </a:extLst>
          </p:cNvPr>
          <p:cNvSpPr>
            <a:spLocks noGrp="1"/>
          </p:cNvSpPr>
          <p:nvPr>
            <p:ph type="title"/>
          </p:nvPr>
        </p:nvSpPr>
        <p:spPr/>
        <p:txBody>
          <a:bodyPr/>
          <a:lstStyle/>
          <a:p>
            <a:r>
              <a:rPr lang="en-US" dirty="0"/>
              <a:t>Architecture</a:t>
            </a:r>
            <a:endParaRPr lang="en-IN" dirty="0"/>
          </a:p>
        </p:txBody>
      </p:sp>
      <p:sp>
        <p:nvSpPr>
          <p:cNvPr id="4" name="Date Placeholder 3">
            <a:extLst>
              <a:ext uri="{FF2B5EF4-FFF2-40B4-BE49-F238E27FC236}">
                <a16:creationId xmlns:a16="http://schemas.microsoft.com/office/drawing/2014/main" id="{2A26591A-31C0-C6EE-A3B2-249A61266E59}"/>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90BCA7BA-834A-1E9F-2F91-67D565E86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07622-DCD5-5FC2-68C7-6E67A3EE3689}"/>
              </a:ext>
            </a:extLst>
          </p:cNvPr>
          <p:cNvSpPr>
            <a:spLocks noGrp="1"/>
          </p:cNvSpPr>
          <p:nvPr>
            <p:ph type="sldNum" sz="quarter" idx="12"/>
          </p:nvPr>
        </p:nvSpPr>
        <p:spPr/>
        <p:txBody>
          <a:bodyPr/>
          <a:lstStyle/>
          <a:p>
            <a:fld id="{4F7E9C80-C75B-4B75-A6C5-E58A18995148}" type="slidenum">
              <a:rPr lang="en-US" smtClean="0"/>
              <a:t>13</a:t>
            </a:fld>
            <a:endParaRPr lang="en-US"/>
          </a:p>
        </p:txBody>
      </p:sp>
      <p:pic>
        <p:nvPicPr>
          <p:cNvPr id="7" name="Content Placeholder 6">
            <a:extLst>
              <a:ext uri="{FF2B5EF4-FFF2-40B4-BE49-F238E27FC236}">
                <a16:creationId xmlns:a16="http://schemas.microsoft.com/office/drawing/2014/main" id="{3DB4CCDF-FA2A-C4FC-2A35-5E3CD649A178}"/>
              </a:ext>
            </a:extLst>
          </p:cNvPr>
          <p:cNvPicPr>
            <a:picLocks noGrp="1" noChangeAspect="1"/>
          </p:cNvPicPr>
          <p:nvPr>
            <p:ph idx="1"/>
          </p:nvPr>
        </p:nvPicPr>
        <p:blipFill>
          <a:blip r:embed="rId2"/>
          <a:stretch>
            <a:fillRect/>
          </a:stretch>
        </p:blipFill>
        <p:spPr>
          <a:xfrm>
            <a:off x="352419" y="1752600"/>
            <a:ext cx="8486782" cy="4267200"/>
          </a:xfrm>
          <a:prstGeom prst="rect">
            <a:avLst/>
          </a:prstGeom>
        </p:spPr>
      </p:pic>
    </p:spTree>
    <p:extLst>
      <p:ext uri="{BB962C8B-B14F-4D97-AF65-F5344CB8AC3E}">
        <p14:creationId xmlns:p14="http://schemas.microsoft.com/office/powerpoint/2010/main" val="199481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5123-CEFA-3A03-1AEE-ADAA3CA05E18}"/>
              </a:ext>
            </a:extLst>
          </p:cNvPr>
          <p:cNvSpPr>
            <a:spLocks noGrp="1"/>
          </p:cNvSpPr>
          <p:nvPr>
            <p:ph type="title"/>
          </p:nvPr>
        </p:nvSpPr>
        <p:spPr/>
        <p:txBody>
          <a:bodyPr/>
          <a:lstStyle/>
          <a:p>
            <a:r>
              <a:rPr lang="en-US" dirty="0"/>
              <a:t>Proposed Modules</a:t>
            </a:r>
            <a:endParaRPr lang="en-IN" dirty="0"/>
          </a:p>
        </p:txBody>
      </p:sp>
      <p:sp>
        <p:nvSpPr>
          <p:cNvPr id="3" name="Content Placeholder 2">
            <a:extLst>
              <a:ext uri="{FF2B5EF4-FFF2-40B4-BE49-F238E27FC236}">
                <a16:creationId xmlns:a16="http://schemas.microsoft.com/office/drawing/2014/main" id="{6867422A-E501-F28E-137F-FD40291AA06B}"/>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Data Collection</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Data Pre-processing</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Feature Extraction</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Machine Learning Algorithms</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Model Training</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Validation and Testing</a:t>
            </a:r>
          </a:p>
          <a:p>
            <a:pPr marL="342900" lvl="0" indent="-342900" algn="just">
              <a:lnSpc>
                <a:spcPct val="150000"/>
              </a:lnSpc>
              <a:spcAft>
                <a:spcPts val="800"/>
              </a:spcAft>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Real-time Integration</a:t>
            </a:r>
          </a:p>
          <a:p>
            <a:endParaRPr lang="en-IN" dirty="0"/>
          </a:p>
        </p:txBody>
      </p:sp>
      <p:sp>
        <p:nvSpPr>
          <p:cNvPr id="4" name="Date Placeholder 3">
            <a:extLst>
              <a:ext uri="{FF2B5EF4-FFF2-40B4-BE49-F238E27FC236}">
                <a16:creationId xmlns:a16="http://schemas.microsoft.com/office/drawing/2014/main" id="{A6F25F96-12BC-3524-434D-5E50C743808E}"/>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64604EB4-80B8-AF3A-954F-3207AA1E3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A784D-245C-2B0F-FDC4-4AB1BED5FB37}"/>
              </a:ext>
            </a:extLst>
          </p:cNvPr>
          <p:cNvSpPr>
            <a:spLocks noGrp="1"/>
          </p:cNvSpPr>
          <p:nvPr>
            <p:ph type="sldNum" sz="quarter" idx="12"/>
          </p:nvPr>
        </p:nvSpPr>
        <p:spPr/>
        <p:txBody>
          <a:bodyPr/>
          <a:lstStyle/>
          <a:p>
            <a:fld id="{4F7E9C80-C75B-4B75-A6C5-E58A18995148}" type="slidenum">
              <a:rPr lang="en-US" smtClean="0"/>
              <a:t>14</a:t>
            </a:fld>
            <a:endParaRPr lang="en-US"/>
          </a:p>
        </p:txBody>
      </p:sp>
    </p:spTree>
    <p:extLst>
      <p:ext uri="{BB962C8B-B14F-4D97-AF65-F5344CB8AC3E}">
        <p14:creationId xmlns:p14="http://schemas.microsoft.com/office/powerpoint/2010/main" val="90278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080E-7F68-08F1-6CB3-EB6F66040F7E}"/>
              </a:ext>
            </a:extLst>
          </p:cNvPr>
          <p:cNvSpPr>
            <a:spLocks noGrp="1"/>
          </p:cNvSpPr>
          <p:nvPr>
            <p:ph type="title"/>
          </p:nvPr>
        </p:nvSpPr>
        <p:spPr/>
        <p:txBody>
          <a:bodyPr/>
          <a:lstStyle/>
          <a:p>
            <a:r>
              <a:rPr lang="en-US" dirty="0"/>
              <a:t>Algorithm Description</a:t>
            </a:r>
            <a:endParaRPr lang="en-IN" dirty="0"/>
          </a:p>
        </p:txBody>
      </p:sp>
      <p:sp>
        <p:nvSpPr>
          <p:cNvPr id="12" name="Content Placeholder 11">
            <a:extLst>
              <a:ext uri="{FF2B5EF4-FFF2-40B4-BE49-F238E27FC236}">
                <a16:creationId xmlns:a16="http://schemas.microsoft.com/office/drawing/2014/main" id="{42DF2523-2CB3-5618-4B53-C08F3D03FD4E}"/>
              </a:ext>
            </a:extLst>
          </p:cNvPr>
          <p:cNvSpPr>
            <a:spLocks noGrp="1"/>
          </p:cNvSpPr>
          <p:nvPr>
            <p:ph sz="half" idx="2"/>
          </p:nvPr>
        </p:nvSpPr>
        <p:spPr/>
        <p:txBody>
          <a:bodyPr>
            <a:normAutofit fontScale="77500" lnSpcReduction="20000"/>
          </a:bodyPr>
          <a:lstStyle/>
          <a:p>
            <a:r>
              <a:rPr lang="en-US" b="1" i="0" dirty="0">
                <a:effectLst/>
              </a:rPr>
              <a:t>Support Vector Machine </a:t>
            </a:r>
            <a:r>
              <a:rPr lang="en-US" i="0" dirty="0">
                <a:effectLst/>
              </a:rPr>
              <a:t>(SVM</a:t>
            </a:r>
            <a:r>
              <a:rPr lang="en-US" b="0" i="0" dirty="0">
                <a:effectLst/>
              </a:rPr>
              <a:t>) is a powerful supervised learning algorithm used for both classification and regression tasks. The primary goal of SVM is to create a hyperplane that best separates different classes in the feature space. This hyperplane is positioned to maximize the margin between the classes, with support vectors—data points close to the decision boundary—playing a crucial role in defining this optimal separation.</a:t>
            </a:r>
            <a:endParaRPr lang="en-IN" dirty="0"/>
          </a:p>
        </p:txBody>
      </p:sp>
      <p:sp>
        <p:nvSpPr>
          <p:cNvPr id="4" name="Date Placeholder 3">
            <a:extLst>
              <a:ext uri="{FF2B5EF4-FFF2-40B4-BE49-F238E27FC236}">
                <a16:creationId xmlns:a16="http://schemas.microsoft.com/office/drawing/2014/main" id="{2D1C18D4-44D7-F068-D465-4FC82D292DE8}"/>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DA6F9672-A6A2-CF0E-A1F1-FAB8C7F10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0FF69-B346-45C0-6F00-CC2F0AF56790}"/>
              </a:ext>
            </a:extLst>
          </p:cNvPr>
          <p:cNvSpPr>
            <a:spLocks noGrp="1"/>
          </p:cNvSpPr>
          <p:nvPr>
            <p:ph type="sldNum" sz="quarter" idx="12"/>
          </p:nvPr>
        </p:nvSpPr>
        <p:spPr/>
        <p:txBody>
          <a:bodyPr/>
          <a:lstStyle/>
          <a:p>
            <a:fld id="{4F7E9C80-C75B-4B75-A6C5-E58A18995148}" type="slidenum">
              <a:rPr lang="en-US" smtClean="0"/>
              <a:t>15</a:t>
            </a:fld>
            <a:endParaRPr lang="en-US"/>
          </a:p>
        </p:txBody>
      </p:sp>
      <p:pic>
        <p:nvPicPr>
          <p:cNvPr id="13" name="Content Placeholder 12">
            <a:extLst>
              <a:ext uri="{FF2B5EF4-FFF2-40B4-BE49-F238E27FC236}">
                <a16:creationId xmlns:a16="http://schemas.microsoft.com/office/drawing/2014/main" id="{087E89C7-6B85-8EDE-A6CF-9FEBFC1868A2}"/>
              </a:ext>
            </a:extLst>
          </p:cNvPr>
          <p:cNvPicPr>
            <a:picLocks noGrp="1" noChangeAspect="1"/>
          </p:cNvPicPr>
          <p:nvPr>
            <p:ph sz="half" idx="1"/>
          </p:nvPr>
        </p:nvPicPr>
        <p:blipFill>
          <a:blip r:embed="rId2"/>
          <a:stretch>
            <a:fillRect/>
          </a:stretch>
        </p:blipFill>
        <p:spPr>
          <a:xfrm>
            <a:off x="304800" y="1417638"/>
            <a:ext cx="4419600" cy="4708525"/>
          </a:xfrm>
          <a:prstGeom prst="rect">
            <a:avLst/>
          </a:prstGeom>
        </p:spPr>
      </p:pic>
    </p:spTree>
    <p:extLst>
      <p:ext uri="{BB962C8B-B14F-4D97-AF65-F5344CB8AC3E}">
        <p14:creationId xmlns:p14="http://schemas.microsoft.com/office/powerpoint/2010/main" val="650553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76DA7F-F9D4-EF35-D6C1-00DFD8D409B8}"/>
              </a:ext>
            </a:extLst>
          </p:cNvPr>
          <p:cNvSpPr>
            <a:spLocks noGrp="1"/>
          </p:cNvSpPr>
          <p:nvPr>
            <p:ph sz="half" idx="2"/>
          </p:nvPr>
        </p:nvSpPr>
        <p:spPr>
          <a:xfrm>
            <a:off x="4800600" y="1166018"/>
            <a:ext cx="4038600" cy="4525963"/>
          </a:xfrm>
        </p:spPr>
        <p:txBody>
          <a:bodyPr>
            <a:normAutofit fontScale="85000" lnSpcReduction="20000"/>
          </a:bodyPr>
          <a:lstStyle/>
          <a:p>
            <a:r>
              <a:rPr lang="en-US" b="0" i="0" dirty="0">
                <a:effectLst/>
              </a:rPr>
              <a:t>XG Boost (Extreme Gradient Boosting) is a scalable and efficient machine learning algorithm based on decision trees. It falls under the category of ensemble learning, where multiple weak learners (trees) are combined to create a robust model. XG Boost has gained popularity for its speed, scalability, and accuracy in a variety of machine learning tasks.</a:t>
            </a:r>
            <a:endParaRPr lang="en-IN" dirty="0"/>
          </a:p>
        </p:txBody>
      </p:sp>
      <p:sp>
        <p:nvSpPr>
          <p:cNvPr id="5" name="Date Placeholder 4">
            <a:extLst>
              <a:ext uri="{FF2B5EF4-FFF2-40B4-BE49-F238E27FC236}">
                <a16:creationId xmlns:a16="http://schemas.microsoft.com/office/drawing/2014/main" id="{9045BC69-7918-42D6-B96E-82FAA1220F6A}"/>
              </a:ext>
            </a:extLst>
          </p:cNvPr>
          <p:cNvSpPr>
            <a:spLocks noGrp="1"/>
          </p:cNvSpPr>
          <p:nvPr>
            <p:ph type="dt" sz="half" idx="10"/>
          </p:nvPr>
        </p:nvSpPr>
        <p:spPr/>
        <p:txBody>
          <a:bodyPr/>
          <a:lstStyle/>
          <a:p>
            <a:fld id="{5BAFC3C5-6506-4004-90C8-853C8000AD4F}" type="datetime1">
              <a:rPr lang="en-US" smtClean="0"/>
              <a:t>5/15/2024</a:t>
            </a:fld>
            <a:endParaRPr lang="en-US"/>
          </a:p>
        </p:txBody>
      </p:sp>
      <p:sp>
        <p:nvSpPr>
          <p:cNvPr id="6" name="Footer Placeholder 5">
            <a:extLst>
              <a:ext uri="{FF2B5EF4-FFF2-40B4-BE49-F238E27FC236}">
                <a16:creationId xmlns:a16="http://schemas.microsoft.com/office/drawing/2014/main" id="{E94189C3-A3D9-3218-41FD-8EE0BB55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96D13-8002-9F24-434A-0CFE97ECB82C}"/>
              </a:ext>
            </a:extLst>
          </p:cNvPr>
          <p:cNvSpPr>
            <a:spLocks noGrp="1"/>
          </p:cNvSpPr>
          <p:nvPr>
            <p:ph type="sldNum" sz="quarter" idx="12"/>
          </p:nvPr>
        </p:nvSpPr>
        <p:spPr/>
        <p:txBody>
          <a:bodyPr/>
          <a:lstStyle/>
          <a:p>
            <a:fld id="{4F7E9C80-C75B-4B75-A6C5-E58A18995148}" type="slidenum">
              <a:rPr lang="en-US" smtClean="0"/>
              <a:t>16</a:t>
            </a:fld>
            <a:endParaRPr lang="en-US"/>
          </a:p>
        </p:txBody>
      </p:sp>
      <p:pic>
        <p:nvPicPr>
          <p:cNvPr id="8" name="Content Placeholder 7">
            <a:extLst>
              <a:ext uri="{FF2B5EF4-FFF2-40B4-BE49-F238E27FC236}">
                <a16:creationId xmlns:a16="http://schemas.microsoft.com/office/drawing/2014/main" id="{9B0C349F-C7C9-90C8-CBB8-46230766D07A}"/>
              </a:ext>
            </a:extLst>
          </p:cNvPr>
          <p:cNvPicPr>
            <a:picLocks noGrp="1" noChangeAspect="1"/>
          </p:cNvPicPr>
          <p:nvPr>
            <p:ph sz="half" idx="1"/>
          </p:nvPr>
        </p:nvPicPr>
        <p:blipFill>
          <a:blip r:embed="rId2"/>
          <a:stretch>
            <a:fillRect/>
          </a:stretch>
        </p:blipFill>
        <p:spPr>
          <a:xfrm>
            <a:off x="495300" y="1166018"/>
            <a:ext cx="4191000" cy="4525963"/>
          </a:xfrm>
          <a:prstGeom prst="rect">
            <a:avLst/>
          </a:prstGeom>
        </p:spPr>
      </p:pic>
    </p:spTree>
    <p:extLst>
      <p:ext uri="{BB962C8B-B14F-4D97-AF65-F5344CB8AC3E}">
        <p14:creationId xmlns:p14="http://schemas.microsoft.com/office/powerpoint/2010/main" val="375916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9F734F7-3B0D-7DEF-910A-E292113D0723}"/>
              </a:ext>
            </a:extLst>
          </p:cNvPr>
          <p:cNvSpPr>
            <a:spLocks noGrp="1"/>
          </p:cNvSpPr>
          <p:nvPr>
            <p:ph type="title"/>
          </p:nvPr>
        </p:nvSpPr>
        <p:spPr>
          <a:xfrm>
            <a:off x="457200" y="24381"/>
            <a:ext cx="8229600" cy="1143000"/>
          </a:xfrm>
        </p:spPr>
        <p:txBody>
          <a:bodyPr/>
          <a:lstStyle/>
          <a:p>
            <a:r>
              <a:rPr lang="en-IN" dirty="0"/>
              <a:t>UML Diagram (Flow Chart)</a:t>
            </a:r>
          </a:p>
        </p:txBody>
      </p:sp>
      <p:pic>
        <p:nvPicPr>
          <p:cNvPr id="11" name="Content Placeholder 10">
            <a:extLst>
              <a:ext uri="{FF2B5EF4-FFF2-40B4-BE49-F238E27FC236}">
                <a16:creationId xmlns:a16="http://schemas.microsoft.com/office/drawing/2014/main" id="{ECF0586B-A751-3F6E-003A-DE4BC12E5BEA}"/>
              </a:ext>
            </a:extLst>
          </p:cNvPr>
          <p:cNvPicPr>
            <a:picLocks noGrp="1" noChangeAspect="1"/>
          </p:cNvPicPr>
          <p:nvPr>
            <p:ph idx="1"/>
          </p:nvPr>
        </p:nvPicPr>
        <p:blipFill rotWithShape="1">
          <a:blip r:embed="rId2"/>
          <a:srcRect b="8415"/>
          <a:stretch/>
        </p:blipFill>
        <p:spPr>
          <a:xfrm>
            <a:off x="2819400" y="1167381"/>
            <a:ext cx="3314700" cy="5666238"/>
          </a:xfrm>
        </p:spPr>
      </p:pic>
      <p:sp>
        <p:nvSpPr>
          <p:cNvPr id="5" name="Date Placeholder 4">
            <a:extLst>
              <a:ext uri="{FF2B5EF4-FFF2-40B4-BE49-F238E27FC236}">
                <a16:creationId xmlns:a16="http://schemas.microsoft.com/office/drawing/2014/main" id="{7B26778D-AB9D-9FE6-53B9-733889FAF3D9}"/>
              </a:ext>
            </a:extLst>
          </p:cNvPr>
          <p:cNvSpPr>
            <a:spLocks noGrp="1"/>
          </p:cNvSpPr>
          <p:nvPr>
            <p:ph type="dt" sz="half" idx="10"/>
          </p:nvPr>
        </p:nvSpPr>
        <p:spPr/>
        <p:txBody>
          <a:bodyPr/>
          <a:lstStyle/>
          <a:p>
            <a:fld id="{5BAFC3C5-6506-4004-90C8-853C8000AD4F}" type="datetime1">
              <a:rPr lang="en-US" smtClean="0"/>
              <a:t>5/15/2024</a:t>
            </a:fld>
            <a:endParaRPr lang="en-US"/>
          </a:p>
        </p:txBody>
      </p:sp>
      <p:sp>
        <p:nvSpPr>
          <p:cNvPr id="7" name="Slide Number Placeholder 6">
            <a:extLst>
              <a:ext uri="{FF2B5EF4-FFF2-40B4-BE49-F238E27FC236}">
                <a16:creationId xmlns:a16="http://schemas.microsoft.com/office/drawing/2014/main" id="{DD3D487B-39C3-317C-E1FB-E13C2B0B74E8}"/>
              </a:ext>
            </a:extLst>
          </p:cNvPr>
          <p:cNvSpPr>
            <a:spLocks noGrp="1"/>
          </p:cNvSpPr>
          <p:nvPr>
            <p:ph type="sldNum" sz="quarter" idx="12"/>
          </p:nvPr>
        </p:nvSpPr>
        <p:spPr/>
        <p:txBody>
          <a:bodyPr/>
          <a:lstStyle/>
          <a:p>
            <a:fld id="{4F7E9C80-C75B-4B75-A6C5-E58A18995148}" type="slidenum">
              <a:rPr lang="en-US" smtClean="0"/>
              <a:t>17</a:t>
            </a:fld>
            <a:endParaRPr lang="en-US"/>
          </a:p>
        </p:txBody>
      </p:sp>
    </p:spTree>
    <p:extLst>
      <p:ext uri="{BB962C8B-B14F-4D97-AF65-F5344CB8AC3E}">
        <p14:creationId xmlns:p14="http://schemas.microsoft.com/office/powerpoint/2010/main" val="232915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7C04-49EE-8507-34DB-90EFECB9E785}"/>
              </a:ext>
            </a:extLst>
          </p:cNvPr>
          <p:cNvSpPr>
            <a:spLocks noGrp="1"/>
          </p:cNvSpPr>
          <p:nvPr>
            <p:ph type="title"/>
          </p:nvPr>
        </p:nvSpPr>
        <p:spPr/>
        <p:txBody>
          <a:bodyPr/>
          <a:lstStyle/>
          <a:p>
            <a:r>
              <a:rPr lang="en-IN" dirty="0"/>
              <a:t>Implementation</a:t>
            </a:r>
          </a:p>
        </p:txBody>
      </p:sp>
      <p:pic>
        <p:nvPicPr>
          <p:cNvPr id="8" name="Content Placeholder 7">
            <a:extLst>
              <a:ext uri="{FF2B5EF4-FFF2-40B4-BE49-F238E27FC236}">
                <a16:creationId xmlns:a16="http://schemas.microsoft.com/office/drawing/2014/main" id="{896CF38A-29DE-3ED3-CA52-B093D0106580}"/>
              </a:ext>
            </a:extLst>
          </p:cNvPr>
          <p:cNvPicPr>
            <a:picLocks noGrp="1" noChangeAspect="1"/>
          </p:cNvPicPr>
          <p:nvPr>
            <p:ph idx="1"/>
          </p:nvPr>
        </p:nvPicPr>
        <p:blipFill>
          <a:blip r:embed="rId2"/>
          <a:stretch>
            <a:fillRect/>
          </a:stretch>
        </p:blipFill>
        <p:spPr>
          <a:xfrm>
            <a:off x="457200" y="1417639"/>
            <a:ext cx="8229600" cy="4938712"/>
          </a:xfrm>
        </p:spPr>
      </p:pic>
      <p:sp>
        <p:nvSpPr>
          <p:cNvPr id="4" name="Date Placeholder 3">
            <a:extLst>
              <a:ext uri="{FF2B5EF4-FFF2-40B4-BE49-F238E27FC236}">
                <a16:creationId xmlns:a16="http://schemas.microsoft.com/office/drawing/2014/main" id="{4052A432-E21A-C335-FFB1-EAB51C111E0F}"/>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0C0B1286-5713-ED9E-6F69-58D4A7A1F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A7044-5AFB-CFD2-AC4F-9C1F2BD7DDB9}"/>
              </a:ext>
            </a:extLst>
          </p:cNvPr>
          <p:cNvSpPr>
            <a:spLocks noGrp="1"/>
          </p:cNvSpPr>
          <p:nvPr>
            <p:ph type="sldNum" sz="quarter" idx="12"/>
          </p:nvPr>
        </p:nvSpPr>
        <p:spPr/>
        <p:txBody>
          <a:bodyPr/>
          <a:lstStyle/>
          <a:p>
            <a:fld id="{4F7E9C80-C75B-4B75-A6C5-E58A18995148}" type="slidenum">
              <a:rPr lang="en-US" smtClean="0"/>
              <a:t>18</a:t>
            </a:fld>
            <a:endParaRPr lang="en-US"/>
          </a:p>
        </p:txBody>
      </p:sp>
    </p:spTree>
    <p:extLst>
      <p:ext uri="{BB962C8B-B14F-4D97-AF65-F5344CB8AC3E}">
        <p14:creationId xmlns:p14="http://schemas.microsoft.com/office/powerpoint/2010/main" val="110759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9C2817-3AF7-AEAD-C22C-7E98C001FD0C}"/>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38EC35C5-516F-D684-C901-BA3BEFFCA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F6DA8-136E-5CDD-1CDB-B05A7815EA22}"/>
              </a:ext>
            </a:extLst>
          </p:cNvPr>
          <p:cNvSpPr>
            <a:spLocks noGrp="1"/>
          </p:cNvSpPr>
          <p:nvPr>
            <p:ph type="sldNum" sz="quarter" idx="12"/>
          </p:nvPr>
        </p:nvSpPr>
        <p:spPr/>
        <p:txBody>
          <a:bodyPr/>
          <a:lstStyle/>
          <a:p>
            <a:fld id="{4F7E9C80-C75B-4B75-A6C5-E58A18995148}" type="slidenum">
              <a:rPr lang="en-US" smtClean="0"/>
              <a:t>19</a:t>
            </a:fld>
            <a:endParaRPr lang="en-US"/>
          </a:p>
        </p:txBody>
      </p:sp>
      <p:pic>
        <p:nvPicPr>
          <p:cNvPr id="8" name="Picture 7">
            <a:extLst>
              <a:ext uri="{FF2B5EF4-FFF2-40B4-BE49-F238E27FC236}">
                <a16:creationId xmlns:a16="http://schemas.microsoft.com/office/drawing/2014/main" id="{CC2E168D-A0D3-A11E-87BE-BFE63FBC2888}"/>
              </a:ext>
            </a:extLst>
          </p:cNvPr>
          <p:cNvPicPr>
            <a:picLocks noChangeAspect="1"/>
          </p:cNvPicPr>
          <p:nvPr/>
        </p:nvPicPr>
        <p:blipFill>
          <a:blip r:embed="rId2"/>
          <a:stretch>
            <a:fillRect/>
          </a:stretch>
        </p:blipFill>
        <p:spPr>
          <a:xfrm>
            <a:off x="457200" y="381000"/>
            <a:ext cx="8229599" cy="5867400"/>
          </a:xfrm>
          <a:prstGeom prst="rect">
            <a:avLst/>
          </a:prstGeom>
        </p:spPr>
      </p:pic>
    </p:spTree>
    <p:extLst>
      <p:ext uri="{BB962C8B-B14F-4D97-AF65-F5344CB8AC3E}">
        <p14:creationId xmlns:p14="http://schemas.microsoft.com/office/powerpoint/2010/main" val="153825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p>
          <a:p>
            <a:pPr lvl="0"/>
            <a:r>
              <a:rPr lang="en-US" dirty="0"/>
              <a:t>Abstract</a:t>
            </a:r>
          </a:p>
          <a:p>
            <a:pPr lvl="0"/>
            <a:r>
              <a:rPr lang="en-US" dirty="0"/>
              <a:t>Introduction</a:t>
            </a:r>
          </a:p>
          <a:p>
            <a:pPr lvl="0"/>
            <a:r>
              <a:rPr lang="en-US" dirty="0"/>
              <a:t>Literature Review</a:t>
            </a:r>
          </a:p>
          <a:p>
            <a:pPr lvl="0"/>
            <a:r>
              <a:rPr lang="en-US" dirty="0"/>
              <a:t>Challenges and Limitations</a:t>
            </a:r>
          </a:p>
          <a:p>
            <a:pPr lvl="0"/>
            <a:r>
              <a:rPr lang="en-US" dirty="0"/>
              <a:t>Objectives </a:t>
            </a:r>
            <a:endParaRPr lang="en-IN" dirty="0"/>
          </a:p>
          <a:p>
            <a:pPr lvl="0"/>
            <a:r>
              <a:rPr lang="en-US" dirty="0"/>
              <a:t>Innovation idea of the project</a:t>
            </a:r>
            <a:endParaRPr lang="en-IN" dirty="0"/>
          </a:p>
          <a:p>
            <a:pPr lvl="0"/>
            <a:r>
              <a:rPr lang="en-US" dirty="0"/>
              <a:t>Scope and Application</a:t>
            </a:r>
          </a:p>
          <a:p>
            <a:pPr lvl="0"/>
            <a:r>
              <a:rPr lang="en-US" dirty="0"/>
              <a:t>Architecture</a:t>
            </a:r>
          </a:p>
          <a:p>
            <a:pPr lvl="0"/>
            <a:r>
              <a:rPr lang="en-US" dirty="0"/>
              <a:t>Proposed Modules and their Algorithm Description</a:t>
            </a:r>
          </a:p>
          <a:p>
            <a:pPr lvl="0"/>
            <a:r>
              <a:rPr lang="en-US" dirty="0" err="1"/>
              <a:t>Uml</a:t>
            </a:r>
            <a:r>
              <a:rPr lang="en-US" dirty="0"/>
              <a:t> Diagram</a:t>
            </a:r>
          </a:p>
          <a:p>
            <a:pPr lvl="0"/>
            <a:r>
              <a:rPr lang="en-US" dirty="0"/>
              <a:t>Implementation</a:t>
            </a:r>
          </a:p>
          <a:p>
            <a:pPr lvl="0"/>
            <a:r>
              <a:rPr lang="en-US" dirty="0"/>
              <a:t>Result Analysis</a:t>
            </a:r>
          </a:p>
          <a:p>
            <a:pPr lvl="0"/>
            <a:r>
              <a:rPr lang="en-US" dirty="0"/>
              <a:t>Research Paper</a:t>
            </a:r>
          </a:p>
          <a:p>
            <a:pPr marL="0" lvl="0" indent="0">
              <a:buNone/>
            </a:pPr>
            <a:endParaRPr lang="en-IN" dirty="0"/>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6A413-0837-CB79-43DA-629F6DF9E715}"/>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190AFD79-D0DB-3DD5-C040-7A54241445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40C91-EA7B-DEB8-DF59-AB04DEBF6892}"/>
              </a:ext>
            </a:extLst>
          </p:cNvPr>
          <p:cNvSpPr>
            <a:spLocks noGrp="1"/>
          </p:cNvSpPr>
          <p:nvPr>
            <p:ph type="sldNum" sz="quarter" idx="12"/>
          </p:nvPr>
        </p:nvSpPr>
        <p:spPr/>
        <p:txBody>
          <a:bodyPr/>
          <a:lstStyle/>
          <a:p>
            <a:fld id="{4F7E9C80-C75B-4B75-A6C5-E58A18995148}" type="slidenum">
              <a:rPr lang="en-US" smtClean="0"/>
              <a:t>20</a:t>
            </a:fld>
            <a:endParaRPr lang="en-US"/>
          </a:p>
        </p:txBody>
      </p:sp>
      <p:pic>
        <p:nvPicPr>
          <p:cNvPr id="6" name="Picture 5">
            <a:extLst>
              <a:ext uri="{FF2B5EF4-FFF2-40B4-BE49-F238E27FC236}">
                <a16:creationId xmlns:a16="http://schemas.microsoft.com/office/drawing/2014/main" id="{B0CD27B7-116E-F246-3E1D-F498E23968F0}"/>
              </a:ext>
            </a:extLst>
          </p:cNvPr>
          <p:cNvPicPr>
            <a:picLocks noChangeAspect="1"/>
          </p:cNvPicPr>
          <p:nvPr/>
        </p:nvPicPr>
        <p:blipFill>
          <a:blip r:embed="rId2"/>
          <a:stretch>
            <a:fillRect/>
          </a:stretch>
        </p:blipFill>
        <p:spPr>
          <a:xfrm>
            <a:off x="457200" y="457200"/>
            <a:ext cx="8229600" cy="5791200"/>
          </a:xfrm>
          <a:prstGeom prst="rect">
            <a:avLst/>
          </a:prstGeom>
        </p:spPr>
      </p:pic>
    </p:spTree>
    <p:extLst>
      <p:ext uri="{BB962C8B-B14F-4D97-AF65-F5344CB8AC3E}">
        <p14:creationId xmlns:p14="http://schemas.microsoft.com/office/powerpoint/2010/main" val="46420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9378A-BC82-D670-FDE4-3A19609CC300}"/>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7373B8AA-9D4C-3D5D-B7E5-1137FA7A9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7FA43E-7B7E-4FFA-52CA-DB64078A3B88}"/>
              </a:ext>
            </a:extLst>
          </p:cNvPr>
          <p:cNvSpPr>
            <a:spLocks noGrp="1"/>
          </p:cNvSpPr>
          <p:nvPr>
            <p:ph type="sldNum" sz="quarter" idx="12"/>
          </p:nvPr>
        </p:nvSpPr>
        <p:spPr/>
        <p:txBody>
          <a:bodyPr/>
          <a:lstStyle/>
          <a:p>
            <a:fld id="{4F7E9C80-C75B-4B75-A6C5-E58A18995148}" type="slidenum">
              <a:rPr lang="en-US" smtClean="0"/>
              <a:t>21</a:t>
            </a:fld>
            <a:endParaRPr lang="en-US"/>
          </a:p>
        </p:txBody>
      </p:sp>
      <p:pic>
        <p:nvPicPr>
          <p:cNvPr id="6" name="Picture 5">
            <a:extLst>
              <a:ext uri="{FF2B5EF4-FFF2-40B4-BE49-F238E27FC236}">
                <a16:creationId xmlns:a16="http://schemas.microsoft.com/office/drawing/2014/main" id="{31793C64-AB4C-54F2-7AEF-371006BD905D}"/>
              </a:ext>
            </a:extLst>
          </p:cNvPr>
          <p:cNvPicPr>
            <a:picLocks noChangeAspect="1"/>
          </p:cNvPicPr>
          <p:nvPr/>
        </p:nvPicPr>
        <p:blipFill>
          <a:blip r:embed="rId2"/>
          <a:stretch>
            <a:fillRect/>
          </a:stretch>
        </p:blipFill>
        <p:spPr>
          <a:xfrm>
            <a:off x="228600" y="228600"/>
            <a:ext cx="8686800" cy="6108492"/>
          </a:xfrm>
          <a:prstGeom prst="rect">
            <a:avLst/>
          </a:prstGeom>
        </p:spPr>
      </p:pic>
    </p:spTree>
    <p:extLst>
      <p:ext uri="{BB962C8B-B14F-4D97-AF65-F5344CB8AC3E}">
        <p14:creationId xmlns:p14="http://schemas.microsoft.com/office/powerpoint/2010/main" val="2198112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8B81A-33D1-AE00-0C58-D4AD57D3AD22}"/>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CCE36768-A83C-62A3-4249-F16EDB49F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0CFF6E-FBF5-5B2E-E056-8A4E8CF0BC46}"/>
              </a:ext>
            </a:extLst>
          </p:cNvPr>
          <p:cNvSpPr>
            <a:spLocks noGrp="1"/>
          </p:cNvSpPr>
          <p:nvPr>
            <p:ph type="sldNum" sz="quarter" idx="12"/>
          </p:nvPr>
        </p:nvSpPr>
        <p:spPr/>
        <p:txBody>
          <a:bodyPr/>
          <a:lstStyle/>
          <a:p>
            <a:fld id="{4F7E9C80-C75B-4B75-A6C5-E58A18995148}" type="slidenum">
              <a:rPr lang="en-US" smtClean="0"/>
              <a:t>22</a:t>
            </a:fld>
            <a:endParaRPr lang="en-US"/>
          </a:p>
        </p:txBody>
      </p:sp>
      <p:pic>
        <p:nvPicPr>
          <p:cNvPr id="6" name="Picture 5">
            <a:extLst>
              <a:ext uri="{FF2B5EF4-FFF2-40B4-BE49-F238E27FC236}">
                <a16:creationId xmlns:a16="http://schemas.microsoft.com/office/drawing/2014/main" id="{2344BA69-6169-39A0-D3AE-61BAC8EFDF55}"/>
              </a:ext>
            </a:extLst>
          </p:cNvPr>
          <p:cNvPicPr>
            <a:picLocks noChangeAspect="1"/>
          </p:cNvPicPr>
          <p:nvPr/>
        </p:nvPicPr>
        <p:blipFill>
          <a:blip r:embed="rId2"/>
          <a:stretch>
            <a:fillRect/>
          </a:stretch>
        </p:blipFill>
        <p:spPr>
          <a:xfrm>
            <a:off x="457200" y="136526"/>
            <a:ext cx="8229600" cy="6111874"/>
          </a:xfrm>
          <a:prstGeom prst="rect">
            <a:avLst/>
          </a:prstGeom>
        </p:spPr>
      </p:pic>
    </p:spTree>
    <p:extLst>
      <p:ext uri="{BB962C8B-B14F-4D97-AF65-F5344CB8AC3E}">
        <p14:creationId xmlns:p14="http://schemas.microsoft.com/office/powerpoint/2010/main" val="372094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844EF-5908-9404-DED7-585570AAEDCD}"/>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944D716A-23D7-5F62-27B7-82696D80A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5D9E5-7596-41CF-A254-1A260A7A2120}"/>
              </a:ext>
            </a:extLst>
          </p:cNvPr>
          <p:cNvSpPr>
            <a:spLocks noGrp="1"/>
          </p:cNvSpPr>
          <p:nvPr>
            <p:ph type="sldNum" sz="quarter" idx="12"/>
          </p:nvPr>
        </p:nvSpPr>
        <p:spPr/>
        <p:txBody>
          <a:bodyPr/>
          <a:lstStyle/>
          <a:p>
            <a:fld id="{4F7E9C80-C75B-4B75-A6C5-E58A18995148}" type="slidenum">
              <a:rPr lang="en-US" smtClean="0"/>
              <a:t>23</a:t>
            </a:fld>
            <a:endParaRPr lang="en-US"/>
          </a:p>
        </p:txBody>
      </p:sp>
      <p:pic>
        <p:nvPicPr>
          <p:cNvPr id="6" name="Picture 5">
            <a:extLst>
              <a:ext uri="{FF2B5EF4-FFF2-40B4-BE49-F238E27FC236}">
                <a16:creationId xmlns:a16="http://schemas.microsoft.com/office/drawing/2014/main" id="{2310F7F6-63D2-F97F-6B53-7D4FA36B4D06}"/>
              </a:ext>
            </a:extLst>
          </p:cNvPr>
          <p:cNvPicPr>
            <a:picLocks noChangeAspect="1"/>
          </p:cNvPicPr>
          <p:nvPr/>
        </p:nvPicPr>
        <p:blipFill>
          <a:blip r:embed="rId2"/>
          <a:stretch>
            <a:fillRect/>
          </a:stretch>
        </p:blipFill>
        <p:spPr>
          <a:xfrm>
            <a:off x="457200" y="136526"/>
            <a:ext cx="8229600" cy="6111874"/>
          </a:xfrm>
          <a:prstGeom prst="rect">
            <a:avLst/>
          </a:prstGeom>
        </p:spPr>
      </p:pic>
    </p:spTree>
    <p:extLst>
      <p:ext uri="{BB962C8B-B14F-4D97-AF65-F5344CB8AC3E}">
        <p14:creationId xmlns:p14="http://schemas.microsoft.com/office/powerpoint/2010/main" val="38333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828AD-8013-96E7-E4F9-E5D00C8E94F5}"/>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E589FD50-E17E-4B5D-2A94-8DCA6E9AF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C41A9-10A5-B0DB-18D0-8773CA60A99D}"/>
              </a:ext>
            </a:extLst>
          </p:cNvPr>
          <p:cNvSpPr>
            <a:spLocks noGrp="1"/>
          </p:cNvSpPr>
          <p:nvPr>
            <p:ph type="sldNum" sz="quarter" idx="12"/>
          </p:nvPr>
        </p:nvSpPr>
        <p:spPr/>
        <p:txBody>
          <a:bodyPr/>
          <a:lstStyle/>
          <a:p>
            <a:fld id="{4F7E9C80-C75B-4B75-A6C5-E58A18995148}" type="slidenum">
              <a:rPr lang="en-US" smtClean="0"/>
              <a:t>24</a:t>
            </a:fld>
            <a:endParaRPr lang="en-US"/>
          </a:p>
        </p:txBody>
      </p:sp>
      <p:pic>
        <p:nvPicPr>
          <p:cNvPr id="6" name="Picture 5">
            <a:extLst>
              <a:ext uri="{FF2B5EF4-FFF2-40B4-BE49-F238E27FC236}">
                <a16:creationId xmlns:a16="http://schemas.microsoft.com/office/drawing/2014/main" id="{6A8F48C1-A675-58BA-19C1-7A58A46BE4F9}"/>
              </a:ext>
            </a:extLst>
          </p:cNvPr>
          <p:cNvPicPr>
            <a:picLocks noChangeAspect="1"/>
          </p:cNvPicPr>
          <p:nvPr/>
        </p:nvPicPr>
        <p:blipFill>
          <a:blip r:embed="rId2"/>
          <a:stretch>
            <a:fillRect/>
          </a:stretch>
        </p:blipFill>
        <p:spPr>
          <a:xfrm>
            <a:off x="457200" y="136524"/>
            <a:ext cx="8229600" cy="6035675"/>
          </a:xfrm>
          <a:prstGeom prst="rect">
            <a:avLst/>
          </a:prstGeom>
        </p:spPr>
      </p:pic>
    </p:spTree>
    <p:extLst>
      <p:ext uri="{BB962C8B-B14F-4D97-AF65-F5344CB8AC3E}">
        <p14:creationId xmlns:p14="http://schemas.microsoft.com/office/powerpoint/2010/main" val="914985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9622F-B61B-30F4-744C-0304C2CDCDE3}"/>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AD6522DC-1CA0-3FD9-6E61-3EBF0199F8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FBB35-66A5-C8C8-8261-4E6C5BC9A0DE}"/>
              </a:ext>
            </a:extLst>
          </p:cNvPr>
          <p:cNvSpPr>
            <a:spLocks noGrp="1"/>
          </p:cNvSpPr>
          <p:nvPr>
            <p:ph type="sldNum" sz="quarter" idx="12"/>
          </p:nvPr>
        </p:nvSpPr>
        <p:spPr/>
        <p:txBody>
          <a:bodyPr/>
          <a:lstStyle/>
          <a:p>
            <a:fld id="{4F7E9C80-C75B-4B75-A6C5-E58A18995148}" type="slidenum">
              <a:rPr lang="en-US" smtClean="0"/>
              <a:t>25</a:t>
            </a:fld>
            <a:endParaRPr lang="en-US"/>
          </a:p>
        </p:txBody>
      </p:sp>
      <p:pic>
        <p:nvPicPr>
          <p:cNvPr id="6" name="Picture 5">
            <a:extLst>
              <a:ext uri="{FF2B5EF4-FFF2-40B4-BE49-F238E27FC236}">
                <a16:creationId xmlns:a16="http://schemas.microsoft.com/office/drawing/2014/main" id="{BB35DB96-3BB5-3FEE-B48E-A52A032EF1C7}"/>
              </a:ext>
            </a:extLst>
          </p:cNvPr>
          <p:cNvPicPr>
            <a:picLocks noChangeAspect="1"/>
          </p:cNvPicPr>
          <p:nvPr/>
        </p:nvPicPr>
        <p:blipFill>
          <a:blip r:embed="rId2"/>
          <a:stretch>
            <a:fillRect/>
          </a:stretch>
        </p:blipFill>
        <p:spPr>
          <a:xfrm>
            <a:off x="457200" y="136526"/>
            <a:ext cx="8229599" cy="6035674"/>
          </a:xfrm>
          <a:prstGeom prst="rect">
            <a:avLst/>
          </a:prstGeom>
        </p:spPr>
      </p:pic>
    </p:spTree>
    <p:extLst>
      <p:ext uri="{BB962C8B-B14F-4D97-AF65-F5344CB8AC3E}">
        <p14:creationId xmlns:p14="http://schemas.microsoft.com/office/powerpoint/2010/main" val="517486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302DE-7E86-6A32-890A-9F0B90EE6921}"/>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00A0D278-522A-2F8A-5BB6-9DFB78CCB3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5863BB-A007-DFE5-C064-F428CD28EE39}"/>
              </a:ext>
            </a:extLst>
          </p:cNvPr>
          <p:cNvSpPr>
            <a:spLocks noGrp="1"/>
          </p:cNvSpPr>
          <p:nvPr>
            <p:ph type="sldNum" sz="quarter" idx="12"/>
          </p:nvPr>
        </p:nvSpPr>
        <p:spPr/>
        <p:txBody>
          <a:bodyPr/>
          <a:lstStyle/>
          <a:p>
            <a:fld id="{4F7E9C80-C75B-4B75-A6C5-E58A18995148}" type="slidenum">
              <a:rPr lang="en-US" smtClean="0"/>
              <a:t>26</a:t>
            </a:fld>
            <a:endParaRPr lang="en-US"/>
          </a:p>
        </p:txBody>
      </p:sp>
      <p:pic>
        <p:nvPicPr>
          <p:cNvPr id="6" name="Picture 5">
            <a:extLst>
              <a:ext uri="{FF2B5EF4-FFF2-40B4-BE49-F238E27FC236}">
                <a16:creationId xmlns:a16="http://schemas.microsoft.com/office/drawing/2014/main" id="{A40BE187-7D79-C77B-0CA9-D42340B7CC0F}"/>
              </a:ext>
            </a:extLst>
          </p:cNvPr>
          <p:cNvPicPr>
            <a:picLocks noChangeAspect="1"/>
          </p:cNvPicPr>
          <p:nvPr/>
        </p:nvPicPr>
        <p:blipFill>
          <a:blip r:embed="rId2"/>
          <a:stretch>
            <a:fillRect/>
          </a:stretch>
        </p:blipFill>
        <p:spPr>
          <a:xfrm>
            <a:off x="228600" y="136525"/>
            <a:ext cx="8763000" cy="6111875"/>
          </a:xfrm>
          <a:prstGeom prst="rect">
            <a:avLst/>
          </a:prstGeom>
        </p:spPr>
      </p:pic>
    </p:spTree>
    <p:extLst>
      <p:ext uri="{BB962C8B-B14F-4D97-AF65-F5344CB8AC3E}">
        <p14:creationId xmlns:p14="http://schemas.microsoft.com/office/powerpoint/2010/main" val="297915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0C341-0325-110C-F5A6-A8E14C4A660A}"/>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5C0B05CA-724A-FC9B-DC9E-5F6E6C3F3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5D108-E489-F58F-CFF2-5FE2AFEEB692}"/>
              </a:ext>
            </a:extLst>
          </p:cNvPr>
          <p:cNvSpPr>
            <a:spLocks noGrp="1"/>
          </p:cNvSpPr>
          <p:nvPr>
            <p:ph type="sldNum" sz="quarter" idx="12"/>
          </p:nvPr>
        </p:nvSpPr>
        <p:spPr/>
        <p:txBody>
          <a:bodyPr/>
          <a:lstStyle/>
          <a:p>
            <a:fld id="{4F7E9C80-C75B-4B75-A6C5-E58A18995148}" type="slidenum">
              <a:rPr lang="en-US" smtClean="0"/>
              <a:t>27</a:t>
            </a:fld>
            <a:endParaRPr lang="en-US"/>
          </a:p>
        </p:txBody>
      </p:sp>
      <p:pic>
        <p:nvPicPr>
          <p:cNvPr id="6" name="Picture 5">
            <a:extLst>
              <a:ext uri="{FF2B5EF4-FFF2-40B4-BE49-F238E27FC236}">
                <a16:creationId xmlns:a16="http://schemas.microsoft.com/office/drawing/2014/main" id="{384876E7-4DD5-D82D-12E7-4981F29D6B88}"/>
              </a:ext>
            </a:extLst>
          </p:cNvPr>
          <p:cNvPicPr>
            <a:picLocks noChangeAspect="1"/>
          </p:cNvPicPr>
          <p:nvPr/>
        </p:nvPicPr>
        <p:blipFill>
          <a:blip r:embed="rId2"/>
          <a:stretch>
            <a:fillRect/>
          </a:stretch>
        </p:blipFill>
        <p:spPr>
          <a:xfrm>
            <a:off x="76200" y="136524"/>
            <a:ext cx="8991600" cy="6111875"/>
          </a:xfrm>
          <a:prstGeom prst="rect">
            <a:avLst/>
          </a:prstGeom>
        </p:spPr>
      </p:pic>
    </p:spTree>
    <p:extLst>
      <p:ext uri="{BB962C8B-B14F-4D97-AF65-F5344CB8AC3E}">
        <p14:creationId xmlns:p14="http://schemas.microsoft.com/office/powerpoint/2010/main" val="2353910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37ED42-7646-6FE2-2D2B-0B26276ED42F}"/>
              </a:ext>
            </a:extLst>
          </p:cNvPr>
          <p:cNvSpPr>
            <a:spLocks noGrp="1"/>
          </p:cNvSpPr>
          <p:nvPr>
            <p:ph type="title"/>
          </p:nvPr>
        </p:nvSpPr>
        <p:spPr/>
        <p:txBody>
          <a:bodyPr/>
          <a:lstStyle/>
          <a:p>
            <a:r>
              <a:rPr lang="en-IN" dirty="0"/>
              <a:t>Result Analysis</a:t>
            </a:r>
          </a:p>
        </p:txBody>
      </p:sp>
      <p:pic>
        <p:nvPicPr>
          <p:cNvPr id="8" name="Content Placeholder 7">
            <a:extLst>
              <a:ext uri="{FF2B5EF4-FFF2-40B4-BE49-F238E27FC236}">
                <a16:creationId xmlns:a16="http://schemas.microsoft.com/office/drawing/2014/main" id="{FF02D718-4976-0A23-AFB8-F8DB1346937F}"/>
              </a:ext>
            </a:extLst>
          </p:cNvPr>
          <p:cNvPicPr>
            <a:picLocks noGrp="1" noChangeAspect="1"/>
          </p:cNvPicPr>
          <p:nvPr>
            <p:ph idx="1"/>
          </p:nvPr>
        </p:nvPicPr>
        <p:blipFill>
          <a:blip r:embed="rId2"/>
          <a:stretch>
            <a:fillRect/>
          </a:stretch>
        </p:blipFill>
        <p:spPr>
          <a:xfrm>
            <a:off x="457200" y="1417639"/>
            <a:ext cx="8305800" cy="4830762"/>
          </a:xfrm>
        </p:spPr>
      </p:pic>
      <p:sp>
        <p:nvSpPr>
          <p:cNvPr id="2" name="Date Placeholder 1">
            <a:extLst>
              <a:ext uri="{FF2B5EF4-FFF2-40B4-BE49-F238E27FC236}">
                <a16:creationId xmlns:a16="http://schemas.microsoft.com/office/drawing/2014/main" id="{4DB920D6-9D93-5C64-1113-DA456E38C25A}"/>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30A3E7B0-11FE-90EA-8BBC-3805AF0AE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E7786-9E03-69D4-3E13-77E088D6B232}"/>
              </a:ext>
            </a:extLst>
          </p:cNvPr>
          <p:cNvSpPr>
            <a:spLocks noGrp="1"/>
          </p:cNvSpPr>
          <p:nvPr>
            <p:ph type="sldNum" sz="quarter" idx="12"/>
          </p:nvPr>
        </p:nvSpPr>
        <p:spPr/>
        <p:txBody>
          <a:bodyPr/>
          <a:lstStyle/>
          <a:p>
            <a:fld id="{4F7E9C80-C75B-4B75-A6C5-E58A18995148}" type="slidenum">
              <a:rPr lang="en-US" smtClean="0"/>
              <a:t>28</a:t>
            </a:fld>
            <a:endParaRPr lang="en-US"/>
          </a:p>
        </p:txBody>
      </p:sp>
    </p:spTree>
    <p:extLst>
      <p:ext uri="{BB962C8B-B14F-4D97-AF65-F5344CB8AC3E}">
        <p14:creationId xmlns:p14="http://schemas.microsoft.com/office/powerpoint/2010/main" val="64450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966F-2207-5A16-7A72-ED8110509922}"/>
              </a:ext>
            </a:extLst>
          </p:cNvPr>
          <p:cNvSpPr>
            <a:spLocks noGrp="1"/>
          </p:cNvSpPr>
          <p:nvPr>
            <p:ph type="title"/>
          </p:nvPr>
        </p:nvSpPr>
        <p:spPr/>
        <p:txBody>
          <a:bodyPr/>
          <a:lstStyle/>
          <a:p>
            <a:r>
              <a:rPr lang="en-IN" dirty="0"/>
              <a:t>Research Paper</a:t>
            </a:r>
          </a:p>
        </p:txBody>
      </p:sp>
      <p:sp>
        <p:nvSpPr>
          <p:cNvPr id="4" name="Date Placeholder 3">
            <a:extLst>
              <a:ext uri="{FF2B5EF4-FFF2-40B4-BE49-F238E27FC236}">
                <a16:creationId xmlns:a16="http://schemas.microsoft.com/office/drawing/2014/main" id="{1ED8ED6D-41E2-B4EF-3DE9-DD7AF1476E94}"/>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706EC7CA-A15A-6335-15FB-876BFC5B1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F5F84-11E8-ECB2-B77E-1F6179CCAB88}"/>
              </a:ext>
            </a:extLst>
          </p:cNvPr>
          <p:cNvSpPr>
            <a:spLocks noGrp="1"/>
          </p:cNvSpPr>
          <p:nvPr>
            <p:ph type="sldNum" sz="quarter" idx="12"/>
          </p:nvPr>
        </p:nvSpPr>
        <p:spPr/>
        <p:txBody>
          <a:bodyPr/>
          <a:lstStyle/>
          <a:p>
            <a:fld id="{4F7E9C80-C75B-4B75-A6C5-E58A18995148}" type="slidenum">
              <a:rPr lang="en-US" smtClean="0"/>
              <a:t>29</a:t>
            </a:fld>
            <a:endParaRPr lang="en-US"/>
          </a:p>
        </p:txBody>
      </p:sp>
      <p:pic>
        <p:nvPicPr>
          <p:cNvPr id="12" name="Content Placeholder 11">
            <a:extLst>
              <a:ext uri="{FF2B5EF4-FFF2-40B4-BE49-F238E27FC236}">
                <a16:creationId xmlns:a16="http://schemas.microsoft.com/office/drawing/2014/main" id="{8F516815-0EC5-CF6D-0ABB-602AC2399C89}"/>
              </a:ext>
            </a:extLst>
          </p:cNvPr>
          <p:cNvPicPr>
            <a:picLocks noGrp="1" noChangeAspect="1"/>
          </p:cNvPicPr>
          <p:nvPr>
            <p:ph idx="1"/>
          </p:nvPr>
        </p:nvPicPr>
        <p:blipFill>
          <a:blip r:embed="rId2"/>
          <a:stretch>
            <a:fillRect/>
          </a:stretch>
        </p:blipFill>
        <p:spPr>
          <a:xfrm>
            <a:off x="457200" y="1417639"/>
            <a:ext cx="8229600" cy="4115696"/>
          </a:xfrm>
        </p:spPr>
      </p:pic>
    </p:spTree>
    <p:extLst>
      <p:ext uri="{BB962C8B-B14F-4D97-AF65-F5344CB8AC3E}">
        <p14:creationId xmlns:p14="http://schemas.microsoft.com/office/powerpoint/2010/main" val="269089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AD27BD-C8A1-9A6E-24E6-CF8B31C1CF73}"/>
              </a:ext>
            </a:extLst>
          </p:cNvPr>
          <p:cNvSpPr>
            <a:spLocks noGrp="1"/>
          </p:cNvSpPr>
          <p:nvPr>
            <p:ph type="title"/>
          </p:nvPr>
        </p:nvSpPr>
        <p:spPr/>
        <p:txBody>
          <a:bodyPr/>
          <a:lstStyle/>
          <a:p>
            <a:r>
              <a:rPr lang="en-US" dirty="0"/>
              <a:t>Abstract</a:t>
            </a:r>
            <a:endParaRPr lang="en-IN" dirty="0"/>
          </a:p>
        </p:txBody>
      </p:sp>
      <p:sp>
        <p:nvSpPr>
          <p:cNvPr id="4" name="Date Placeholder 3">
            <a:extLst>
              <a:ext uri="{FF2B5EF4-FFF2-40B4-BE49-F238E27FC236}">
                <a16:creationId xmlns:a16="http://schemas.microsoft.com/office/drawing/2014/main" id="{5307D402-6403-9C7B-F29D-162357715889}"/>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5B60EBB1-368E-E3DD-A093-C8AE2A319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38A6D-33E1-880C-EA29-619DA29AC02C}"/>
              </a:ext>
            </a:extLst>
          </p:cNvPr>
          <p:cNvSpPr>
            <a:spLocks noGrp="1"/>
          </p:cNvSpPr>
          <p:nvPr>
            <p:ph type="sldNum" sz="quarter" idx="12"/>
          </p:nvPr>
        </p:nvSpPr>
        <p:spPr/>
        <p:txBody>
          <a:bodyPr/>
          <a:lstStyle/>
          <a:p>
            <a:fld id="{4F7E9C80-C75B-4B75-A6C5-E58A18995148}" type="slidenum">
              <a:rPr lang="en-US" smtClean="0"/>
              <a:t>3</a:t>
            </a:fld>
            <a:endParaRPr lang="en-US"/>
          </a:p>
        </p:txBody>
      </p:sp>
      <p:sp>
        <p:nvSpPr>
          <p:cNvPr id="2" name="Content Placeholder 1">
            <a:extLst>
              <a:ext uri="{FF2B5EF4-FFF2-40B4-BE49-F238E27FC236}">
                <a16:creationId xmlns:a16="http://schemas.microsoft.com/office/drawing/2014/main" id="{96FAC380-241D-CC44-0685-9232A0FFA85F}"/>
              </a:ext>
            </a:extLst>
          </p:cNvPr>
          <p:cNvSpPr>
            <a:spLocks noGrp="1"/>
          </p:cNvSpPr>
          <p:nvPr>
            <p:ph idx="1"/>
          </p:nvPr>
        </p:nvSpPr>
        <p:spPr/>
        <p:txBody>
          <a:bodyPr>
            <a:normAutofit/>
          </a:bodyPr>
          <a:lstStyle/>
          <a:p>
            <a:r>
              <a:rPr lang="en-US" sz="2700" b="0" i="0" dirty="0">
                <a:effectLst/>
              </a:rPr>
              <a:t>Aquaculture plays a pivotal role in meeting the growing global demand for seafood. However, ensuring optimal water quality within aquaculture ponds is a pressing challenge. This project proposes a paradigm shift by integrating machine learning to enhance water quality assurance. The system leverages real-time monitoring, predictive analytics, and adaptable algorithms, contributing to sustainability and responsible aquaculture practices.</a:t>
            </a:r>
            <a:endParaRPr lang="en-IN" sz="2700" dirty="0"/>
          </a:p>
        </p:txBody>
      </p:sp>
    </p:spTree>
    <p:extLst>
      <p:ext uri="{BB962C8B-B14F-4D97-AF65-F5344CB8AC3E}">
        <p14:creationId xmlns:p14="http://schemas.microsoft.com/office/powerpoint/2010/main" val="2621076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C6D460-71B8-1C51-C986-DC595F6AFFF1}"/>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0DF94199-AF5D-0597-1EB1-B4D499DD4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30D78-3CB9-5E8F-2574-BA516A1F9959}"/>
              </a:ext>
            </a:extLst>
          </p:cNvPr>
          <p:cNvSpPr>
            <a:spLocks noGrp="1"/>
          </p:cNvSpPr>
          <p:nvPr>
            <p:ph type="sldNum" sz="quarter" idx="12"/>
          </p:nvPr>
        </p:nvSpPr>
        <p:spPr/>
        <p:txBody>
          <a:bodyPr/>
          <a:lstStyle/>
          <a:p>
            <a:fld id="{4F7E9C80-C75B-4B75-A6C5-E58A18995148}" type="slidenum">
              <a:rPr lang="en-US" smtClean="0"/>
              <a:t>30</a:t>
            </a:fld>
            <a:endParaRPr lang="en-US"/>
          </a:p>
        </p:txBody>
      </p:sp>
      <p:pic>
        <p:nvPicPr>
          <p:cNvPr id="8" name="Picture 7">
            <a:extLst>
              <a:ext uri="{FF2B5EF4-FFF2-40B4-BE49-F238E27FC236}">
                <a16:creationId xmlns:a16="http://schemas.microsoft.com/office/drawing/2014/main" id="{596E58CC-D5B8-1588-B759-BB4B4F9581E0}"/>
              </a:ext>
            </a:extLst>
          </p:cNvPr>
          <p:cNvPicPr>
            <a:picLocks noChangeAspect="1"/>
          </p:cNvPicPr>
          <p:nvPr/>
        </p:nvPicPr>
        <p:blipFill>
          <a:blip r:embed="rId2"/>
          <a:stretch>
            <a:fillRect/>
          </a:stretch>
        </p:blipFill>
        <p:spPr>
          <a:xfrm>
            <a:off x="609601" y="685800"/>
            <a:ext cx="8077200" cy="5013441"/>
          </a:xfrm>
          <a:prstGeom prst="rect">
            <a:avLst/>
          </a:prstGeom>
        </p:spPr>
      </p:pic>
    </p:spTree>
    <p:extLst>
      <p:ext uri="{BB962C8B-B14F-4D97-AF65-F5344CB8AC3E}">
        <p14:creationId xmlns:p14="http://schemas.microsoft.com/office/powerpoint/2010/main" val="361114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96938-2F64-8995-5052-98B3C0CE4750}"/>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26F29891-91CE-2043-2770-2F5CF9F5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7DCD0-F05C-5549-8219-75A00133CB01}"/>
              </a:ext>
            </a:extLst>
          </p:cNvPr>
          <p:cNvSpPr>
            <a:spLocks noGrp="1"/>
          </p:cNvSpPr>
          <p:nvPr>
            <p:ph type="sldNum" sz="quarter" idx="12"/>
          </p:nvPr>
        </p:nvSpPr>
        <p:spPr/>
        <p:txBody>
          <a:bodyPr/>
          <a:lstStyle/>
          <a:p>
            <a:fld id="{4F7E9C80-C75B-4B75-A6C5-E58A18995148}" type="slidenum">
              <a:rPr lang="en-US" smtClean="0"/>
              <a:t>31</a:t>
            </a:fld>
            <a:endParaRPr lang="en-US"/>
          </a:p>
        </p:txBody>
      </p:sp>
      <p:pic>
        <p:nvPicPr>
          <p:cNvPr id="6" name="Picture 5">
            <a:extLst>
              <a:ext uri="{FF2B5EF4-FFF2-40B4-BE49-F238E27FC236}">
                <a16:creationId xmlns:a16="http://schemas.microsoft.com/office/drawing/2014/main" id="{7A2BD309-3DE0-4C55-4701-EB7AE757CAD4}"/>
              </a:ext>
            </a:extLst>
          </p:cNvPr>
          <p:cNvPicPr>
            <a:picLocks noChangeAspect="1"/>
          </p:cNvPicPr>
          <p:nvPr/>
        </p:nvPicPr>
        <p:blipFill>
          <a:blip r:embed="rId2"/>
          <a:stretch>
            <a:fillRect/>
          </a:stretch>
        </p:blipFill>
        <p:spPr>
          <a:xfrm>
            <a:off x="76200" y="200025"/>
            <a:ext cx="8915400" cy="6457950"/>
          </a:xfrm>
          <a:prstGeom prst="rect">
            <a:avLst/>
          </a:prstGeom>
        </p:spPr>
      </p:pic>
    </p:spTree>
    <p:extLst>
      <p:ext uri="{BB962C8B-B14F-4D97-AF65-F5344CB8AC3E}">
        <p14:creationId xmlns:p14="http://schemas.microsoft.com/office/powerpoint/2010/main" val="2479391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D3EDAE-4BCA-8DB2-FF17-DB9E17BF2F25}"/>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B8398FEE-4395-1813-286B-0749ED9FC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DEF54-B616-8956-E94E-0D8A3820ECA9}"/>
              </a:ext>
            </a:extLst>
          </p:cNvPr>
          <p:cNvSpPr>
            <a:spLocks noGrp="1"/>
          </p:cNvSpPr>
          <p:nvPr>
            <p:ph type="sldNum" sz="quarter" idx="12"/>
          </p:nvPr>
        </p:nvSpPr>
        <p:spPr/>
        <p:txBody>
          <a:bodyPr/>
          <a:lstStyle/>
          <a:p>
            <a:fld id="{4F7E9C80-C75B-4B75-A6C5-E58A18995148}" type="slidenum">
              <a:rPr lang="en-US" smtClean="0"/>
              <a:t>32</a:t>
            </a:fld>
            <a:endParaRPr lang="en-US"/>
          </a:p>
        </p:txBody>
      </p:sp>
      <p:pic>
        <p:nvPicPr>
          <p:cNvPr id="8" name="Picture 7">
            <a:extLst>
              <a:ext uri="{FF2B5EF4-FFF2-40B4-BE49-F238E27FC236}">
                <a16:creationId xmlns:a16="http://schemas.microsoft.com/office/drawing/2014/main" id="{A143089F-012A-01FC-1617-3BCE64E8224E}"/>
              </a:ext>
            </a:extLst>
          </p:cNvPr>
          <p:cNvPicPr>
            <a:picLocks noChangeAspect="1"/>
          </p:cNvPicPr>
          <p:nvPr/>
        </p:nvPicPr>
        <p:blipFill>
          <a:blip r:embed="rId2"/>
          <a:stretch>
            <a:fillRect/>
          </a:stretch>
        </p:blipFill>
        <p:spPr>
          <a:xfrm>
            <a:off x="609600" y="0"/>
            <a:ext cx="8001000" cy="6858000"/>
          </a:xfrm>
          <a:prstGeom prst="rect">
            <a:avLst/>
          </a:prstGeom>
        </p:spPr>
      </p:pic>
    </p:spTree>
    <p:extLst>
      <p:ext uri="{BB962C8B-B14F-4D97-AF65-F5344CB8AC3E}">
        <p14:creationId xmlns:p14="http://schemas.microsoft.com/office/powerpoint/2010/main" val="217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33</a:t>
            </a:fld>
            <a:endParaRPr lang="en-US"/>
          </a:p>
        </p:txBody>
      </p:sp>
    </p:spTree>
    <p:extLst>
      <p:ext uri="{BB962C8B-B14F-4D97-AF65-F5344CB8AC3E}">
        <p14:creationId xmlns:p14="http://schemas.microsoft.com/office/powerpoint/2010/main" val="325180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FE70D52-F527-232B-52A2-DC2379C7026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60E0D98-9D44-BDB4-BF00-4FCA240291D0}"/>
              </a:ext>
            </a:extLst>
          </p:cNvPr>
          <p:cNvSpPr>
            <a:spLocks noGrp="1"/>
          </p:cNvSpPr>
          <p:nvPr>
            <p:ph sz="half" idx="2"/>
          </p:nvPr>
        </p:nvSpPr>
        <p:spPr/>
        <p:txBody>
          <a:bodyPr>
            <a:normAutofit fontScale="77500" lnSpcReduction="20000"/>
          </a:bodyPr>
          <a:lstStyle/>
          <a:p>
            <a:r>
              <a:rPr lang="en-US" b="0" i="0" dirty="0">
                <a:effectLst/>
              </a:rPr>
              <a:t>Aquaculture, a key contributor to global seafood production, faces challenges in maintaining optimal water quality within ponds. Fluctuations in temperature, pH, and dissolved oxygen can impact aquatic organisms. Traditional monitoring methods are often labor-intensive and lack real-time capabilities, necessitating a technological solution. This project addresses the gap in water quality assurance by introducing a machine learning-based system.</a:t>
            </a:r>
            <a:endParaRPr lang="en-IN" dirty="0"/>
          </a:p>
        </p:txBody>
      </p:sp>
      <p:sp>
        <p:nvSpPr>
          <p:cNvPr id="5" name="Date Placeholder 4">
            <a:extLst>
              <a:ext uri="{FF2B5EF4-FFF2-40B4-BE49-F238E27FC236}">
                <a16:creationId xmlns:a16="http://schemas.microsoft.com/office/drawing/2014/main" id="{AB818BB0-BCE1-9350-5ACD-1BF1AB137C21}"/>
              </a:ext>
            </a:extLst>
          </p:cNvPr>
          <p:cNvSpPr>
            <a:spLocks noGrp="1"/>
          </p:cNvSpPr>
          <p:nvPr>
            <p:ph type="dt" sz="half" idx="10"/>
          </p:nvPr>
        </p:nvSpPr>
        <p:spPr/>
        <p:txBody>
          <a:bodyPr/>
          <a:lstStyle/>
          <a:p>
            <a:fld id="{5BAFC3C5-6506-4004-90C8-853C8000AD4F}" type="datetime1">
              <a:rPr lang="en-US" smtClean="0"/>
              <a:t>5/15/2024</a:t>
            </a:fld>
            <a:endParaRPr lang="en-US"/>
          </a:p>
        </p:txBody>
      </p:sp>
      <p:sp>
        <p:nvSpPr>
          <p:cNvPr id="7" name="Slide Number Placeholder 6">
            <a:extLst>
              <a:ext uri="{FF2B5EF4-FFF2-40B4-BE49-F238E27FC236}">
                <a16:creationId xmlns:a16="http://schemas.microsoft.com/office/drawing/2014/main" id="{04815E27-A3A6-9FEB-226D-5FAEFCBF237E}"/>
              </a:ext>
            </a:extLst>
          </p:cNvPr>
          <p:cNvSpPr>
            <a:spLocks noGrp="1"/>
          </p:cNvSpPr>
          <p:nvPr>
            <p:ph type="sldNum" sz="quarter" idx="12"/>
          </p:nvPr>
        </p:nvSpPr>
        <p:spPr/>
        <p:txBody>
          <a:bodyPr/>
          <a:lstStyle/>
          <a:p>
            <a:fld id="{4F7E9C80-C75B-4B75-A6C5-E58A18995148}" type="slidenum">
              <a:rPr lang="en-US" smtClean="0"/>
              <a:t>4</a:t>
            </a:fld>
            <a:endParaRPr lang="en-US"/>
          </a:p>
        </p:txBody>
      </p:sp>
      <p:pic>
        <p:nvPicPr>
          <p:cNvPr id="2050" name="Picture 2" descr="What is Aquaculture, and Why Do We Need It?">
            <a:extLst>
              <a:ext uri="{FF2B5EF4-FFF2-40B4-BE49-F238E27FC236}">
                <a16:creationId xmlns:a16="http://schemas.microsoft.com/office/drawing/2014/main" id="{8DBCDC85-1D22-15CD-F3A3-4E934D55FE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2183" y="1600200"/>
            <a:ext cx="45160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1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C0D3-4AC3-7A72-D7B5-577C9EAD85F7}"/>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F0E43E1E-AEDE-D078-DE3F-097A2B987C39}"/>
              </a:ext>
            </a:extLst>
          </p:cNvPr>
          <p:cNvSpPr>
            <a:spLocks noGrp="1"/>
          </p:cNvSpPr>
          <p:nvPr>
            <p:ph idx="1"/>
          </p:nvPr>
        </p:nvSpPr>
        <p:spPr>
          <a:xfrm>
            <a:off x="457200" y="1600200"/>
            <a:ext cx="8229600" cy="4756150"/>
          </a:xfrm>
        </p:spPr>
        <p:txBody>
          <a:bodyPr>
            <a:normAutofit/>
          </a:bodyPr>
          <a:lstStyle/>
          <a:p>
            <a:pPr marL="0" indent="0" algn="just">
              <a:lnSpc>
                <a:spcPct val="150000"/>
              </a:lnSpc>
              <a:spcAft>
                <a:spcPts val="1000"/>
              </a:spcAft>
              <a:buNone/>
            </a:pPr>
            <a:r>
              <a:rPr lang="en-US" sz="1800" b="1" dirty="0">
                <a:solidFill>
                  <a:srgbClr val="000000"/>
                </a:solidFill>
                <a:effectLst/>
                <a:ea typeface="Calibri" panose="020F0502020204030204" pitchFamily="34" charset="0"/>
                <a:cs typeface="Times New Roman" panose="02020603050405020304" pitchFamily="18" charset="0"/>
              </a:rPr>
              <a:t>Water quality assurance in aquaculture ponds using Machine Learning and IoT techniques</a:t>
            </a:r>
            <a:endParaRPr lang="en-IN" sz="1800" dirty="0">
              <a:effectLst/>
              <a:ea typeface="Calibri" panose="020F0502020204030204" pitchFamily="34" charset="0"/>
              <a:cs typeface="Times New Roman" panose="02020603050405020304" pitchFamily="18" charset="0"/>
            </a:endParaRPr>
          </a:p>
          <a:p>
            <a:pPr>
              <a:lnSpc>
                <a:spcPct val="150000"/>
              </a:lnSpc>
              <a:spcAft>
                <a:spcPts val="1000"/>
              </a:spcAft>
              <a:buFont typeface="Wingdings" panose="05000000000000000000" pitchFamily="2" charset="2"/>
              <a:buChar char="v"/>
            </a:pPr>
            <a:r>
              <a:rPr lang="en-US" sz="1800" b="1" dirty="0">
                <a:solidFill>
                  <a:srgbClr val="000000"/>
                </a:solidFill>
                <a:effectLst/>
                <a:ea typeface="Calibri" panose="020F0502020204030204" pitchFamily="34" charset="0"/>
                <a:cs typeface="Times New Roman" panose="02020603050405020304" pitchFamily="18" charset="0"/>
              </a:rPr>
              <a:t>AUTHOR: </a:t>
            </a:r>
            <a:r>
              <a:rPr lang="en-US" sz="1800" dirty="0">
                <a:solidFill>
                  <a:srgbClr val="000000"/>
                </a:solidFill>
                <a:effectLst/>
                <a:ea typeface="Calibri" panose="020F0502020204030204" pitchFamily="34" charset="0"/>
                <a:cs typeface="Times New Roman" panose="02020603050405020304" pitchFamily="18" charset="0"/>
              </a:rPr>
              <a:t>Ricardo Quintero; Jaqueline Parra; Francisco Félix</a:t>
            </a:r>
            <a:endParaRPr lang="en-IN"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dirty="0">
                <a:solidFill>
                  <a:srgbClr val="000000"/>
                </a:solidFill>
                <a:effectLst/>
                <a:ea typeface="Calibri" panose="020F0502020204030204" pitchFamily="34" charset="0"/>
              </a:rPr>
              <a:t>The following work proposes a framework for monitoring and forecasting water quality parameters (temperature and dissolved oxygen) at different scales of the aquaculture industry, either for post larval laboratories, in aquaculture farms or at the time of transporting the product to an aquaculture farm. The prototype system was implemented for the transportation of the aquaculture product and consists of a system of dissolved oxygen and temperature sensors that send the data from the sensors via Bluetooth Low Energy to a mobile application where they are processed and sent via internet to a web application so that users can receive alerts and visualize the monitoring data and the forecast model that was developed using a Long short-term memory (LSTM) neural network so that users can take measures in time to avoid losses in aquaculture production</a:t>
            </a:r>
            <a:endParaRPr lang="en-IN" dirty="0"/>
          </a:p>
        </p:txBody>
      </p:sp>
      <p:sp>
        <p:nvSpPr>
          <p:cNvPr id="4" name="Date Placeholder 3">
            <a:extLst>
              <a:ext uri="{FF2B5EF4-FFF2-40B4-BE49-F238E27FC236}">
                <a16:creationId xmlns:a16="http://schemas.microsoft.com/office/drawing/2014/main" id="{2ED9F428-FB6A-2996-E20B-BFB82CA9B5C8}"/>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5C14D0E8-91EC-F58B-B115-E83D59D6F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A306-0C21-3EA2-509E-3AB5DCC71767}"/>
              </a:ext>
            </a:extLst>
          </p:cNvPr>
          <p:cNvSpPr>
            <a:spLocks noGrp="1"/>
          </p:cNvSpPr>
          <p:nvPr>
            <p:ph type="sldNum" sz="quarter" idx="12"/>
          </p:nvPr>
        </p:nvSpPr>
        <p:spPr/>
        <p:txBody>
          <a:bodyPr/>
          <a:lstStyle/>
          <a:p>
            <a:fld id="{4F7E9C80-C75B-4B75-A6C5-E58A18995148}" type="slidenum">
              <a:rPr lang="en-US" smtClean="0"/>
              <a:t>5</a:t>
            </a:fld>
            <a:endParaRPr lang="en-US"/>
          </a:p>
        </p:txBody>
      </p:sp>
    </p:spTree>
    <p:extLst>
      <p:ext uri="{BB962C8B-B14F-4D97-AF65-F5344CB8AC3E}">
        <p14:creationId xmlns:p14="http://schemas.microsoft.com/office/powerpoint/2010/main" val="305012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1CBED0-95FD-1B54-04B6-A56AB64732DC}"/>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4A755E2E-A519-31F8-902F-3C7B5CE3D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7CD42-DD86-2555-47E2-3806255780D4}"/>
              </a:ext>
            </a:extLst>
          </p:cNvPr>
          <p:cNvSpPr>
            <a:spLocks noGrp="1"/>
          </p:cNvSpPr>
          <p:nvPr>
            <p:ph type="sldNum" sz="quarter" idx="12"/>
          </p:nvPr>
        </p:nvSpPr>
        <p:spPr/>
        <p:txBody>
          <a:bodyPr/>
          <a:lstStyle/>
          <a:p>
            <a:fld id="{4F7E9C80-C75B-4B75-A6C5-E58A18995148}" type="slidenum">
              <a:rPr lang="en-US" smtClean="0"/>
              <a:t>6</a:t>
            </a:fld>
            <a:endParaRPr lang="en-US"/>
          </a:p>
        </p:txBody>
      </p:sp>
      <p:sp>
        <p:nvSpPr>
          <p:cNvPr id="8" name="TextBox 7">
            <a:extLst>
              <a:ext uri="{FF2B5EF4-FFF2-40B4-BE49-F238E27FC236}">
                <a16:creationId xmlns:a16="http://schemas.microsoft.com/office/drawing/2014/main" id="{C236C5D9-4A3E-2021-5DEE-0055C427F5C3}"/>
              </a:ext>
            </a:extLst>
          </p:cNvPr>
          <p:cNvSpPr txBox="1"/>
          <p:nvPr/>
        </p:nvSpPr>
        <p:spPr>
          <a:xfrm>
            <a:off x="457200" y="353821"/>
            <a:ext cx="8369585" cy="6258123"/>
          </a:xfrm>
          <a:prstGeom prst="rect">
            <a:avLst/>
          </a:prstGeom>
          <a:noFill/>
        </p:spPr>
        <p:txBody>
          <a:bodyPr wrap="square">
            <a:spAutoFit/>
          </a:bodyPr>
          <a:lstStyle/>
          <a:p>
            <a:pPr algn="just">
              <a:lnSpc>
                <a:spcPct val="150000"/>
              </a:lnSpc>
              <a:spcAft>
                <a:spcPts val="1000"/>
              </a:spcAft>
            </a:pPr>
            <a:r>
              <a:rPr lang="en-US" sz="1600" b="1" dirty="0">
                <a:solidFill>
                  <a:srgbClr val="000000"/>
                </a:solidFill>
                <a:effectLst/>
                <a:ea typeface="Calibri" panose="020F0502020204030204" pitchFamily="34" charset="0"/>
                <a:cs typeface="Times New Roman" panose="02020603050405020304" pitchFamily="18" charset="0"/>
              </a:rPr>
              <a:t>Machine learning approach to investigate the influence of water quality on aquatic livestock in freshwater ponds</a:t>
            </a:r>
            <a:endParaRPr lang="en-IN" sz="1400" dirty="0">
              <a:effectLst/>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v"/>
            </a:pPr>
            <a:r>
              <a:rPr lang="en-US" sz="1600" b="1" dirty="0">
                <a:solidFill>
                  <a:srgbClr val="000000"/>
                </a:solidFill>
                <a:effectLst/>
                <a:ea typeface="Calibri" panose="020F0502020204030204" pitchFamily="34" charset="0"/>
                <a:cs typeface="Times New Roman" panose="02020603050405020304" pitchFamily="18" charset="0"/>
              </a:rPr>
              <a:t>AUTHOR: </a:t>
            </a:r>
            <a:r>
              <a:rPr lang="en-US" sz="1600" dirty="0" err="1">
                <a:solidFill>
                  <a:srgbClr val="000000"/>
                </a:solidFill>
                <a:effectLst/>
                <a:ea typeface="Calibri" panose="020F0502020204030204" pitchFamily="34" charset="0"/>
                <a:cs typeface="Times New Roman" panose="02020603050405020304" pitchFamily="18" charset="0"/>
              </a:rPr>
              <a:t>Mashud</a:t>
            </a:r>
            <a:r>
              <a:rPr lang="en-US" sz="1600" dirty="0">
                <a:solidFill>
                  <a:srgbClr val="000000"/>
                </a:solidFill>
                <a:effectLst/>
                <a:ea typeface="Calibri" panose="020F0502020204030204" pitchFamily="34" charset="0"/>
                <a:cs typeface="Times New Roman" panose="02020603050405020304" pitchFamily="18" charset="0"/>
              </a:rPr>
              <a:t> Rana , </a:t>
            </a:r>
            <a:r>
              <a:rPr lang="en-US" sz="1600" dirty="0" err="1">
                <a:solidFill>
                  <a:srgbClr val="000000"/>
                </a:solidFill>
                <a:effectLst/>
                <a:ea typeface="Calibri" panose="020F0502020204030204" pitchFamily="34" charset="0"/>
                <a:cs typeface="Times New Roman" panose="02020603050405020304" pitchFamily="18" charset="0"/>
              </a:rPr>
              <a:t>Ashfaqur</a:t>
            </a:r>
            <a:r>
              <a:rPr lang="en-US" sz="1600" dirty="0">
                <a:solidFill>
                  <a:srgbClr val="000000"/>
                </a:solidFill>
                <a:effectLst/>
                <a:ea typeface="Calibri" panose="020F0502020204030204" pitchFamily="34" charset="0"/>
                <a:cs typeface="Times New Roman" panose="02020603050405020304" pitchFamily="18" charset="0"/>
              </a:rPr>
              <a:t> Rahman , Joel </a:t>
            </a:r>
            <a:r>
              <a:rPr lang="en-US" sz="1600" dirty="0" err="1">
                <a:solidFill>
                  <a:srgbClr val="000000"/>
                </a:solidFill>
                <a:effectLst/>
                <a:ea typeface="Calibri" panose="020F0502020204030204" pitchFamily="34" charset="0"/>
                <a:cs typeface="Times New Roman" panose="02020603050405020304" pitchFamily="18" charset="0"/>
              </a:rPr>
              <a:t>Dabrowski</a:t>
            </a:r>
            <a:r>
              <a:rPr lang="en-US" sz="1600" dirty="0">
                <a:solidFill>
                  <a:srgbClr val="000000"/>
                </a:solidFill>
                <a:effectLst/>
                <a:ea typeface="Calibri" panose="020F0502020204030204" pitchFamily="34" charset="0"/>
                <a:cs typeface="Times New Roman" panose="02020603050405020304" pitchFamily="18" charset="0"/>
              </a:rPr>
              <a:t> , Stuart Arnold, John McCulloch, Bruno Pais .</a:t>
            </a:r>
            <a:endParaRPr lang="en-IN" sz="14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US" sz="1800" dirty="0">
                <a:solidFill>
                  <a:srgbClr val="000000"/>
                </a:solidFill>
                <a:effectLst/>
                <a:ea typeface="Calibri" panose="020F0502020204030204" pitchFamily="34" charset="0"/>
              </a:rPr>
              <a:t>Water quality (WQ) is a key factor that affects harvest outcome from freshwater ponds. Irregular or aperiodic variations of different WQ variables can influence the growth, survival, and yield of aquatic livestock in the ponds. In this research, WQ and harvest data collected from an Australian prawn farm over a whole grow-out season is used to investigate how the variations of WQ influence the harvest outcome of prawns from the ponds. We present a set of approaches based on machine learning to: (</a:t>
            </a:r>
            <a:r>
              <a:rPr lang="en-US" sz="1800" dirty="0" err="1">
                <a:solidFill>
                  <a:srgbClr val="000000"/>
                </a:solidFill>
                <a:effectLst/>
                <a:ea typeface="Calibri" panose="020F0502020204030204" pitchFamily="34" charset="0"/>
              </a:rPr>
              <a:t>i</a:t>
            </a:r>
            <a:r>
              <a:rPr lang="en-US" sz="1800" dirty="0">
                <a:solidFill>
                  <a:srgbClr val="000000"/>
                </a:solidFill>
                <a:effectLst/>
                <a:ea typeface="Calibri" panose="020F0502020204030204" pitchFamily="34" charset="0"/>
              </a:rPr>
              <a:t>) understand the effect of five WQ variables in differentiating high and low performing ponds (in terms for harvest performance); and (ii) identify how the variations in these WQ variables over the grow-out season contributed to final harvest outcome (growth and yield). To develop the ponds classification approach, we apply eight different machine learning classifiers: neural networks, support vector machine, k-nearest </a:t>
            </a:r>
            <a:r>
              <a:rPr lang="en-US" sz="1800" dirty="0" err="1">
                <a:solidFill>
                  <a:srgbClr val="000000"/>
                </a:solidFill>
                <a:effectLst/>
                <a:ea typeface="Calibri" panose="020F0502020204030204" pitchFamily="34" charset="0"/>
              </a:rPr>
              <a:t>neighbours</a:t>
            </a:r>
            <a:r>
              <a:rPr lang="en-US" sz="1800" dirty="0">
                <a:solidFill>
                  <a:srgbClr val="000000"/>
                </a:solidFill>
                <a:effectLst/>
                <a:ea typeface="Calibri" panose="020F0502020204030204" pitchFamily="34" charset="0"/>
              </a:rPr>
              <a:t>, logistic regression, gaussian naïve bayes, decision tree, random forest, and AdaBoost. To identify the driving factors (in terms of variations of WQ) that affect growth and yield of aquatic livestock in ponds, we apply three feature selection methods: mutual information, correlation-based feature selection, and Relief. </a:t>
            </a:r>
            <a:endParaRPr lang="en-IN" dirty="0"/>
          </a:p>
        </p:txBody>
      </p:sp>
    </p:spTree>
    <p:extLst>
      <p:ext uri="{BB962C8B-B14F-4D97-AF65-F5344CB8AC3E}">
        <p14:creationId xmlns:p14="http://schemas.microsoft.com/office/powerpoint/2010/main" val="351474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EF095-16DE-1E95-3320-4800F5EEA807}"/>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4E9521E5-BD37-5E20-9C8C-BA05C2C23B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93062-8B71-0571-BFE6-B47AE8952C03}"/>
              </a:ext>
            </a:extLst>
          </p:cNvPr>
          <p:cNvSpPr>
            <a:spLocks noGrp="1"/>
          </p:cNvSpPr>
          <p:nvPr>
            <p:ph type="sldNum" sz="quarter" idx="12"/>
          </p:nvPr>
        </p:nvSpPr>
        <p:spPr/>
        <p:txBody>
          <a:bodyPr/>
          <a:lstStyle/>
          <a:p>
            <a:fld id="{4F7E9C80-C75B-4B75-A6C5-E58A18995148}" type="slidenum">
              <a:rPr lang="en-US" smtClean="0"/>
              <a:t>7</a:t>
            </a:fld>
            <a:endParaRPr lang="en-US"/>
          </a:p>
        </p:txBody>
      </p:sp>
      <p:sp>
        <p:nvSpPr>
          <p:cNvPr id="6" name="TextBox 5">
            <a:extLst>
              <a:ext uri="{FF2B5EF4-FFF2-40B4-BE49-F238E27FC236}">
                <a16:creationId xmlns:a16="http://schemas.microsoft.com/office/drawing/2014/main" id="{DBA01F95-EAF9-456F-9B3C-EC39B33B05A3}"/>
              </a:ext>
            </a:extLst>
          </p:cNvPr>
          <p:cNvSpPr txBox="1"/>
          <p:nvPr/>
        </p:nvSpPr>
        <p:spPr>
          <a:xfrm>
            <a:off x="457200" y="457199"/>
            <a:ext cx="8229600" cy="5613524"/>
          </a:xfrm>
          <a:prstGeom prst="rect">
            <a:avLst/>
          </a:prstGeom>
          <a:noFill/>
        </p:spPr>
        <p:txBody>
          <a:bodyPr wrap="square">
            <a:spAutoFit/>
          </a:bodyPr>
          <a:lstStyle/>
          <a:p>
            <a:pPr algn="just">
              <a:lnSpc>
                <a:spcPct val="150000"/>
              </a:lnSpc>
              <a:spcAft>
                <a:spcPts val="1000"/>
              </a:spcAft>
            </a:pPr>
            <a:r>
              <a:rPr lang="en-US" sz="1600" b="1" dirty="0">
                <a:solidFill>
                  <a:srgbClr val="000000"/>
                </a:solidFill>
                <a:effectLst/>
                <a:ea typeface="Calibri" panose="020F0502020204030204" pitchFamily="34" charset="0"/>
                <a:cs typeface="Times New Roman" panose="02020603050405020304" pitchFamily="18" charset="0"/>
              </a:rPr>
              <a:t>Application of machine learning in intelligent fish aquaculture</a:t>
            </a:r>
            <a:endParaRPr lang="en-IN" sz="1400" dirty="0">
              <a:effectLst/>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v"/>
            </a:pPr>
            <a:r>
              <a:rPr lang="en-US" sz="1600" b="1" dirty="0">
                <a:solidFill>
                  <a:srgbClr val="000000"/>
                </a:solidFill>
                <a:effectLst/>
                <a:ea typeface="Calibri" panose="020F0502020204030204" pitchFamily="34" charset="0"/>
                <a:cs typeface="Times New Roman" panose="02020603050405020304" pitchFamily="18" charset="0"/>
              </a:rPr>
              <a:t>AUTHOR: </a:t>
            </a:r>
            <a:r>
              <a:rPr lang="en-US" sz="1600" dirty="0" err="1">
                <a:solidFill>
                  <a:srgbClr val="000000"/>
                </a:solidFill>
                <a:effectLst/>
                <a:ea typeface="Calibri" panose="020F0502020204030204" pitchFamily="34" charset="0"/>
                <a:cs typeface="Times New Roman" panose="02020603050405020304" pitchFamily="18" charset="0"/>
              </a:rPr>
              <a:t>Shili</a:t>
            </a:r>
            <a:r>
              <a:rPr lang="en-US" sz="1600" dirty="0">
                <a:solidFill>
                  <a:srgbClr val="000000"/>
                </a:solidFill>
                <a:effectLst/>
                <a:ea typeface="Calibri" panose="020F0502020204030204" pitchFamily="34" charset="0"/>
                <a:cs typeface="Times New Roman" panose="02020603050405020304" pitchFamily="18" charset="0"/>
              </a:rPr>
              <a:t> Zhao a b, Song Zhang , </a:t>
            </a:r>
            <a:r>
              <a:rPr lang="en-US" sz="1600" dirty="0" err="1">
                <a:solidFill>
                  <a:srgbClr val="000000"/>
                </a:solidFill>
                <a:effectLst/>
                <a:ea typeface="Calibri" panose="020F0502020204030204" pitchFamily="34" charset="0"/>
                <a:cs typeface="Times New Roman" panose="02020603050405020304" pitchFamily="18" charset="0"/>
              </a:rPr>
              <a:t>Jincun</a:t>
            </a:r>
            <a:r>
              <a:rPr lang="en-US" sz="1600" dirty="0">
                <a:solidFill>
                  <a:srgbClr val="000000"/>
                </a:solidFill>
                <a:effectLst/>
                <a:ea typeface="Calibri" panose="020F0502020204030204" pitchFamily="34" charset="0"/>
                <a:cs typeface="Times New Roman" panose="02020603050405020304" pitchFamily="18" charset="0"/>
              </a:rPr>
              <a:t> Liu , He Wang , Jia Zhu , </a:t>
            </a:r>
            <a:r>
              <a:rPr lang="en-US" sz="1600" dirty="0" err="1">
                <a:solidFill>
                  <a:srgbClr val="000000"/>
                </a:solidFill>
                <a:effectLst/>
                <a:ea typeface="Calibri" panose="020F0502020204030204" pitchFamily="34" charset="0"/>
                <a:cs typeface="Times New Roman" panose="02020603050405020304" pitchFamily="18" charset="0"/>
              </a:rPr>
              <a:t>Daoliang</a:t>
            </a:r>
            <a:r>
              <a:rPr lang="en-US" sz="1600" dirty="0">
                <a:solidFill>
                  <a:srgbClr val="000000"/>
                </a:solidFill>
                <a:effectLst/>
                <a:ea typeface="Calibri" panose="020F0502020204030204" pitchFamily="34" charset="0"/>
                <a:cs typeface="Times New Roman" panose="02020603050405020304" pitchFamily="18" charset="0"/>
              </a:rPr>
              <a:t> Li, Ran Zhao</a:t>
            </a:r>
            <a:endParaRPr lang="en-IN" sz="1400" dirty="0">
              <a:effectLst/>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en-US" sz="1800" dirty="0">
                <a:solidFill>
                  <a:srgbClr val="000000"/>
                </a:solidFill>
                <a:effectLst/>
                <a:ea typeface="Calibri" panose="020F0502020204030204" pitchFamily="34" charset="0"/>
                <a:cs typeface="Times New Roman" panose="02020603050405020304" pitchFamily="18" charset="0"/>
              </a:rPr>
              <a:t>Among the background of developments in automation and intelligence, machine learning technology has been extensively applied in aquaculture in recent years, providing a new opportunity for the realization of digital fishery farming. In the present paper, the machine learning algorithms and techniques adopted in intelligent fish aquaculture in the past five years are expounded, and the application of machine learning in aquaculture is explored in detail, including the information evaluation of fish biomass, the identification and classification of fish, behavioral analysis and prediction of water quality parameters. Further, the application of machine learning algorithms in aquaculture is outlined, and the results are analyzed. Finally, several current problems in aquaculture are highlighted, and the development trend is considered.</a:t>
            </a:r>
            <a:endParaRPr lang="en-IN"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338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2C11E2-5681-3CDD-FE83-F214B4099038}"/>
              </a:ext>
            </a:extLst>
          </p:cNvPr>
          <p:cNvSpPr>
            <a:spLocks noGrp="1"/>
          </p:cNvSpPr>
          <p:nvPr>
            <p:ph type="dt" sz="half" idx="10"/>
          </p:nvPr>
        </p:nvSpPr>
        <p:spPr/>
        <p:txBody>
          <a:bodyPr/>
          <a:lstStyle/>
          <a:p>
            <a:fld id="{58744A39-B939-4A3A-981F-04E9BB681A6E}" type="datetime1">
              <a:rPr lang="en-US" smtClean="0"/>
              <a:t>5/15/2024</a:t>
            </a:fld>
            <a:endParaRPr lang="en-US"/>
          </a:p>
        </p:txBody>
      </p:sp>
      <p:sp>
        <p:nvSpPr>
          <p:cNvPr id="3" name="Footer Placeholder 2">
            <a:extLst>
              <a:ext uri="{FF2B5EF4-FFF2-40B4-BE49-F238E27FC236}">
                <a16:creationId xmlns:a16="http://schemas.microsoft.com/office/drawing/2014/main" id="{0E718B13-249A-14AF-44F1-1C7616E035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272BC9-DF57-E9CC-E1FC-656C91CDDC07}"/>
              </a:ext>
            </a:extLst>
          </p:cNvPr>
          <p:cNvSpPr>
            <a:spLocks noGrp="1"/>
          </p:cNvSpPr>
          <p:nvPr>
            <p:ph type="sldNum" sz="quarter" idx="12"/>
          </p:nvPr>
        </p:nvSpPr>
        <p:spPr/>
        <p:txBody>
          <a:bodyPr/>
          <a:lstStyle/>
          <a:p>
            <a:fld id="{4F7E9C80-C75B-4B75-A6C5-E58A18995148}" type="slidenum">
              <a:rPr lang="en-US" smtClean="0"/>
              <a:t>8</a:t>
            </a:fld>
            <a:endParaRPr lang="en-US"/>
          </a:p>
        </p:txBody>
      </p:sp>
      <p:sp>
        <p:nvSpPr>
          <p:cNvPr id="6" name="TextBox 5">
            <a:extLst>
              <a:ext uri="{FF2B5EF4-FFF2-40B4-BE49-F238E27FC236}">
                <a16:creationId xmlns:a16="http://schemas.microsoft.com/office/drawing/2014/main" id="{CBEB6E64-C9B6-F236-82F3-401ACA866F25}"/>
              </a:ext>
            </a:extLst>
          </p:cNvPr>
          <p:cNvSpPr txBox="1"/>
          <p:nvPr/>
        </p:nvSpPr>
        <p:spPr>
          <a:xfrm>
            <a:off x="457200" y="533400"/>
            <a:ext cx="8229600" cy="5613524"/>
          </a:xfrm>
          <a:prstGeom prst="rect">
            <a:avLst/>
          </a:prstGeom>
          <a:noFill/>
        </p:spPr>
        <p:txBody>
          <a:bodyPr wrap="square">
            <a:spAutoFit/>
          </a:bodyPr>
          <a:lstStyle/>
          <a:p>
            <a:pPr algn="just">
              <a:lnSpc>
                <a:spcPct val="150000"/>
              </a:lnSpc>
              <a:spcAft>
                <a:spcPts val="1000"/>
              </a:spcAft>
            </a:pPr>
            <a:r>
              <a:rPr lang="en-US" sz="1600" b="1" dirty="0">
                <a:solidFill>
                  <a:srgbClr val="000000"/>
                </a:solidFill>
                <a:effectLst/>
                <a:ea typeface="Calibri" panose="020F0502020204030204" pitchFamily="34" charset="0"/>
                <a:cs typeface="Times New Roman" panose="02020603050405020304" pitchFamily="18" charset="0"/>
              </a:rPr>
              <a:t>Water quality assurance in aquaculture ponds using Machine Learning .</a:t>
            </a:r>
            <a:endParaRPr lang="en-IN" sz="1400" dirty="0">
              <a:effectLst/>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v"/>
            </a:pPr>
            <a:r>
              <a:rPr lang="en-US" sz="1600" b="1" dirty="0">
                <a:solidFill>
                  <a:srgbClr val="000000"/>
                </a:solidFill>
                <a:effectLst/>
                <a:ea typeface="Calibri" panose="020F0502020204030204" pitchFamily="34" charset="0"/>
                <a:cs typeface="Times New Roman" panose="02020603050405020304" pitchFamily="18" charset="0"/>
              </a:rPr>
              <a:t>AUTHOR: </a:t>
            </a:r>
            <a:r>
              <a:rPr lang="en-US" sz="1600" dirty="0">
                <a:solidFill>
                  <a:srgbClr val="000000"/>
                </a:solidFill>
                <a:effectLst/>
                <a:ea typeface="Calibri" panose="020F0502020204030204" pitchFamily="34" charset="0"/>
                <a:cs typeface="Times New Roman" panose="02020603050405020304" pitchFamily="18" charset="0"/>
              </a:rPr>
              <a:t>Ricardo Quintero; Jaqueline Parra; Francisco Félix</a:t>
            </a:r>
            <a:endParaRPr lang="en-IN" sz="1400" dirty="0">
              <a:effectLst/>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en-US" sz="1800" dirty="0">
                <a:solidFill>
                  <a:srgbClr val="000000"/>
                </a:solidFill>
                <a:effectLst/>
                <a:ea typeface="Calibri" panose="020F0502020204030204" pitchFamily="34" charset="0"/>
                <a:cs typeface="Times New Roman" panose="02020603050405020304" pitchFamily="18" charset="0"/>
              </a:rPr>
              <a:t>The following work proposes a framework for monitoring and forecasting water quality parameters (temperature and dissolved oxygen) at different scales of the aquaculture industry, either for post larval laboratories, in aquaculture farms or at the time of transporting the product to an aquaculture farm. The prototype system was implemented for the transportation of the aquaculture product and consists of a system of dissolved oxygen and temperature sensors that send the data from the sensors via Bluetooth Low Energy to a mobile application where they are processed and sent via internet to a web application so that users can receive alerts and visualize the monitoring data and the forecast model that was developed using a Long short-term memory (LSTM) neural network so that users can take measures in time to avoid losses in aquaculture production.</a:t>
            </a:r>
            <a:endParaRPr lang="en-IN"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935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31CA-3148-7DD8-5B14-F8BE5EF83A13}"/>
              </a:ext>
            </a:extLst>
          </p:cNvPr>
          <p:cNvSpPr>
            <a:spLocks noGrp="1"/>
          </p:cNvSpPr>
          <p:nvPr>
            <p:ph type="title"/>
          </p:nvPr>
        </p:nvSpPr>
        <p:spPr/>
        <p:txBody>
          <a:bodyPr>
            <a:normAutofit/>
          </a:bodyPr>
          <a:lstStyle/>
          <a:p>
            <a:r>
              <a:rPr lang="en-US" dirty="0"/>
              <a:t>Challenges and Limitations</a:t>
            </a:r>
            <a:endParaRPr lang="en-IN" dirty="0"/>
          </a:p>
        </p:txBody>
      </p:sp>
      <p:sp>
        <p:nvSpPr>
          <p:cNvPr id="3" name="Content Placeholder 2">
            <a:extLst>
              <a:ext uri="{FF2B5EF4-FFF2-40B4-BE49-F238E27FC236}">
                <a16:creationId xmlns:a16="http://schemas.microsoft.com/office/drawing/2014/main" id="{0DD946C6-96E6-3491-C18F-38A6DFA3F870}"/>
              </a:ext>
            </a:extLst>
          </p:cNvPr>
          <p:cNvSpPr>
            <a:spLocks noGrp="1"/>
          </p:cNvSpPr>
          <p:nvPr>
            <p:ph idx="1"/>
          </p:nvPr>
        </p:nvSpPr>
        <p:spPr/>
        <p:txBody>
          <a:bodyPr>
            <a:normAutofit fontScale="77500" lnSpcReduction="20000"/>
          </a:bodyPr>
          <a:lstStyle/>
          <a:p>
            <a:pPr marL="0" indent="0" algn="l">
              <a:buNone/>
            </a:pPr>
            <a:r>
              <a:rPr lang="en-IN" b="1" i="0" dirty="0">
                <a:effectLst/>
              </a:rPr>
              <a:t>Challenges:</a:t>
            </a:r>
          </a:p>
          <a:p>
            <a:pPr algn="l">
              <a:buFont typeface="Arial" panose="020B0604020202020204" pitchFamily="34" charset="0"/>
              <a:buChar char="•"/>
            </a:pPr>
            <a:r>
              <a:rPr lang="en-IN" b="0" i="0" dirty="0">
                <a:effectLst/>
              </a:rPr>
              <a:t>Integrating heterogeneous data sources.</a:t>
            </a:r>
          </a:p>
          <a:p>
            <a:pPr algn="l">
              <a:buFont typeface="Arial" panose="020B0604020202020204" pitchFamily="34" charset="0"/>
              <a:buChar char="•"/>
            </a:pPr>
            <a:r>
              <a:rPr lang="en-IN" b="0" i="0" dirty="0">
                <a:effectLst/>
              </a:rPr>
              <a:t>Balancing complexity and interpretability in predictive models.</a:t>
            </a:r>
          </a:p>
          <a:p>
            <a:pPr algn="l">
              <a:buFont typeface="Arial" panose="020B0604020202020204" pitchFamily="34" charset="0"/>
              <a:buChar char="•"/>
            </a:pPr>
            <a:r>
              <a:rPr lang="en-IN" b="0" i="0" dirty="0">
                <a:effectLst/>
              </a:rPr>
              <a:t>Addressing imbalanced datasets and optimizing model robustness.</a:t>
            </a:r>
          </a:p>
          <a:p>
            <a:pPr algn="l">
              <a:buFont typeface="Arial" panose="020B0604020202020204" pitchFamily="34" charset="0"/>
              <a:buChar char="•"/>
            </a:pPr>
            <a:r>
              <a:rPr lang="en-IN" b="0" i="0" dirty="0">
                <a:effectLst/>
              </a:rPr>
              <a:t>Ethical considerations regarding data privacy.</a:t>
            </a:r>
          </a:p>
          <a:p>
            <a:pPr marL="0" indent="0" algn="l">
              <a:buNone/>
            </a:pPr>
            <a:r>
              <a:rPr lang="en-IN" b="1" i="0" dirty="0">
                <a:effectLst/>
              </a:rPr>
              <a:t>Limitations:</a:t>
            </a:r>
          </a:p>
          <a:p>
            <a:pPr algn="l">
              <a:buFont typeface="Arial" panose="020B0604020202020204" pitchFamily="34" charset="0"/>
              <a:buChar char="•"/>
            </a:pPr>
            <a:r>
              <a:rPr lang="en-IN" b="0" i="0" dirty="0">
                <a:effectLst/>
              </a:rPr>
              <a:t>Potential inaccuracies in data collection due to sensor malfunctions.</a:t>
            </a:r>
          </a:p>
          <a:p>
            <a:pPr algn="l">
              <a:buFont typeface="Arial" panose="020B0604020202020204" pitchFamily="34" charset="0"/>
              <a:buChar char="•"/>
            </a:pPr>
            <a:r>
              <a:rPr lang="en-IN" b="0" i="0" dirty="0">
                <a:effectLst/>
              </a:rPr>
              <a:t>Risks associated with system failures leading to data loss or misinterpretation.</a:t>
            </a:r>
          </a:p>
          <a:p>
            <a:pPr algn="just"/>
            <a:endParaRPr lang="en-IN" dirty="0"/>
          </a:p>
        </p:txBody>
      </p:sp>
      <p:sp>
        <p:nvSpPr>
          <p:cNvPr id="4" name="Date Placeholder 3">
            <a:extLst>
              <a:ext uri="{FF2B5EF4-FFF2-40B4-BE49-F238E27FC236}">
                <a16:creationId xmlns:a16="http://schemas.microsoft.com/office/drawing/2014/main" id="{80DA148C-384D-4BD2-6234-554791143AFB}"/>
              </a:ext>
            </a:extLst>
          </p:cNvPr>
          <p:cNvSpPr>
            <a:spLocks noGrp="1"/>
          </p:cNvSpPr>
          <p:nvPr>
            <p:ph type="dt" sz="half" idx="10"/>
          </p:nvPr>
        </p:nvSpPr>
        <p:spPr/>
        <p:txBody>
          <a:bodyPr/>
          <a:lstStyle/>
          <a:p>
            <a:fld id="{ABD8F6B8-6CCD-44CC-8EC5-043D277CA19F}" type="datetime1">
              <a:rPr lang="en-US" smtClean="0"/>
              <a:t>5/15/2024</a:t>
            </a:fld>
            <a:endParaRPr lang="en-US"/>
          </a:p>
        </p:txBody>
      </p:sp>
      <p:sp>
        <p:nvSpPr>
          <p:cNvPr id="5" name="Footer Placeholder 4">
            <a:extLst>
              <a:ext uri="{FF2B5EF4-FFF2-40B4-BE49-F238E27FC236}">
                <a16:creationId xmlns:a16="http://schemas.microsoft.com/office/drawing/2014/main" id="{58503DD3-964A-4EFA-E70B-63DD093E0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CD098-93F4-498F-D5E7-1BA18B340D86}"/>
              </a:ext>
            </a:extLst>
          </p:cNvPr>
          <p:cNvSpPr>
            <a:spLocks noGrp="1"/>
          </p:cNvSpPr>
          <p:nvPr>
            <p:ph type="sldNum" sz="quarter" idx="12"/>
          </p:nvPr>
        </p:nvSpPr>
        <p:spPr/>
        <p:txBody>
          <a:bodyPr/>
          <a:lstStyle/>
          <a:p>
            <a:fld id="{4F7E9C80-C75B-4B75-A6C5-E58A18995148}" type="slidenum">
              <a:rPr lang="en-US" smtClean="0"/>
              <a:t>9</a:t>
            </a:fld>
            <a:endParaRPr lang="en-US"/>
          </a:p>
        </p:txBody>
      </p:sp>
    </p:spTree>
    <p:extLst>
      <p:ext uri="{BB962C8B-B14F-4D97-AF65-F5344CB8AC3E}">
        <p14:creationId xmlns:p14="http://schemas.microsoft.com/office/powerpoint/2010/main" val="599297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1457</Words>
  <Application>Microsoft Office PowerPoint</Application>
  <PresentationFormat>On-screen Show (4:3)</PresentationFormat>
  <Paragraphs>148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Symbol</vt:lpstr>
      <vt:lpstr>Wingdings</vt:lpstr>
      <vt:lpstr>Office Theme</vt:lpstr>
      <vt:lpstr>APPLICATION OF MACHINE LEARNING FOR ENSURING WATER QUALITY IN AQUACULTURE PONDS</vt:lpstr>
      <vt:lpstr>      Table of contents</vt:lpstr>
      <vt:lpstr>Abstract</vt:lpstr>
      <vt:lpstr>Introduction</vt:lpstr>
      <vt:lpstr>Literature Review</vt:lpstr>
      <vt:lpstr>PowerPoint Presentation</vt:lpstr>
      <vt:lpstr>PowerPoint Presentation</vt:lpstr>
      <vt:lpstr>PowerPoint Presentation</vt:lpstr>
      <vt:lpstr>Challenges and Limitations</vt:lpstr>
      <vt:lpstr>Objectives</vt:lpstr>
      <vt:lpstr>Innovation Idea of the Project</vt:lpstr>
      <vt:lpstr>Scope and Application</vt:lpstr>
      <vt:lpstr>Architecture</vt:lpstr>
      <vt:lpstr>Proposed Modules</vt:lpstr>
      <vt:lpstr>Algorithm Description</vt:lpstr>
      <vt:lpstr>PowerPoint Presentation</vt:lpstr>
      <vt:lpstr>UML Diagram (Flow Chart)</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Research Paper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LAKSHMAN SAI</cp:lastModifiedBy>
  <cp:revision>21</cp:revision>
  <dcterms:created xsi:type="dcterms:W3CDTF">2020-05-13T07:00:09Z</dcterms:created>
  <dcterms:modified xsi:type="dcterms:W3CDTF">2024-05-15T05:05:23Z</dcterms:modified>
</cp:coreProperties>
</file>