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56" r:id="rId2"/>
    <p:sldId id="259" r:id="rId3"/>
    <p:sldId id="257" r:id="rId4"/>
    <p:sldId id="261" r:id="rId5"/>
    <p:sldId id="262" r:id="rId6"/>
    <p:sldId id="258" r:id="rId7"/>
    <p:sldId id="263" r:id="rId8"/>
    <p:sldId id="265" r:id="rId9"/>
    <p:sldId id="266" r:id="rId10"/>
    <p:sldId id="267" r:id="rId11"/>
    <p:sldId id="268" r:id="rId12"/>
    <p:sldId id="282" r:id="rId13"/>
    <p:sldId id="270" r:id="rId14"/>
    <p:sldId id="26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D60093"/>
    <a:srgbClr val="9EFF29"/>
    <a:srgbClr val="C33A1F"/>
    <a:srgbClr val="003635"/>
    <a:srgbClr val="D6370C"/>
    <a:srgbClr val="0000CC"/>
    <a:srgbClr val="1D3A00"/>
    <a:srgbClr val="FF856D"/>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066" y="8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7309" y="2352369"/>
            <a:ext cx="8067369" cy="139372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4684" y="1297859"/>
            <a:ext cx="8082115" cy="678426"/>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180091"/>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05232"/>
            <a:ext cx="8246070" cy="355709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2243" y="443407"/>
            <a:ext cx="6599812" cy="725349"/>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064774" y="1177436"/>
            <a:ext cx="6622028" cy="3511061"/>
          </a:xfrm>
        </p:spPr>
        <p:txBody>
          <a:bodyPr/>
          <a:lstStyle>
            <a:lvl1pPr>
              <a:defRPr sz="2800">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175783"/>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1621" y="0"/>
            <a:ext cx="5897104" cy="1782305"/>
          </a:xfrm>
        </p:spPr>
        <p:txBody>
          <a:bodyPr>
            <a:normAutofit/>
          </a:bodyPr>
          <a:lstStyle/>
          <a:p>
            <a:pPr algn="ctr"/>
            <a:r>
              <a:rPr lang="en-US" sz="2800" b="1" dirty="0">
                <a:solidFill>
                  <a:schemeClr val="accent2">
                    <a:lumMod val="75000"/>
                  </a:schemeClr>
                </a:solidFill>
                <a:latin typeface="Times New Roman" panose="02020603050405020304" pitchFamily="18" charset="0"/>
                <a:cs typeface="Times New Roman" panose="02020603050405020304" pitchFamily="18" charset="0"/>
              </a:rPr>
              <a:t>Capstone Project</a:t>
            </a:r>
            <a:br>
              <a:rPr lang="en-US" sz="2800" b="1" dirty="0">
                <a:latin typeface="Bahnschrift" panose="020B0502040204020203" pitchFamily="34" charset="0"/>
              </a:rPr>
            </a:br>
            <a:br>
              <a:rPr lang="en-US" sz="2800" b="1" dirty="0">
                <a:highlight>
                  <a:srgbClr val="008080"/>
                </a:highlight>
                <a:latin typeface="Bahnschrift" panose="020B0502040204020203" pitchFamily="34" charset="0"/>
              </a:rPr>
            </a:br>
            <a:r>
              <a:rPr lang="en-US" sz="2400" b="1" dirty="0">
                <a:highlight>
                  <a:srgbClr val="008080"/>
                </a:highlight>
                <a:latin typeface="Bahnschrift" panose="020B0502040204020203" pitchFamily="34" charset="0"/>
              </a:rPr>
              <a:t>ONLINE SHOPPING-  DIGITAL STORE</a:t>
            </a:r>
          </a:p>
        </p:txBody>
      </p:sp>
      <p:sp>
        <p:nvSpPr>
          <p:cNvPr id="3" name="Subtitle 2"/>
          <p:cNvSpPr>
            <a:spLocks noGrp="1"/>
          </p:cNvSpPr>
          <p:nvPr>
            <p:ph type="subTitle" idx="1"/>
          </p:nvPr>
        </p:nvSpPr>
        <p:spPr>
          <a:xfrm>
            <a:off x="3471621" y="1673817"/>
            <a:ext cx="5342166" cy="2594920"/>
          </a:xfrm>
        </p:spPr>
        <p:txBody>
          <a:bodyPr>
            <a:normAutofit/>
          </a:bodyPr>
          <a:lstStyle/>
          <a:p>
            <a:r>
              <a:rPr lang="en-US" sz="1800" b="1" dirty="0">
                <a:solidFill>
                  <a:schemeClr val="accent2">
                    <a:lumMod val="20000"/>
                    <a:lumOff val="80000"/>
                  </a:schemeClr>
                </a:solidFill>
                <a:highlight>
                  <a:srgbClr val="808000"/>
                </a:highlight>
                <a:latin typeface="Times New Roman" panose="02020603050405020304" pitchFamily="18" charset="0"/>
                <a:cs typeface="Times New Roman" panose="02020603050405020304" pitchFamily="18" charset="0"/>
              </a:rPr>
              <a:t>DEVELOPED BY</a:t>
            </a:r>
          </a:p>
          <a:p>
            <a:r>
              <a:rPr lang="en-US" sz="1800" b="1" dirty="0">
                <a:solidFill>
                  <a:schemeClr val="bg1"/>
                </a:solidFill>
                <a:latin typeface="Times New Roman" panose="02020603050405020304" pitchFamily="18" charset="0"/>
                <a:cs typeface="Times New Roman" panose="02020603050405020304" pitchFamily="18" charset="0"/>
              </a:rPr>
              <a:t>Manikanta Reddy Kovvuri</a:t>
            </a:r>
            <a:endParaRPr lang="en-US" sz="1800" b="1" dirty="0">
              <a:latin typeface="Times New Roman" panose="02020603050405020304" pitchFamily="18" charset="0"/>
              <a:cs typeface="Times New Roman" panose="02020603050405020304" pitchFamily="18" charset="0"/>
            </a:endParaRPr>
          </a:p>
          <a:p>
            <a:r>
              <a:rPr lang="en-US" sz="1800" b="1" dirty="0">
                <a:solidFill>
                  <a:schemeClr val="bg1"/>
                </a:solidFill>
                <a:latin typeface="Times New Roman" panose="02020603050405020304" pitchFamily="18" charset="0"/>
                <a:cs typeface="Times New Roman" panose="02020603050405020304" pitchFamily="18" charset="0"/>
              </a:rPr>
              <a:t>Darsi Venkata Guru Pavan</a:t>
            </a:r>
          </a:p>
          <a:p>
            <a:r>
              <a:rPr lang="en-US" sz="1800" b="1" dirty="0">
                <a:solidFill>
                  <a:schemeClr val="bg1"/>
                </a:solidFill>
                <a:latin typeface="Times New Roman" panose="02020603050405020304" pitchFamily="18" charset="0"/>
                <a:cs typeface="Times New Roman" panose="02020603050405020304" pitchFamily="18" charset="0"/>
              </a:rPr>
              <a:t>Atmakuru Harshini</a:t>
            </a:r>
          </a:p>
          <a:p>
            <a:r>
              <a:rPr lang="en-US" sz="1800" b="1" dirty="0">
                <a:solidFill>
                  <a:schemeClr val="bg1"/>
                </a:solidFill>
                <a:latin typeface="Times New Roman" panose="02020603050405020304" pitchFamily="18" charset="0"/>
                <a:cs typeface="Times New Roman" panose="02020603050405020304" pitchFamily="18" charset="0"/>
              </a:rPr>
              <a:t>Chappagadda Srilakshmi</a:t>
            </a:r>
          </a:p>
          <a:p>
            <a:r>
              <a:rPr lang="en-US" sz="1800" b="1" dirty="0">
                <a:solidFill>
                  <a:schemeClr val="bg1"/>
                </a:solidFill>
                <a:latin typeface="Times New Roman" panose="02020603050405020304" pitchFamily="18" charset="0"/>
                <a:cs typeface="Times New Roman" panose="02020603050405020304" pitchFamily="18" charset="0"/>
              </a:rPr>
              <a:t>Bhupathiraju Venkat Sairaju</a:t>
            </a:r>
          </a:p>
          <a:p>
            <a:r>
              <a:rPr lang="en-US" sz="1800" b="1" dirty="0">
                <a:solidFill>
                  <a:schemeClr val="bg1"/>
                </a:solidFill>
                <a:latin typeface="Times New Roman" panose="02020603050405020304" pitchFamily="18" charset="0"/>
                <a:cs typeface="Times New Roman" panose="02020603050405020304" pitchFamily="18" charset="0"/>
              </a:rPr>
              <a:t>Manda Divya</a:t>
            </a:r>
          </a:p>
          <a:p>
            <a:endParaRPr lang="en-US" sz="1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DCBA8C5-3C81-EA57-79F6-22D1228E7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39" y="167905"/>
            <a:ext cx="695547" cy="69554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611-8404-521D-2D3F-C8A9CE5A5F8E}"/>
              </a:ext>
            </a:extLst>
          </p:cNvPr>
          <p:cNvSpPr>
            <a:spLocks noGrp="1"/>
          </p:cNvSpPr>
          <p:nvPr>
            <p:ph type="title"/>
          </p:nvPr>
        </p:nvSpPr>
        <p:spPr>
          <a:xfrm>
            <a:off x="449826" y="180091"/>
            <a:ext cx="8694174" cy="763526"/>
          </a:xfrm>
        </p:spPr>
        <p:txBody>
          <a:bodyPr>
            <a:normAutofit/>
          </a:bodyPr>
          <a:lstStyle/>
          <a:p>
            <a:r>
              <a:rPr lang="en-US" sz="3200" dirty="0">
                <a:latin typeface="Algerian" panose="04020705040A02060702" pitchFamily="82" charset="0"/>
              </a:rPr>
              <a:t>PROBLEM STATEMENT</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419313A4-6237-2560-FB3F-72AAF6C92F31}"/>
              </a:ext>
            </a:extLst>
          </p:cNvPr>
          <p:cNvSpPr>
            <a:spLocks noGrp="1"/>
          </p:cNvSpPr>
          <p:nvPr>
            <p:ph idx="1"/>
          </p:nvPr>
        </p:nvSpPr>
        <p:spPr>
          <a:xfrm>
            <a:off x="448966" y="1940118"/>
            <a:ext cx="8246070" cy="2922204"/>
          </a:xfrm>
        </p:spPr>
        <p:txBody>
          <a:bodyPr>
            <a:normAutofit fontScale="92500"/>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Application to be developed is an E-Commerce Web Application. Application will implement all of the CRUD operations on database with strict constriction to DRY principle. The goal of our application is to provide a quick and easy to use interfaces for all users.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product will provide platform for several individuals and companies to sell their products.</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009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38BB-77B7-8588-8A0D-9C0FCDCD309A}"/>
              </a:ext>
            </a:extLst>
          </p:cNvPr>
          <p:cNvSpPr>
            <a:spLocks noGrp="1"/>
          </p:cNvSpPr>
          <p:nvPr>
            <p:ph type="title"/>
          </p:nvPr>
        </p:nvSpPr>
        <p:spPr>
          <a:xfrm>
            <a:off x="449826" y="180091"/>
            <a:ext cx="8694174" cy="763526"/>
          </a:xfrm>
        </p:spPr>
        <p:txBody>
          <a:bodyPr/>
          <a:lstStyle/>
          <a:p>
            <a:r>
              <a:rPr lang="en-US" dirty="0">
                <a:effectLst>
                  <a:outerShdw blurRad="38100" dist="38100" dir="2700000" algn="tl">
                    <a:srgbClr val="000000">
                      <a:alpha val="43137"/>
                    </a:srgbClr>
                  </a:outerShdw>
                </a:effectLst>
                <a:latin typeface="Algerian" panose="04020705040A02060702" pitchFamily="82" charset="0"/>
              </a:rPr>
              <a:t>scope</a:t>
            </a:r>
            <a:endParaRPr lang="en-IN"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74E76BFD-69B3-7E94-EE57-8ADED91AC25D}"/>
              </a:ext>
            </a:extLst>
          </p:cNvPr>
          <p:cNvSpPr>
            <a:spLocks noGrp="1"/>
          </p:cNvSpPr>
          <p:nvPr>
            <p:ph idx="1"/>
          </p:nvPr>
        </p:nvSpPr>
        <p:spPr>
          <a:xfrm>
            <a:off x="448966" y="1908312"/>
            <a:ext cx="8246070" cy="2954009"/>
          </a:xfrm>
        </p:spPr>
        <p:txBody>
          <a:bodyPr>
            <a:normAutofit/>
          </a:bodyPr>
          <a:lstStyle/>
          <a:p>
            <a:pPr algn="l">
              <a:lnSpc>
                <a:spcPct val="150000"/>
              </a:lnSpc>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This website will provide a better shopping experience, interactive and easy interface so that buying process takes place smoothly.</a:t>
            </a:r>
          </a:p>
          <a:p>
            <a:pPr algn="l">
              <a:lnSpc>
                <a:spcPct val="150000"/>
              </a:lnSpc>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G</a:t>
            </a:r>
            <a:r>
              <a:rPr lang="en-US" sz="2200" b="0" i="0" dirty="0">
                <a:solidFill>
                  <a:srgbClr val="000000"/>
                </a:solidFill>
                <a:effectLst/>
                <a:latin typeface="Times New Roman" panose="02020603050405020304" pitchFamily="18" charset="0"/>
                <a:cs typeface="Times New Roman" panose="02020603050405020304" pitchFamily="18" charset="0"/>
              </a:rPr>
              <a:t>ood quality products can be bought easily and at very reasonable price and that is can be performed by just some clicks and basic knowledge of internet.</a:t>
            </a:r>
          </a:p>
          <a:p>
            <a:endParaRPr lang="en-IN" dirty="0"/>
          </a:p>
        </p:txBody>
      </p:sp>
    </p:spTree>
    <p:extLst>
      <p:ext uri="{BB962C8B-B14F-4D97-AF65-F5344CB8AC3E}">
        <p14:creationId xmlns:p14="http://schemas.microsoft.com/office/powerpoint/2010/main" val="22171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ED6005-DE06-90FE-6DBB-4B9B8C7EE98C}"/>
              </a:ext>
            </a:extLst>
          </p:cNvPr>
          <p:cNvSpPr>
            <a:spLocks noGrp="1"/>
          </p:cNvSpPr>
          <p:nvPr>
            <p:ph idx="1"/>
          </p:nvPr>
        </p:nvSpPr>
        <p:spPr>
          <a:xfrm>
            <a:off x="448966" y="2146852"/>
            <a:ext cx="8246070" cy="2715470"/>
          </a:xfrm>
        </p:spPr>
        <p:txBody>
          <a:bodyPr>
            <a:normAutofit/>
          </a:bodyPr>
          <a:lstStyle/>
          <a:p>
            <a:pPr marL="0" indent="0" algn="ctr">
              <a:buNone/>
            </a:pPr>
            <a:r>
              <a:rPr lang="en-US" sz="4000" dirty="0">
                <a:solidFill>
                  <a:srgbClr val="00206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PROJECT SCREENSHOTS</a:t>
            </a:r>
            <a:endParaRPr lang="en-IN" sz="40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67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39E7BF-77F8-7844-9117-9173E2395872}"/>
              </a:ext>
            </a:extLst>
          </p:cNvPr>
          <p:cNvSpPr txBox="1"/>
          <p:nvPr/>
        </p:nvSpPr>
        <p:spPr>
          <a:xfrm>
            <a:off x="3525864" y="0"/>
            <a:ext cx="5618136" cy="461665"/>
          </a:xfrm>
          <a:prstGeom prst="rect">
            <a:avLst/>
          </a:prstGeom>
          <a:noFill/>
        </p:spPr>
        <p:txBody>
          <a:bodyPr wrap="square" rtlCol="0">
            <a:spAutoFit/>
          </a:bodyPr>
          <a:lstStyle/>
          <a:p>
            <a:pPr algn="r"/>
            <a:r>
              <a:rPr lang="en-US" sz="2400" b="1" dirty="0">
                <a:solidFill>
                  <a:schemeClr val="bg1"/>
                </a:solidFill>
                <a:latin typeface="Times New Roman" panose="02020603050405020304" pitchFamily="18" charset="0"/>
                <a:cs typeface="Times New Roman" panose="02020603050405020304" pitchFamily="18" charset="0"/>
              </a:rPr>
              <a:t>Home Page</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F8235A-8F95-2375-2522-1F6D469FE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665"/>
            <a:ext cx="9143999" cy="4681834"/>
          </a:xfrm>
          <a:prstGeom prst="rect">
            <a:avLst/>
          </a:prstGeom>
        </p:spPr>
      </p:pic>
    </p:spTree>
    <p:extLst>
      <p:ext uri="{BB962C8B-B14F-4D97-AF65-F5344CB8AC3E}">
        <p14:creationId xmlns:p14="http://schemas.microsoft.com/office/powerpoint/2010/main" val="205178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5FEE2F9-455C-E186-852B-8D2A90199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2183"/>
            <a:ext cx="9144000" cy="4531318"/>
          </a:xfrm>
          <a:prstGeom prst="rect">
            <a:avLst/>
          </a:prstGeom>
        </p:spPr>
      </p:pic>
      <p:sp>
        <p:nvSpPr>
          <p:cNvPr id="2" name="TextBox 1">
            <a:extLst>
              <a:ext uri="{FF2B5EF4-FFF2-40B4-BE49-F238E27FC236}">
                <a16:creationId xmlns:a16="http://schemas.microsoft.com/office/drawing/2014/main" id="{43EBDCB4-B1EF-17F6-149E-07AC60E4A4B6}"/>
              </a:ext>
            </a:extLst>
          </p:cNvPr>
          <p:cNvSpPr txBox="1"/>
          <p:nvPr/>
        </p:nvSpPr>
        <p:spPr>
          <a:xfrm flipH="1">
            <a:off x="2982647" y="178230"/>
            <a:ext cx="6161352" cy="461665"/>
          </a:xfrm>
          <a:prstGeom prst="rect">
            <a:avLst/>
          </a:prstGeom>
          <a:noFill/>
        </p:spPr>
        <p:txBody>
          <a:bodyPr wrap="square" rtlCol="0">
            <a:spAutoFit/>
          </a:bodyPr>
          <a:lstStyle/>
          <a:p>
            <a:pPr algn="r"/>
            <a:r>
              <a:rPr lang="en-US" sz="2000" b="1" dirty="0">
                <a:solidFill>
                  <a:schemeClr val="bg1"/>
                </a:solidFill>
              </a:rPr>
              <a:t>	</a:t>
            </a:r>
            <a:r>
              <a:rPr lang="en-US" sz="2400" b="1" dirty="0">
                <a:solidFill>
                  <a:schemeClr val="bg1"/>
                </a:solidFill>
                <a:latin typeface="Times New Roman" panose="02020603050405020304" pitchFamily="18" charset="0"/>
                <a:cs typeface="Times New Roman" panose="02020603050405020304" pitchFamily="18" charset="0"/>
              </a:rPr>
              <a:t>User Registration</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0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6697C-25AA-31F2-41AA-DA882ABC1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946"/>
            <a:ext cx="9144000" cy="4647554"/>
          </a:xfrm>
          <a:prstGeom prst="rect">
            <a:avLst/>
          </a:prstGeom>
        </p:spPr>
      </p:pic>
      <p:sp>
        <p:nvSpPr>
          <p:cNvPr id="3" name="TextBox 2">
            <a:extLst>
              <a:ext uri="{FF2B5EF4-FFF2-40B4-BE49-F238E27FC236}">
                <a16:creationId xmlns:a16="http://schemas.microsoft.com/office/drawing/2014/main" id="{E007DBAC-51CD-8DFD-6D08-5EDD3E61FDBA}"/>
              </a:ext>
            </a:extLst>
          </p:cNvPr>
          <p:cNvSpPr txBox="1"/>
          <p:nvPr/>
        </p:nvSpPr>
        <p:spPr>
          <a:xfrm>
            <a:off x="3518116" y="34281"/>
            <a:ext cx="5625884" cy="461665"/>
          </a:xfrm>
          <a:prstGeom prst="rect">
            <a:avLst/>
          </a:prstGeom>
          <a:noFill/>
        </p:spPr>
        <p:txBody>
          <a:bodyPr wrap="square" rtlCol="0">
            <a:spAutoFit/>
          </a:bodyPr>
          <a:lstStyle/>
          <a:p>
            <a:pPr algn="r"/>
            <a:r>
              <a:rPr lang="en-US" sz="2400" b="1" dirty="0">
                <a:solidFill>
                  <a:schemeClr val="bg1"/>
                </a:solidFill>
                <a:latin typeface="Times New Roman" panose="02020603050405020304" pitchFamily="18" charset="0"/>
                <a:cs typeface="Times New Roman" panose="02020603050405020304" pitchFamily="18" charset="0"/>
              </a:rPr>
              <a:t>User Login</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18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BDCDD5-F8FA-E2A4-0915-88BC0D2EA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4686300"/>
          </a:xfrm>
          <a:prstGeom prst="rect">
            <a:avLst/>
          </a:prstGeom>
        </p:spPr>
      </p:pic>
      <p:sp>
        <p:nvSpPr>
          <p:cNvPr id="3" name="TextBox 2">
            <a:extLst>
              <a:ext uri="{FF2B5EF4-FFF2-40B4-BE49-F238E27FC236}">
                <a16:creationId xmlns:a16="http://schemas.microsoft.com/office/drawing/2014/main" id="{9A719386-A4EB-6609-60C1-8E7F8493F0AA}"/>
              </a:ext>
            </a:extLst>
          </p:cNvPr>
          <p:cNvSpPr txBox="1"/>
          <p:nvPr/>
        </p:nvSpPr>
        <p:spPr>
          <a:xfrm flipH="1">
            <a:off x="2743198" y="0"/>
            <a:ext cx="6400802" cy="461665"/>
          </a:xfrm>
          <a:prstGeom prst="rect">
            <a:avLst/>
          </a:prstGeom>
          <a:noFill/>
        </p:spPr>
        <p:txBody>
          <a:bodyPr wrap="square" rtlCol="0">
            <a:spAutoFit/>
          </a:bodyPr>
          <a:lstStyle/>
          <a:p>
            <a:pPr algn="r"/>
            <a:r>
              <a:rPr lang="en-US" sz="2400" b="1" dirty="0">
                <a:solidFill>
                  <a:schemeClr val="bg1"/>
                </a:solidFill>
                <a:latin typeface="Times New Roman" panose="02020603050405020304" pitchFamily="18" charset="0"/>
                <a:cs typeface="Times New Roman" panose="02020603050405020304" pitchFamily="18" charset="0"/>
              </a:rPr>
              <a:t>USER PROFILE</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49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4D0B33-D833-EE9F-0BDE-9A747A978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95946"/>
            <a:ext cx="9144000" cy="4647554"/>
          </a:xfrm>
          <a:prstGeom prst="rect">
            <a:avLst/>
          </a:prstGeom>
        </p:spPr>
      </p:pic>
      <p:sp>
        <p:nvSpPr>
          <p:cNvPr id="2" name="TextBox 1">
            <a:extLst>
              <a:ext uri="{FF2B5EF4-FFF2-40B4-BE49-F238E27FC236}">
                <a16:creationId xmlns:a16="http://schemas.microsoft.com/office/drawing/2014/main" id="{55141690-6D8D-B469-0007-190F900653E0}"/>
              </a:ext>
            </a:extLst>
          </p:cNvPr>
          <p:cNvSpPr txBox="1"/>
          <p:nvPr/>
        </p:nvSpPr>
        <p:spPr>
          <a:xfrm>
            <a:off x="3169404" y="34281"/>
            <a:ext cx="5974595" cy="461665"/>
          </a:xfrm>
          <a:prstGeom prst="rect">
            <a:avLst/>
          </a:prstGeom>
          <a:noFill/>
        </p:spPr>
        <p:txBody>
          <a:bodyPr wrap="square" rtlCol="0">
            <a:spAutoFit/>
          </a:bodyPr>
          <a:lstStyle/>
          <a:p>
            <a:pPr algn="r"/>
            <a:r>
              <a:rPr lang="en-US" b="1" dirty="0">
                <a:solidFill>
                  <a:schemeClr val="bg1"/>
                </a:solidFill>
              </a:rPr>
              <a:t>	</a:t>
            </a:r>
            <a:r>
              <a:rPr lang="en-US" sz="2400" b="1" dirty="0">
                <a:solidFill>
                  <a:schemeClr val="bg1"/>
                </a:solidFill>
                <a:latin typeface="Times New Roman" panose="02020603050405020304" pitchFamily="18" charset="0"/>
                <a:cs typeface="Times New Roman" panose="02020603050405020304" pitchFamily="18" charset="0"/>
              </a:rPr>
              <a:t>Products List</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43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C1F49B-494C-2ADA-DAEA-A491BF084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2440"/>
            <a:ext cx="9144000" cy="4601059"/>
          </a:xfrm>
          <a:prstGeom prst="rect">
            <a:avLst/>
          </a:prstGeom>
        </p:spPr>
      </p:pic>
      <p:sp>
        <p:nvSpPr>
          <p:cNvPr id="3" name="TextBox 2">
            <a:extLst>
              <a:ext uri="{FF2B5EF4-FFF2-40B4-BE49-F238E27FC236}">
                <a16:creationId xmlns:a16="http://schemas.microsoft.com/office/drawing/2014/main" id="{B7AA9D5B-FC3C-E5BF-6EB8-81F272BF2607}"/>
              </a:ext>
            </a:extLst>
          </p:cNvPr>
          <p:cNvSpPr txBox="1"/>
          <p:nvPr/>
        </p:nvSpPr>
        <p:spPr>
          <a:xfrm>
            <a:off x="3828081" y="80775"/>
            <a:ext cx="5315919" cy="461665"/>
          </a:xfrm>
          <a:prstGeom prst="rect">
            <a:avLst/>
          </a:prstGeom>
          <a:noFill/>
        </p:spPr>
        <p:txBody>
          <a:bodyPr wrap="square" rtlCol="0">
            <a:spAutoFit/>
          </a:bodyPr>
          <a:lstStyle/>
          <a:p>
            <a:pPr algn="r"/>
            <a:r>
              <a:rPr lang="en-US" sz="2400" b="1" dirty="0">
                <a:solidFill>
                  <a:schemeClr val="bg1"/>
                </a:solidFill>
                <a:latin typeface="Times New Roman" panose="02020603050405020304" pitchFamily="18" charset="0"/>
                <a:cs typeface="Times New Roman" panose="02020603050405020304" pitchFamily="18" charset="0"/>
              </a:rPr>
              <a:t>Category Of Products</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294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A9B978-7A88-508B-97E9-A7C935008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19192"/>
            <a:ext cx="9144000" cy="4624307"/>
          </a:xfrm>
          <a:prstGeom prst="rect">
            <a:avLst/>
          </a:prstGeom>
        </p:spPr>
      </p:pic>
      <p:sp>
        <p:nvSpPr>
          <p:cNvPr id="4" name="TextBox 3">
            <a:extLst>
              <a:ext uri="{FF2B5EF4-FFF2-40B4-BE49-F238E27FC236}">
                <a16:creationId xmlns:a16="http://schemas.microsoft.com/office/drawing/2014/main" id="{DE548CF6-55B5-374A-AB2D-2A43E2110A3F}"/>
              </a:ext>
            </a:extLst>
          </p:cNvPr>
          <p:cNvSpPr txBox="1"/>
          <p:nvPr/>
        </p:nvSpPr>
        <p:spPr>
          <a:xfrm flipH="1">
            <a:off x="2866409" y="57527"/>
            <a:ext cx="6277590" cy="461665"/>
          </a:xfrm>
          <a:prstGeom prst="rect">
            <a:avLst/>
          </a:prstGeom>
          <a:noFill/>
        </p:spPr>
        <p:txBody>
          <a:bodyPr wrap="square" rtlCol="0">
            <a:spAutoFit/>
          </a:bodyPr>
          <a:lstStyle/>
          <a:p>
            <a:pPr algn="r"/>
            <a:r>
              <a:rPr lang="en-US" b="1" dirty="0">
                <a:solidFill>
                  <a:schemeClr val="bg1"/>
                </a:solidFill>
              </a:rPr>
              <a:t>	</a:t>
            </a:r>
            <a:r>
              <a:rPr lang="en-US" sz="2400" b="1" dirty="0">
                <a:solidFill>
                  <a:schemeClr val="bg1"/>
                </a:solidFill>
                <a:latin typeface="Times New Roman" panose="02020603050405020304" pitchFamily="18" charset="0"/>
                <a:cs typeface="Times New Roman" panose="02020603050405020304" pitchFamily="18" charset="0"/>
              </a:rPr>
              <a:t>Compare Products</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40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Table of contents</a:t>
            </a:r>
          </a:p>
        </p:txBody>
      </p:sp>
      <p:sp>
        <p:nvSpPr>
          <p:cNvPr id="5" name="Content Placeholder 4"/>
          <p:cNvSpPr>
            <a:spLocks noGrp="1"/>
          </p:cNvSpPr>
          <p:nvPr>
            <p:ph idx="1"/>
          </p:nvPr>
        </p:nvSpPr>
        <p:spPr/>
        <p:txBody>
          <a:bodyPr>
            <a:normAutofit fontScale="77500" lnSpcReduction="2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Aim of project</a:t>
            </a:r>
          </a:p>
          <a:p>
            <a:r>
              <a:rPr lang="en-US" sz="2600" dirty="0">
                <a:latin typeface="Times New Roman" panose="02020603050405020304" pitchFamily="18" charset="0"/>
                <a:cs typeface="Times New Roman" panose="02020603050405020304" pitchFamily="18" charset="0"/>
              </a:rPr>
              <a:t>Objective</a:t>
            </a:r>
          </a:p>
          <a:p>
            <a:r>
              <a:rPr lang="en-US" sz="2600" dirty="0">
                <a:latin typeface="Times New Roman" panose="02020603050405020304" pitchFamily="18" charset="0"/>
                <a:cs typeface="Times New Roman" panose="02020603050405020304" pitchFamily="18" charset="0"/>
              </a:rPr>
              <a:t>System requirements </a:t>
            </a:r>
          </a:p>
          <a:p>
            <a:r>
              <a:rPr lang="en-US" sz="2600">
                <a:latin typeface="Times New Roman" panose="02020603050405020304" pitchFamily="18" charset="0"/>
                <a:cs typeface="Times New Roman" panose="02020603050405020304" pitchFamily="18" charset="0"/>
              </a:rPr>
              <a:t>Technologies Used</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Project Modules</a:t>
            </a:r>
          </a:p>
          <a:p>
            <a:r>
              <a:rPr lang="en-US" sz="2600" dirty="0">
                <a:latin typeface="Times New Roman" panose="02020603050405020304" pitchFamily="18" charset="0"/>
                <a:cs typeface="Times New Roman" panose="02020603050405020304" pitchFamily="18" charset="0"/>
              </a:rPr>
              <a:t>Admin/Retailer characteristics</a:t>
            </a:r>
          </a:p>
          <a:p>
            <a:r>
              <a:rPr lang="en-US" sz="2600" dirty="0">
                <a:latin typeface="Times New Roman" panose="02020603050405020304" pitchFamily="18" charset="0"/>
                <a:cs typeface="Times New Roman" panose="02020603050405020304" pitchFamily="18" charset="0"/>
              </a:rPr>
              <a:t>User characteristics</a:t>
            </a:r>
          </a:p>
          <a:p>
            <a:r>
              <a:rPr lang="en-US" sz="2600" dirty="0">
                <a:latin typeface="Times New Roman" panose="02020603050405020304" pitchFamily="18" charset="0"/>
                <a:cs typeface="Times New Roman" panose="02020603050405020304" pitchFamily="18" charset="0"/>
              </a:rPr>
              <a:t>Problem statement</a:t>
            </a:r>
          </a:p>
          <a:p>
            <a:r>
              <a:rPr lang="en-US" sz="2600" dirty="0">
                <a:latin typeface="Times New Roman" panose="02020603050405020304" pitchFamily="18" charset="0"/>
                <a:cs typeface="Times New Roman" panose="02020603050405020304" pitchFamily="18" charset="0"/>
              </a:rPr>
              <a:t>Scope </a:t>
            </a:r>
          </a:p>
          <a:p>
            <a:r>
              <a:rPr lang="en-US" sz="2600" dirty="0">
                <a:latin typeface="Times New Roman" panose="02020603050405020304" pitchFamily="18" charset="0"/>
                <a:cs typeface="Times New Roman" panose="02020603050405020304" pitchFamily="18" charset="0"/>
              </a:rPr>
              <a:t>Project Screenshots</a:t>
            </a:r>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FEDEAC-BEB7-3CCB-BFC9-D8566C1C4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9450"/>
            <a:ext cx="9144000" cy="4694049"/>
          </a:xfrm>
          <a:prstGeom prst="rect">
            <a:avLst/>
          </a:prstGeom>
        </p:spPr>
      </p:pic>
      <p:sp>
        <p:nvSpPr>
          <p:cNvPr id="3" name="TextBox 2">
            <a:extLst>
              <a:ext uri="{FF2B5EF4-FFF2-40B4-BE49-F238E27FC236}">
                <a16:creationId xmlns:a16="http://schemas.microsoft.com/office/drawing/2014/main" id="{E0F7C914-A40E-0ABA-1629-2D4231F14892}"/>
              </a:ext>
            </a:extLst>
          </p:cNvPr>
          <p:cNvSpPr txBox="1"/>
          <p:nvPr/>
        </p:nvSpPr>
        <p:spPr>
          <a:xfrm>
            <a:off x="2998922" y="0"/>
            <a:ext cx="6145078" cy="461665"/>
          </a:xfrm>
          <a:prstGeom prst="rect">
            <a:avLst/>
          </a:prstGeom>
          <a:noFill/>
        </p:spPr>
        <p:txBody>
          <a:bodyPr wrap="square" rtlCol="0">
            <a:spAutoFit/>
          </a:bodyPr>
          <a:lstStyle/>
          <a:p>
            <a:pPr algn="r"/>
            <a:r>
              <a:rPr lang="en-US" sz="2400" b="1" dirty="0">
                <a:solidFill>
                  <a:schemeClr val="bg1"/>
                </a:solidFill>
                <a:latin typeface="Times New Roman" panose="02020603050405020304" pitchFamily="18" charset="0"/>
                <a:cs typeface="Times New Roman" panose="02020603050405020304" pitchFamily="18" charset="0"/>
              </a:rPr>
              <a:t>User Cart</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582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876855-0BA3-3C45-3A6C-9D143A71F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57200"/>
            <a:ext cx="9144001" cy="4686300"/>
          </a:xfrm>
          <a:prstGeom prst="rect">
            <a:avLst/>
          </a:prstGeom>
        </p:spPr>
      </p:pic>
      <p:sp>
        <p:nvSpPr>
          <p:cNvPr id="3" name="TextBox 2">
            <a:extLst>
              <a:ext uri="{FF2B5EF4-FFF2-40B4-BE49-F238E27FC236}">
                <a16:creationId xmlns:a16="http://schemas.microsoft.com/office/drawing/2014/main" id="{135842B7-3F86-6E36-56AB-65661EB8E24B}"/>
              </a:ext>
            </a:extLst>
          </p:cNvPr>
          <p:cNvSpPr txBox="1"/>
          <p:nvPr/>
        </p:nvSpPr>
        <p:spPr>
          <a:xfrm>
            <a:off x="2991173" y="0"/>
            <a:ext cx="6152827" cy="461665"/>
          </a:xfrm>
          <a:prstGeom prst="rect">
            <a:avLst/>
          </a:prstGeom>
          <a:noFill/>
        </p:spPr>
        <p:txBody>
          <a:bodyPr wrap="square" rtlCol="0">
            <a:spAutoFit/>
          </a:bodyPr>
          <a:lstStyle/>
          <a:p>
            <a:pPr algn="r"/>
            <a:r>
              <a:rPr lang="en-US" sz="2400" b="1" dirty="0">
                <a:solidFill>
                  <a:schemeClr val="bg1"/>
                </a:solidFill>
                <a:latin typeface="Times New Roman" panose="02020603050405020304" pitchFamily="18" charset="0"/>
                <a:cs typeface="Times New Roman" panose="02020603050405020304" pitchFamily="18" charset="0"/>
              </a:rPr>
              <a:t>Payment Page</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8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3C1CBF-8CE2-FB08-8DBA-0D146E51B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1444"/>
            <a:ext cx="9144000" cy="4632056"/>
          </a:xfrm>
          <a:prstGeom prst="rect">
            <a:avLst/>
          </a:prstGeom>
        </p:spPr>
      </p:pic>
      <p:sp>
        <p:nvSpPr>
          <p:cNvPr id="3" name="TextBox 2">
            <a:extLst>
              <a:ext uri="{FF2B5EF4-FFF2-40B4-BE49-F238E27FC236}">
                <a16:creationId xmlns:a16="http://schemas.microsoft.com/office/drawing/2014/main" id="{5972FA25-757F-2822-2246-87AF40D7C9E6}"/>
              </a:ext>
            </a:extLst>
          </p:cNvPr>
          <p:cNvSpPr txBox="1"/>
          <p:nvPr/>
        </p:nvSpPr>
        <p:spPr>
          <a:xfrm>
            <a:off x="3014420" y="49779"/>
            <a:ext cx="6129580" cy="461665"/>
          </a:xfrm>
          <a:prstGeom prst="rect">
            <a:avLst/>
          </a:prstGeom>
          <a:noFill/>
        </p:spPr>
        <p:txBody>
          <a:bodyPr wrap="square" rtlCol="0">
            <a:spAutoFit/>
          </a:bodyPr>
          <a:lstStyle/>
          <a:p>
            <a:pPr algn="r"/>
            <a:r>
              <a:rPr lang="en-US" b="1" dirty="0">
                <a:solidFill>
                  <a:schemeClr val="bg1"/>
                </a:solidFill>
              </a:rPr>
              <a:t>         </a:t>
            </a:r>
            <a:r>
              <a:rPr lang="en-US" sz="2400" b="1" dirty="0">
                <a:solidFill>
                  <a:schemeClr val="bg1"/>
                </a:solidFill>
                <a:latin typeface="Times New Roman" panose="02020603050405020304" pitchFamily="18" charset="0"/>
                <a:cs typeface="Times New Roman" panose="02020603050405020304" pitchFamily="18" charset="0"/>
              </a:rPr>
              <a:t>Retailer’s Login Page</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177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5ABFED-0A6B-4781-E5E8-9D4DDE0D6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88196"/>
            <a:ext cx="9144000" cy="4655303"/>
          </a:xfrm>
          <a:prstGeom prst="rect">
            <a:avLst/>
          </a:prstGeom>
        </p:spPr>
      </p:pic>
      <p:sp>
        <p:nvSpPr>
          <p:cNvPr id="3" name="TextBox 2">
            <a:extLst>
              <a:ext uri="{FF2B5EF4-FFF2-40B4-BE49-F238E27FC236}">
                <a16:creationId xmlns:a16="http://schemas.microsoft.com/office/drawing/2014/main" id="{46010ADD-1042-EF6E-44E1-581C64EEDB2B}"/>
              </a:ext>
            </a:extLst>
          </p:cNvPr>
          <p:cNvSpPr txBox="1"/>
          <p:nvPr/>
        </p:nvSpPr>
        <p:spPr>
          <a:xfrm>
            <a:off x="3029918" y="26531"/>
            <a:ext cx="6114082" cy="461665"/>
          </a:xfrm>
          <a:prstGeom prst="rect">
            <a:avLst/>
          </a:prstGeom>
          <a:noFill/>
        </p:spPr>
        <p:txBody>
          <a:bodyPr wrap="square" rtlCol="0">
            <a:spAutoFit/>
          </a:bodyPr>
          <a:lstStyle/>
          <a:p>
            <a:pPr algn="r"/>
            <a:r>
              <a:rPr lang="en-US" sz="2400" b="1" dirty="0">
                <a:solidFill>
                  <a:schemeClr val="bg1"/>
                </a:solidFill>
                <a:latin typeface="Times New Roman" panose="02020603050405020304" pitchFamily="18" charset="0"/>
                <a:cs typeface="Times New Roman" panose="02020603050405020304" pitchFamily="18" charset="0"/>
              </a:rPr>
              <a:t>Retailer’s Product List</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632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51ECA4-D566-D86F-7051-7069B8B0C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4948"/>
            <a:ext cx="9144000" cy="4678551"/>
          </a:xfrm>
          <a:prstGeom prst="rect">
            <a:avLst/>
          </a:prstGeom>
        </p:spPr>
      </p:pic>
      <p:sp>
        <p:nvSpPr>
          <p:cNvPr id="3" name="TextBox 2">
            <a:extLst>
              <a:ext uri="{FF2B5EF4-FFF2-40B4-BE49-F238E27FC236}">
                <a16:creationId xmlns:a16="http://schemas.microsoft.com/office/drawing/2014/main" id="{BBB0AEA3-BE92-02AA-6054-ECB88EC38EA4}"/>
              </a:ext>
            </a:extLst>
          </p:cNvPr>
          <p:cNvSpPr txBox="1"/>
          <p:nvPr/>
        </p:nvSpPr>
        <p:spPr>
          <a:xfrm>
            <a:off x="3448373" y="3283"/>
            <a:ext cx="5695627" cy="461665"/>
          </a:xfrm>
          <a:prstGeom prst="rect">
            <a:avLst/>
          </a:prstGeom>
          <a:noFill/>
        </p:spPr>
        <p:txBody>
          <a:bodyPr wrap="square" rtlCol="0">
            <a:spAutoFit/>
          </a:bodyPr>
          <a:lstStyle/>
          <a:p>
            <a:pPr algn="r"/>
            <a:r>
              <a:rPr lang="en-US" sz="2400" b="1" dirty="0">
                <a:solidFill>
                  <a:schemeClr val="bg1"/>
                </a:solidFill>
                <a:latin typeface="Times New Roman" panose="02020603050405020304" pitchFamily="18" charset="0"/>
                <a:cs typeface="Times New Roman" panose="02020603050405020304" pitchFamily="18" charset="0"/>
              </a:rPr>
              <a:t>Admin’s Login Page</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21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71DAB3-DE32-12BD-B2EB-60E1C64BF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447"/>
            <a:ext cx="9144000" cy="4663052"/>
          </a:xfrm>
          <a:prstGeom prst="rect">
            <a:avLst/>
          </a:prstGeom>
        </p:spPr>
      </p:pic>
      <p:sp>
        <p:nvSpPr>
          <p:cNvPr id="3" name="TextBox 2">
            <a:extLst>
              <a:ext uri="{FF2B5EF4-FFF2-40B4-BE49-F238E27FC236}">
                <a16:creationId xmlns:a16="http://schemas.microsoft.com/office/drawing/2014/main" id="{2B6559B7-8810-16F9-9560-ABD660B53FF2}"/>
              </a:ext>
            </a:extLst>
          </p:cNvPr>
          <p:cNvSpPr txBox="1"/>
          <p:nvPr/>
        </p:nvSpPr>
        <p:spPr>
          <a:xfrm flipH="1">
            <a:off x="2812166" y="18782"/>
            <a:ext cx="6331834" cy="461665"/>
          </a:xfrm>
          <a:prstGeom prst="rect">
            <a:avLst/>
          </a:prstGeom>
          <a:noFill/>
        </p:spPr>
        <p:txBody>
          <a:bodyPr wrap="square" rtlCol="0">
            <a:spAutoFit/>
          </a:bodyPr>
          <a:lstStyle/>
          <a:p>
            <a:pPr algn="r"/>
            <a:r>
              <a:rPr lang="en-US" sz="2400" b="1" dirty="0">
                <a:solidFill>
                  <a:schemeClr val="bg1"/>
                </a:solidFill>
                <a:latin typeface="Times New Roman" panose="02020603050405020304" pitchFamily="18" charset="0"/>
                <a:cs typeface="Times New Roman" panose="02020603050405020304" pitchFamily="18" charset="0"/>
              </a:rPr>
              <a:t>Retailers List</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164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D36C9-1B86-B005-D260-EC69D4F8BDB3}"/>
              </a:ext>
            </a:extLst>
          </p:cNvPr>
          <p:cNvSpPr txBox="1"/>
          <p:nvPr/>
        </p:nvSpPr>
        <p:spPr>
          <a:xfrm>
            <a:off x="3495069" y="2468626"/>
            <a:ext cx="317715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THANK YOU</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34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26" y="180091"/>
            <a:ext cx="8694174" cy="763526"/>
          </a:xfrm>
        </p:spPr>
        <p:txBody>
          <a:bodyPr>
            <a:normAutofit/>
          </a:bodyPr>
          <a:lstStyle/>
          <a:p>
            <a:r>
              <a:rPr lang="en-US" dirty="0">
                <a:latin typeface="Algerian" panose="04020705040A02060702" pitchFamily="82" charset="0"/>
              </a:rPr>
              <a:t>INTRODUCTION</a:t>
            </a:r>
          </a:p>
        </p:txBody>
      </p:sp>
      <p:sp>
        <p:nvSpPr>
          <p:cNvPr id="3" name="Content Placeholder 2"/>
          <p:cNvSpPr>
            <a:spLocks noGrp="1"/>
          </p:cNvSpPr>
          <p:nvPr>
            <p:ph idx="1"/>
          </p:nvPr>
        </p:nvSpPr>
        <p:spPr>
          <a:xfrm>
            <a:off x="448966" y="1932166"/>
            <a:ext cx="8246070" cy="3211334"/>
          </a:xfrm>
        </p:spPr>
        <p:txBody>
          <a:bodyPr>
            <a:normAutofit fontScale="55000" lnSpcReduction="20000"/>
          </a:bodyPr>
          <a:lstStyle/>
          <a:p>
            <a:pPr>
              <a:lnSpc>
                <a:spcPct val="15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Shopping is one of the essential part of our daily life. We are using different types of shops to buy different kind of things everyday. </a:t>
            </a:r>
          </a:p>
          <a:p>
            <a:pPr>
              <a:lnSpc>
                <a:spcPct val="15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Online shopping is the process whereby consumers directly buy goods or services from a seller in real-time, without an intermediary service, over the internet.</a:t>
            </a:r>
          </a:p>
          <a:p>
            <a:pPr>
              <a:lnSpc>
                <a:spcPct val="15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Digital store is a online shopping service which provides easy shopping facility and easy selling facility to the merchants of all categories.</a:t>
            </a:r>
            <a:endParaRPr lang="en-IN" sz="360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A6BB-A73F-9C2C-37FD-CC261DE7C704}"/>
              </a:ext>
            </a:extLst>
          </p:cNvPr>
          <p:cNvSpPr>
            <a:spLocks noGrp="1"/>
          </p:cNvSpPr>
          <p:nvPr>
            <p:ph type="title"/>
          </p:nvPr>
        </p:nvSpPr>
        <p:spPr>
          <a:xfrm>
            <a:off x="449826" y="180091"/>
            <a:ext cx="8694174" cy="763526"/>
          </a:xfrm>
        </p:spPr>
        <p:txBody>
          <a:bodyPr/>
          <a:lstStyle/>
          <a:p>
            <a:r>
              <a:rPr lang="en-US" dirty="0">
                <a:latin typeface="Algerian" panose="04020705040A02060702" pitchFamily="82" charset="0"/>
              </a:rPr>
              <a:t>Aim of project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B9439C8-5D54-CBCF-9061-FFCC9FBD74D4}"/>
              </a:ext>
            </a:extLst>
          </p:cNvPr>
          <p:cNvSpPr>
            <a:spLocks noGrp="1"/>
          </p:cNvSpPr>
          <p:nvPr>
            <p:ph idx="1"/>
          </p:nvPr>
        </p:nvSpPr>
        <p:spPr>
          <a:xfrm>
            <a:off x="448966" y="1908312"/>
            <a:ext cx="8246070" cy="2954009"/>
          </a:xfrm>
        </p:spPr>
        <p:txBody>
          <a:bodyPr>
            <a:normAutofit/>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business perspective, customers usually find the products more attractive, on websites, as they get all the details available there.</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aim of this application is to provide a quick and easy use interfaces for all users.</a:t>
            </a:r>
          </a:p>
          <a:p>
            <a:pPr>
              <a:lnSpc>
                <a:spcPct val="150000"/>
              </a:lnSpc>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The primary goal of e-commerce is to reach maximum customers at the right time to increase sales and profitability of the business.</a:t>
            </a:r>
            <a:endParaRPr lang="en-IN" sz="2000" dirty="0"/>
          </a:p>
        </p:txBody>
      </p:sp>
    </p:spTree>
    <p:extLst>
      <p:ext uri="{BB962C8B-B14F-4D97-AF65-F5344CB8AC3E}">
        <p14:creationId xmlns:p14="http://schemas.microsoft.com/office/powerpoint/2010/main" val="311713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0F6C-0973-0A08-A5F1-8F8FFC2B5F4E}"/>
              </a:ext>
            </a:extLst>
          </p:cNvPr>
          <p:cNvSpPr>
            <a:spLocks noGrp="1"/>
          </p:cNvSpPr>
          <p:nvPr>
            <p:ph type="title"/>
          </p:nvPr>
        </p:nvSpPr>
        <p:spPr>
          <a:xfrm>
            <a:off x="449826" y="180091"/>
            <a:ext cx="8694174" cy="763526"/>
          </a:xfrm>
        </p:spPr>
        <p:txBody>
          <a:bodyPr/>
          <a:lstStyle/>
          <a:p>
            <a:r>
              <a:rPr lang="en-US" dirty="0">
                <a:latin typeface="Algerian" panose="04020705040A02060702" pitchFamily="82" charset="0"/>
              </a:rPr>
              <a:t>objective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EFE44FB-C681-642F-5988-E035D990D2CB}"/>
              </a:ext>
            </a:extLst>
          </p:cNvPr>
          <p:cNvSpPr>
            <a:spLocks noGrp="1"/>
          </p:cNvSpPr>
          <p:nvPr>
            <p:ph idx="1"/>
          </p:nvPr>
        </p:nvSpPr>
        <p:spPr>
          <a:xfrm>
            <a:off x="448966" y="1932166"/>
            <a:ext cx="8246070" cy="2930155"/>
          </a:xfrm>
        </p:spPr>
        <p:txBody>
          <a:bodyPr>
            <a:normAutofit fontScale="92500" lnSpcReduction="20000"/>
          </a:bodyPr>
          <a:lstStyle/>
          <a:p>
            <a:pPr>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main objective of this website is to bring the people, whole  market just in one click and the good quality products at the reasonable price which they can afford.</a:t>
            </a:r>
          </a:p>
          <a:p>
            <a:pPr>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 A</a:t>
            </a:r>
            <a:r>
              <a:rPr lang="en-US" sz="2400" b="0" i="0" dirty="0">
                <a:solidFill>
                  <a:srgbClr val="000000"/>
                </a:solidFill>
                <a:effectLst/>
                <a:latin typeface="Times New Roman" panose="02020603050405020304" pitchFamily="18" charset="0"/>
                <a:cs typeface="Times New Roman" panose="02020603050405020304" pitchFamily="18" charset="0"/>
              </a:rPr>
              <a:t>nother objective is to achieve maximum numbers of visitors and customers traffic over the website so that maximum amount of profit can be provided to the customer as well as site owner </a:t>
            </a:r>
            <a:r>
              <a:rPr lang="en-US" sz="2400" b="0" i="0" dirty="0">
                <a:solidFill>
                  <a:srgbClr val="000000"/>
                </a:solidFill>
                <a:effectLst/>
                <a:latin typeface="ff2"/>
              </a:rPr>
              <a:t>.</a:t>
            </a:r>
            <a:endParaRPr lang="en-IN" sz="2400" dirty="0"/>
          </a:p>
          <a:p>
            <a:endParaRPr lang="en-IN" dirty="0"/>
          </a:p>
        </p:txBody>
      </p:sp>
    </p:spTree>
    <p:extLst>
      <p:ext uri="{BB962C8B-B14F-4D97-AF65-F5344CB8AC3E}">
        <p14:creationId xmlns:p14="http://schemas.microsoft.com/office/powerpoint/2010/main" val="13884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7245" y="183734"/>
            <a:ext cx="8093365" cy="763525"/>
          </a:xfrm>
        </p:spPr>
        <p:txBody>
          <a:bodyPr>
            <a:normAutofit/>
          </a:bodyPr>
          <a:lstStyle/>
          <a:p>
            <a:r>
              <a:rPr lang="en-US" dirty="0">
                <a:latin typeface="Algerian" panose="04020705040A02060702" pitchFamily="82" charset="0"/>
              </a:rPr>
              <a:t>	System Requirements</a:t>
            </a:r>
          </a:p>
        </p:txBody>
      </p:sp>
      <p:sp>
        <p:nvSpPr>
          <p:cNvPr id="5" name="Text Placeholder 4"/>
          <p:cNvSpPr>
            <a:spLocks noGrp="1"/>
          </p:cNvSpPr>
          <p:nvPr>
            <p:ph type="body" idx="1"/>
          </p:nvPr>
        </p:nvSpPr>
        <p:spPr>
          <a:xfrm>
            <a:off x="517943" y="2055315"/>
            <a:ext cx="4040188" cy="479821"/>
          </a:xfrm>
        </p:spPr>
        <p:txBody>
          <a:bodyPr/>
          <a:lstStyle/>
          <a:p>
            <a:r>
              <a:rPr lang="en-US" dirty="0"/>
              <a:t>Software</a:t>
            </a:r>
          </a:p>
        </p:txBody>
      </p:sp>
      <p:sp>
        <p:nvSpPr>
          <p:cNvPr id="6" name="Content Placeholder 5"/>
          <p:cNvSpPr>
            <a:spLocks noGrp="1"/>
          </p:cNvSpPr>
          <p:nvPr>
            <p:ph sz="half" idx="2"/>
          </p:nvPr>
        </p:nvSpPr>
        <p:spPr>
          <a:xfrm>
            <a:off x="536879" y="2639832"/>
            <a:ext cx="4040188" cy="1616891"/>
          </a:xfrm>
        </p:spPr>
        <p:txBody>
          <a:bodyPr>
            <a:normAutofit fontScale="92500" lnSpcReduction="10000"/>
          </a:bodyPr>
          <a:lstStyle/>
          <a:p>
            <a:pPr algn="l">
              <a:buFont typeface="Wingdings" panose="05000000000000000000" pitchFamily="2" charset="2"/>
              <a:buChar char="§"/>
            </a:pPr>
            <a:r>
              <a:rPr lang="en-US" dirty="0"/>
              <a:t>JDK 1.8 </a:t>
            </a:r>
          </a:p>
          <a:p>
            <a:pPr algn="l">
              <a:buFont typeface="Wingdings" panose="05000000000000000000" pitchFamily="2" charset="2"/>
              <a:buChar char="§"/>
            </a:pPr>
            <a:r>
              <a:rPr lang="en-US" dirty="0"/>
              <a:t>Mongo DB</a:t>
            </a:r>
          </a:p>
          <a:p>
            <a:pPr algn="l">
              <a:buFont typeface="Wingdings" panose="05000000000000000000" pitchFamily="2" charset="2"/>
              <a:buChar char="§"/>
            </a:pPr>
            <a:r>
              <a:rPr lang="en-US" dirty="0"/>
              <a:t>Eclipse IDE</a:t>
            </a:r>
          </a:p>
          <a:p>
            <a:pPr algn="l">
              <a:buFont typeface="Wingdings" panose="05000000000000000000" pitchFamily="2" charset="2"/>
              <a:buChar char="§"/>
            </a:pPr>
            <a:r>
              <a:rPr lang="en-US" dirty="0"/>
              <a:t>Visual Studio Code</a:t>
            </a:r>
          </a:p>
        </p:txBody>
      </p:sp>
      <p:sp>
        <p:nvSpPr>
          <p:cNvPr id="7" name="Text Placeholder 6"/>
          <p:cNvSpPr>
            <a:spLocks noGrp="1"/>
          </p:cNvSpPr>
          <p:nvPr>
            <p:ph type="body" sz="quarter" idx="3"/>
          </p:nvPr>
        </p:nvSpPr>
        <p:spPr>
          <a:xfrm>
            <a:off x="4651513" y="2023846"/>
            <a:ext cx="4041775" cy="479822"/>
          </a:xfrm>
        </p:spPr>
        <p:txBody>
          <a:bodyPr/>
          <a:lstStyle/>
          <a:p>
            <a:r>
              <a:rPr lang="en-US" dirty="0"/>
              <a:t>Hardware</a:t>
            </a:r>
          </a:p>
        </p:txBody>
      </p:sp>
      <p:sp>
        <p:nvSpPr>
          <p:cNvPr id="8" name="Content Placeholder 7"/>
          <p:cNvSpPr>
            <a:spLocks noGrp="1"/>
          </p:cNvSpPr>
          <p:nvPr>
            <p:ph sz="quarter" idx="4"/>
          </p:nvPr>
        </p:nvSpPr>
        <p:spPr>
          <a:xfrm>
            <a:off x="4943959" y="2639832"/>
            <a:ext cx="3669816" cy="1616892"/>
          </a:xfrm>
        </p:spPr>
        <p:txBody>
          <a:bodyPr>
            <a:normAutofit fontScale="92500" lnSpcReduction="10000"/>
          </a:bodyPr>
          <a:lstStyle/>
          <a:p>
            <a:pPr algn="l">
              <a:buFont typeface="Wingdings" panose="05000000000000000000" pitchFamily="2" charset="2"/>
              <a:buChar char="§"/>
            </a:pPr>
            <a:r>
              <a:rPr lang="en-US" dirty="0"/>
              <a:t>Disk space:1GB or above</a:t>
            </a:r>
          </a:p>
          <a:p>
            <a:pPr algn="l">
              <a:buFont typeface="Wingdings" panose="05000000000000000000" pitchFamily="2" charset="2"/>
              <a:buChar char="§"/>
            </a:pPr>
            <a:r>
              <a:rPr lang="en-US" dirty="0"/>
              <a:t>RAM : 2GB or above   </a:t>
            </a:r>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5A77-D30A-2A47-ACAA-08541CB66F9E}"/>
              </a:ext>
            </a:extLst>
          </p:cNvPr>
          <p:cNvSpPr>
            <a:spLocks noGrp="1"/>
          </p:cNvSpPr>
          <p:nvPr>
            <p:ph type="title"/>
          </p:nvPr>
        </p:nvSpPr>
        <p:spPr>
          <a:xfrm>
            <a:off x="449826" y="180091"/>
            <a:ext cx="8694174" cy="763526"/>
          </a:xfrm>
        </p:spPr>
        <p:txBody>
          <a:bodyPr/>
          <a:lstStyle/>
          <a:p>
            <a:r>
              <a:rPr lang="en-US" dirty="0">
                <a:latin typeface="Algerian" panose="04020705040A02060702" pitchFamily="82" charset="0"/>
              </a:rPr>
              <a:t>TECHNOLOGIES USED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8845927-1D84-A443-219D-96DF5F0CABFA}"/>
              </a:ext>
            </a:extLst>
          </p:cNvPr>
          <p:cNvSpPr>
            <a:spLocks noGrp="1"/>
          </p:cNvSpPr>
          <p:nvPr>
            <p:ph idx="1"/>
          </p:nvPr>
        </p:nvSpPr>
        <p:spPr>
          <a:xfrm>
            <a:off x="448966" y="1924216"/>
            <a:ext cx="8246070" cy="2938106"/>
          </a:xfrm>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Spring boot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Angular 8</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CSS3</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HTML5</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JPA</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Mongo DB</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0581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4E20-CAA2-8345-E6BC-99BA34E4C452}"/>
              </a:ext>
            </a:extLst>
          </p:cNvPr>
          <p:cNvSpPr>
            <a:spLocks noGrp="1"/>
          </p:cNvSpPr>
          <p:nvPr>
            <p:ph type="title"/>
          </p:nvPr>
        </p:nvSpPr>
        <p:spPr>
          <a:xfrm>
            <a:off x="3419060" y="175783"/>
            <a:ext cx="5724940" cy="763525"/>
          </a:xfrm>
        </p:spPr>
        <p:txBody>
          <a:bodyPr>
            <a:normAutofit/>
          </a:bodyPr>
          <a:lstStyle/>
          <a:p>
            <a:r>
              <a:rPr lang="en-US" sz="2800" dirty="0">
                <a:latin typeface="Algerian" panose="04020705040A02060702" pitchFamily="82" charset="0"/>
              </a:rPr>
              <a:t>ADMIN &amp; RETAILER Modules</a:t>
            </a:r>
            <a:endParaRPr lang="en-IN" sz="2800" dirty="0">
              <a:latin typeface="Algerian" panose="04020705040A02060702" pitchFamily="82" charset="0"/>
            </a:endParaRPr>
          </a:p>
        </p:txBody>
      </p:sp>
      <p:sp>
        <p:nvSpPr>
          <p:cNvPr id="3" name="Text Placeholder 2">
            <a:extLst>
              <a:ext uri="{FF2B5EF4-FFF2-40B4-BE49-F238E27FC236}">
                <a16:creationId xmlns:a16="http://schemas.microsoft.com/office/drawing/2014/main" id="{38FF52E1-D9D1-5164-92CF-30EC3A8CD505}"/>
              </a:ext>
            </a:extLst>
          </p:cNvPr>
          <p:cNvSpPr>
            <a:spLocks noGrp="1"/>
          </p:cNvSpPr>
          <p:nvPr>
            <p:ph type="body" idx="1"/>
          </p:nvPr>
        </p:nvSpPr>
        <p:spPr>
          <a:xfrm>
            <a:off x="322194" y="1961285"/>
            <a:ext cx="4040188" cy="469156"/>
          </a:xfrm>
        </p:spPr>
        <p:txBody>
          <a:bodyPr/>
          <a:lstStyle/>
          <a:p>
            <a:r>
              <a:rPr lang="en-US" dirty="0">
                <a:latin typeface="Times New Roman" panose="02020603050405020304" pitchFamily="18" charset="0"/>
                <a:cs typeface="Times New Roman" panose="02020603050405020304" pitchFamily="18" charset="0"/>
              </a:rPr>
              <a:t>ADMIN</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BF0C5E0-19A0-B1C6-763C-BB5CA94CDE3A}"/>
              </a:ext>
            </a:extLst>
          </p:cNvPr>
          <p:cNvSpPr>
            <a:spLocks noGrp="1"/>
          </p:cNvSpPr>
          <p:nvPr>
            <p:ph sz="half" idx="2"/>
          </p:nvPr>
        </p:nvSpPr>
        <p:spPr>
          <a:xfrm>
            <a:off x="536879" y="2460252"/>
            <a:ext cx="4040188" cy="1796472"/>
          </a:xfrm>
        </p:spPr>
        <p:txBody>
          <a:bodyPr>
            <a:normAutofit fontScale="85000" lnSpcReduction="20000"/>
          </a:bodyPr>
          <a:lstStyle/>
          <a:p>
            <a:pPr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Login to view retailers list.</a:t>
            </a:r>
          </a:p>
          <a:p>
            <a:pPr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 retailer</a:t>
            </a:r>
          </a:p>
          <a:p>
            <a:pPr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Remove retailer</a:t>
            </a:r>
          </a:p>
          <a:p>
            <a:endParaRPr lang="en-IN" dirty="0"/>
          </a:p>
        </p:txBody>
      </p:sp>
      <p:sp>
        <p:nvSpPr>
          <p:cNvPr id="5" name="Text Placeholder 4">
            <a:extLst>
              <a:ext uri="{FF2B5EF4-FFF2-40B4-BE49-F238E27FC236}">
                <a16:creationId xmlns:a16="http://schemas.microsoft.com/office/drawing/2014/main" id="{D158512B-FF90-C8EA-9A38-552B011881E6}"/>
              </a:ext>
            </a:extLst>
          </p:cNvPr>
          <p:cNvSpPr>
            <a:spLocks noGrp="1"/>
          </p:cNvSpPr>
          <p:nvPr>
            <p:ph type="body" sz="quarter" idx="3"/>
          </p:nvPr>
        </p:nvSpPr>
        <p:spPr>
          <a:xfrm>
            <a:off x="4627659" y="1929546"/>
            <a:ext cx="4041775" cy="479822"/>
          </a:xfrm>
        </p:spPr>
        <p:txBody>
          <a:bodyPr/>
          <a:lstStyle/>
          <a:p>
            <a:r>
              <a:rPr lang="en-US" dirty="0">
                <a:latin typeface="Times New Roman" panose="02020603050405020304" pitchFamily="18" charset="0"/>
                <a:cs typeface="Times New Roman" panose="02020603050405020304" pitchFamily="18" charset="0"/>
              </a:rPr>
              <a:t>RETAILER</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FDD77B4-1E95-92AC-29FE-900BA0EF0C96}"/>
              </a:ext>
            </a:extLst>
          </p:cNvPr>
          <p:cNvSpPr>
            <a:spLocks noGrp="1"/>
          </p:cNvSpPr>
          <p:nvPr>
            <p:ph sz="quarter" idx="4"/>
          </p:nvPr>
        </p:nvSpPr>
        <p:spPr>
          <a:xfrm>
            <a:off x="4572000" y="2460250"/>
            <a:ext cx="4041775" cy="1796473"/>
          </a:xfrm>
        </p:spPr>
        <p:txBody>
          <a:bodyPr>
            <a:normAutofit fontScale="85000" lnSpcReduction="20000"/>
          </a:bodyPr>
          <a:lstStyle/>
          <a:p>
            <a:pPr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Login to view products list.</a:t>
            </a:r>
          </a:p>
          <a:p>
            <a:pPr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Add products</a:t>
            </a:r>
          </a:p>
          <a:p>
            <a:pPr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Delete products</a:t>
            </a:r>
          </a:p>
          <a:p>
            <a:pPr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Update products</a:t>
            </a:r>
          </a:p>
          <a:p>
            <a:endParaRPr lang="en-IN" dirty="0"/>
          </a:p>
        </p:txBody>
      </p:sp>
    </p:spTree>
    <p:extLst>
      <p:ext uri="{BB962C8B-B14F-4D97-AF65-F5344CB8AC3E}">
        <p14:creationId xmlns:p14="http://schemas.microsoft.com/office/powerpoint/2010/main" val="238637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306F-9198-D9E2-B7CC-A59A7D8E146F}"/>
              </a:ext>
            </a:extLst>
          </p:cNvPr>
          <p:cNvSpPr>
            <a:spLocks noGrp="1"/>
          </p:cNvSpPr>
          <p:nvPr>
            <p:ph type="title"/>
          </p:nvPr>
        </p:nvSpPr>
        <p:spPr>
          <a:xfrm>
            <a:off x="449826" y="180091"/>
            <a:ext cx="8694174" cy="763526"/>
          </a:xfrm>
        </p:spPr>
        <p:txBody>
          <a:bodyPr>
            <a:normAutofit/>
          </a:bodyPr>
          <a:lstStyle/>
          <a:p>
            <a:r>
              <a:rPr lang="en-US" sz="3200" dirty="0">
                <a:latin typeface="Algerian" panose="04020705040A02060702" pitchFamily="82" charset="0"/>
              </a:rPr>
              <a:t>USER Modules</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61F4CF73-1F48-BE56-08BB-B99E89EDB33F}"/>
              </a:ext>
            </a:extLst>
          </p:cNvPr>
          <p:cNvSpPr>
            <a:spLocks noGrp="1"/>
          </p:cNvSpPr>
          <p:nvPr>
            <p:ph idx="1"/>
          </p:nvPr>
        </p:nvSpPr>
        <p:spPr>
          <a:xfrm>
            <a:off x="448966" y="1908312"/>
            <a:ext cx="8246070" cy="2954009"/>
          </a:xfrm>
        </p:spPr>
        <p:txBody>
          <a:bodyPr>
            <a:normAutofit fontScale="92500" lnSpcReduction="10000"/>
          </a:bodyPr>
          <a:lstStyle/>
          <a:p>
            <a:pPr marL="0" indent="0">
              <a:buNone/>
            </a:pPr>
            <a:r>
              <a:rPr lang="en-US" sz="2200" b="1" dirty="0"/>
              <a:t>USER</a:t>
            </a:r>
            <a:r>
              <a:rPr lang="en-US" sz="2200" dirty="0"/>
              <a:t> </a:t>
            </a: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Register &amp; Login to view products</a:t>
            </a: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View profile</a:t>
            </a: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Add to cart</a:t>
            </a: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Add to compare/Wishlist</a:t>
            </a: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Payment</a:t>
            </a:r>
          </a:p>
          <a:p>
            <a:pPr marL="0" indent="0">
              <a:buNone/>
            </a:pPr>
            <a:endParaRPr lang="en-IN" dirty="0"/>
          </a:p>
        </p:txBody>
      </p:sp>
    </p:spTree>
    <p:extLst>
      <p:ext uri="{BB962C8B-B14F-4D97-AF65-F5344CB8AC3E}">
        <p14:creationId xmlns:p14="http://schemas.microsoft.com/office/powerpoint/2010/main" val="1613883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Words>
  <Application>Microsoft Office PowerPoint</Application>
  <PresentationFormat>On-screen Show (16:9)</PresentationFormat>
  <Paragraphs>86</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Bahnschrift</vt:lpstr>
      <vt:lpstr>Calibri</vt:lpstr>
      <vt:lpstr>ff2</vt:lpstr>
      <vt:lpstr>Times New Roman</vt:lpstr>
      <vt:lpstr>Wingdings</vt:lpstr>
      <vt:lpstr>Office Theme</vt:lpstr>
      <vt:lpstr>Capstone Project  ONLINE SHOPPING-  DIGITAL STORE</vt:lpstr>
      <vt:lpstr>Table of contents</vt:lpstr>
      <vt:lpstr>INTRODUCTION</vt:lpstr>
      <vt:lpstr>Aim of project</vt:lpstr>
      <vt:lpstr>objective</vt:lpstr>
      <vt:lpstr> System Requirements</vt:lpstr>
      <vt:lpstr>TECHNOLOGIES USED</vt:lpstr>
      <vt:lpstr>ADMIN &amp; RETAILER Modules</vt:lpstr>
      <vt:lpstr>USER Modules</vt:lpstr>
      <vt:lpstr>PROBLEM STATEMENT</vt:lpstr>
      <vt:lpstr>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2022-06-05T13:45:06Z</dcterms:modified>
</cp:coreProperties>
</file>