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drawings/vmlDrawing24.vml" ContentType="application/vnd.openxmlformats-officedocument.vmlDrawing"/>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84" r:id="rId1"/>
  </p:sldMasterIdLst>
  <p:notesMasterIdLst>
    <p:notesMasterId r:id="rId2"/>
  </p:notesMasterIdLst>
  <p:sldIdLst>
    <p:sldId id="341" r:id="rId3"/>
    <p:sldId id="342" r:id="rId4"/>
    <p:sldId id="343" r:id="rId5"/>
    <p:sldId id="344" r:id="rId6"/>
    <p:sldId id="345" r:id="rId7"/>
    <p:sldId id="346" r:id="rId8"/>
    <p:sldId id="347" r:id="rId9"/>
    <p:sldId id="348" r:id="rId10"/>
    <p:sldId id="349" r:id="rId11"/>
    <p:sldId id="350" r:id="rId12"/>
    <p:sldId id="352" r:id="rId13"/>
    <p:sldId id="35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46" name=""/>
        <p:cNvGrpSpPr/>
        <p:nvPr/>
      </p:nvGrpSpPr>
      <p:grpSpPr>
        <a:xfrm>
          <a:off x="0" y="0"/>
          <a: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name="">
    <p:spTree>
      <p:nvGrpSpPr>
        <p:cNvPr id="22" name=""/>
        <p:cNvGrpSpPr/>
        <p:nvPr/>
      </p:nvGrpSpPr>
      <p:grpSpPr>
        <a:xfrm>
          <a:off x="0" y="0"/>
          <a: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spc="10"/>
              <a:t>‹#›</a:t>
            </a:fld>
            <a:endParaRPr spc="10"/>
          </a:p>
        </p:txBody>
      </p:sp>
    </p:spTree>
  </p:cSld>
  <p:clrMap accent1="accent1" accent2="accent2" accent3="accent3" accent4="accent4" accent5="accent5" accent6="accent6" bg1="lt1" bg2="lt2" tx1="dk1" tx2="dk2" hlink="hlink" folHlink="folHlink"/>
  <p:sldLayoutIdLst>
    <p:sldLayoutId id="2147483685" r:id="rId1"/>
    <p:sldLayoutId id="2147483686" r:id="rId2"/>
    <p:sldLayoutId id="2147483687" r:id="rId3"/>
    <p:sldLayoutId id="2147483688" r:id="rId4"/>
    <p:sldLayoutId id="214748368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package" Target="../embeddings/Microsoft_Office_Excel_2007_Workbook1.xlsx"/><Relationship Id="rId3" Type="http://schemas.openxmlformats.org/officeDocument/2006/relationships/image" Target="../media/image12.emf"/><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slideLayout" Target="../slideLayouts/slideLayout4.xml"/><Relationship Id="rId7" Type="http://schemas.openxmlformats.org/officeDocument/2006/relationships/vmlDrawing" Target="../drawings/vmlDrawing24.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9" name=""/>
        <p:cNvGrpSpPr/>
        <p:nvPr/>
      </p:nvGrpSpPr>
      <p:grpSpPr>
        <a:xfrm>
          <a:off x="0" y="0"/>
          <a:ext cx="0" cy="0"/>
        </a:xfrm>
      </p:grpSpPr>
      <p:sp>
        <p:nvSpPr>
          <p:cNvPr id="1048596" name=""/>
          <p:cNvSpPr/>
          <p:nvPr/>
        </p:nvSpPr>
        <p:spPr>
          <a:xfrm>
            <a:off x="-50940" y="-686916"/>
            <a:ext cx="10915647" cy="9649191"/>
          </a:xfrm>
          <a:prstGeom prst="rect"/>
          <a:solidFill>
            <a:srgbClr val="FFC000"/>
          </a:solidFill>
          <a:ln w="25400">
            <a:solidFill>
              <a:srgbClr val="666666"/>
            </a:solidFill>
          </a:ln>
        </p:spPr>
        <p:txBody>
          <a:bodyPr anchor="ctr"/>
          <a:p>
            <a:pPr algn="ctr"/>
            <a:endParaRPr lang="en-IN">
              <a:solidFill>
                <a:srgbClr val="36363D"/>
              </a:solidFill>
            </a:endParaRPr>
          </a:p>
        </p:txBody>
      </p:sp>
      <p:grpSp>
        <p:nvGrpSpPr>
          <p:cNvPr id="20" name="" title=""/>
          <p:cNvGrpSpPr/>
          <p:nvPr/>
        </p:nvGrpSpPr>
        <p:grpSpPr>
          <a:xfrm>
            <a:off x="876299" y="990600"/>
            <a:ext cx="1743075" cy="1333500"/>
            <a:chOff x="241299" y="355600"/>
            <a:chExt cx="1743075" cy="1333500"/>
          </a:xfrm>
        </p:grpSpPr>
        <p:sp>
          <p:nvSpPr>
            <p:cNvPr id="1048597" name="object 3" title=""/>
            <p:cNvSpPr/>
            <p:nvPr/>
          </p:nvSpPr>
          <p:spPr>
            <a:xfrm>
              <a:off x="241299" y="631825"/>
              <a:ext cx="1228725" cy="1057275"/>
            </a:xfrm>
            <a:solidFill>
              <a:srgbClr val="5FCAEE"/>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598" name="object 4" title=""/>
            <p:cNvSpPr/>
            <p:nvPr/>
          </p:nvSpPr>
          <p:spPr>
            <a:xfrm>
              <a:off x="1336674" y="355600"/>
              <a:ext cx="647700" cy="561975"/>
            </a:xfrm>
            <a:solidFill>
              <a:srgbClr val="2D936B"/>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grpSp>
      <p:sp>
        <p:nvSpPr>
          <p:cNvPr id="1048599" name="object 5" title=""/>
          <p:cNvSpPr/>
          <p:nvPr/>
        </p:nvSpPr>
        <p:spPr>
          <a:xfrm>
            <a:off x="3752850" y="1190625"/>
            <a:ext cx="1666875" cy="1438275"/>
          </a:xfrm>
          <a:solidFill>
            <a:srgbClr val="42D0A1"/>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600" name="object 6" title=""/>
          <p:cNvSpPr/>
          <p:nvPr/>
        </p:nvSpPr>
        <p:spPr>
          <a:xfrm>
            <a:off x="3800475" y="5229225"/>
            <a:ext cx="723900" cy="619125"/>
          </a:xfrm>
          <a:solidFill>
            <a:srgbClr val="42AF51"/>
          </a:solidFill>
        </p:spPr>
        <p:style>
          <a:lnRef idx="2">
            <a:schemeClr val="accent1">
              <a:shade val="50000"/>
            </a:schemeClr>
          </a:lnRef>
          <a:fillRef idx="1">
            <a:schemeClr val="accent1"/>
          </a:fillRef>
          <a:effectRef idx="0">
            <a:schemeClr val="accent1"/>
          </a:effectRef>
          <a:fontRef idx="minor">
            <a:schemeClr val="lt1"/>
          </a:fontRef>
        </p:style>
        <p:txBody>
          <a:bodyPr anchor="t" bIns="0" lIns="0" rIns="0" rtlCol="0" tIns="0" wrap="square"/>
          <a:p>
            <a:pPr algn="l" indent="0" marL="0" marR="0">
              <a:lnSpc>
                <a:spcPct val="0"/>
              </a:lnSpc>
              <a:spcBef>
                <a:spcPct val="0"/>
              </a:spcBef>
              <a:spcAft>
                <a:spcPct val="0"/>
              </a:spcAft>
            </a:pPr>
          </a:p>
        </p:txBody>
      </p:sp>
      <p:sp>
        <p:nvSpPr>
          <p:cNvPr id="1048601" name="Holder 2"/>
          <p:cNvSpPr>
            <a:spLocks noGrp="1"/>
          </p:cNvSpPr>
          <p:nvPr>
            <p:ph type="ctrTitle"/>
          </p:nvPr>
        </p:nvSpPr>
        <p:spPr>
          <a:xfrm>
            <a:off x="-828675" y="19665"/>
            <a:ext cx="9982200" cy="549910"/>
          </a:xfrm>
          <a:prstGeom prst="rect"/>
          <a:noFill/>
        </p:spPr>
        <p:txBody>
          <a:bodyPr anchor="t" bIns="0" lIns="0" rIns="0" tIns="16510" wrap="square">
            <a:spAutoFit/>
          </a:bodyPr>
          <a:lstStyle>
            <a:lvl1pPr>
              <a:defRPr b="0" sz="3200" i="0">
                <a:solidFill>
                  <a:schemeClr val="tx1"/>
                </a:solidFill>
                <a:latin typeface="Trebuchet MS"/>
                <a:cs typeface="Trebuchet MS"/>
              </a:defRPr>
            </a:lvl1pPr>
          </a:lstStyle>
          <a:p>
            <a:pPr algn="l" indent="0" marL="3213735" marR="0">
              <a:lnSpc>
                <a:spcPct val="100000"/>
              </a:lnSpc>
              <a:spcBef>
                <a:spcPts val="130"/>
              </a:spcBef>
              <a:spcAft>
                <a:spcPct val="0"/>
              </a:spcAft>
            </a:pPr>
            <a:r>
              <a:rPr baseline="0" b="1" sz="3200" spc="0">
                <a:solidFill>
                  <a:srgbClr val="0F0F0F"/>
                </a:solidFill>
                <a:latin typeface="&quot;Times New Roman&quot;"/>
              </a:rPr>
              <a:t>Employee Data Analysis using Excel</a:t>
            </a:r>
          </a:p>
        </p:txBody>
      </p:sp>
      <p:pic>
        <p:nvPicPr>
          <p:cNvPr id="2097152" name="object 9" title=""/>
          <p:cNvPicPr>
            <a:picLocks/>
          </p:cNvPicPr>
          <p:nvPr/>
        </p:nvPicPr>
        <p:blipFill>
          <a:blip xmlns:r="http://schemas.openxmlformats.org/officeDocument/2006/relationships" r:embed="rId1"/>
          <a:stretch>
            <a:fillRect/>
          </a:stretch>
        </p:blipFill>
        <p:spPr>
          <a:xfrm>
            <a:off x="676275" y="6467475"/>
            <a:ext cx="2143125" cy="200025"/>
          </a:xfrm>
          <a:prstGeom prst="rect"/>
        </p:spPr>
      </p:pic>
      <p:sp>
        <p:nvSpPr>
          <p:cNvPr id="1048602" name="Holder 6"/>
          <p:cNvSpPr>
            <a:spLocks noGrp="1"/>
          </p:cNvSpPr>
          <p:nvPr>
            <p:ph type="sldNum" sz="quarter" idx="7"/>
          </p:nvPr>
        </p:nvSpPr>
        <p:spPr>
          <a:xfrm>
            <a:off x="11353418" y="6473337"/>
            <a:ext cx="151129" cy="174625"/>
          </a:xfrm>
          <a:noFill/>
        </p:spPr>
        <p:txBody>
          <a:bodyPr anchor="t" bIns="0" lIns="0" rIns="0" tIns="6985" wrap="square"/>
          <a:lstStyle>
            <a:lvl1pPr>
              <a:defRPr b="0" sz="1100" i="0">
                <a:solidFill>
                  <a:srgbClr val="2D936B"/>
                </a:solidFill>
                <a:latin typeface="Trebuchet MS"/>
                <a:cs typeface="Trebuchet MS"/>
              </a:defRPr>
            </a:lvl1pPr>
          </a:lstStyle>
          <a:p>
            <a:pPr algn="l" indent="0" marL="38100" marR="0">
              <a:lnSpc>
                <a:spcPct val="100000"/>
              </a:lnSpc>
              <a:spcBef>
                <a:spcPts val="55"/>
              </a:spcBef>
              <a:spcAft>
                <a:spcPct val="0"/>
              </a:spcAft>
            </a:pPr>
            <a:r>
              <a:rPr baseline="0" sz="1100" spc="10">
                <a:solidFill>
                  <a:srgbClr val="2D936B"/>
                </a:solidFill>
                <a:latin typeface="&quot;Trebuchet MS&quot;"/>
              </a:rPr>
              <a:t>1</a:t>
            </a:r>
          </a:p>
        </p:txBody>
      </p:sp>
      <p:sp>
        <p:nvSpPr>
          <p:cNvPr id="1048603" name="TextBox 13" title=""/>
          <p:cNvSpPr/>
          <p:nvPr/>
        </p:nvSpPr>
        <p:spPr>
          <a:xfrm>
            <a:off x="1216914" y="1827528"/>
            <a:ext cx="8958437" cy="3647440"/>
          </a:xfrm>
          <a:prstGeom prst="rect"/>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t" bIns="45720" lIns="91440" rIns="91440" rtlCol="0" tIns="45720" wrap="square"/>
          <a:p>
            <a:pPr algn="l" indent="0" marL="0" marR="0">
              <a:lnSpc>
                <a:spcPct val="100000"/>
              </a:lnSpc>
              <a:spcBef>
                <a:spcPct val="0"/>
              </a:spcBef>
              <a:spcAft>
                <a:spcPct val="0"/>
              </a:spcAft>
            </a:pPr>
            <a:r>
              <a:rPr baseline="0" b="1" sz="2400" i="1" spc="0">
                <a:solidFill>
                  <a:srgbClr val="000000"/>
                </a:solidFill>
                <a:latin typeface="Calibri"/>
              </a:rPr>
              <a:t>NAME </a:t>
            </a:r>
            <a:r>
              <a:rPr baseline="0" b="1" sz="2400" i="1" spc="0">
                <a:solidFill>
                  <a:srgbClr val="000000"/>
                </a:solidFill>
                <a:latin typeface="Calibri"/>
              </a:rPr>
              <a:t>               : </a:t>
            </a:r>
            <a:r>
              <a:rPr baseline="0" b="1" sz="2400" i="1" lang="en-US" spc="0">
                <a:solidFill>
                  <a:srgbClr val="000000"/>
                </a:solidFill>
                <a:latin typeface="Calibri"/>
              </a:rPr>
              <a:t>L</a:t>
            </a:r>
            <a:r>
              <a:rPr baseline="0" b="1" sz="2400" i="1" lang="en-US" spc="0">
                <a:solidFill>
                  <a:srgbClr val="000000"/>
                </a:solidFill>
                <a:latin typeface="Calibri"/>
              </a:rPr>
              <a:t>A</a:t>
            </a:r>
            <a:r>
              <a:rPr baseline="0" b="1" sz="2400" i="1" lang="en-US" spc="0">
                <a:solidFill>
                  <a:srgbClr val="000000"/>
                </a:solidFill>
                <a:latin typeface="Calibri"/>
              </a:rPr>
              <a:t>K</a:t>
            </a:r>
            <a:r>
              <a:rPr baseline="0" b="1" sz="2400" i="1" lang="en-US" spc="0">
                <a:solidFill>
                  <a:srgbClr val="000000"/>
                </a:solidFill>
                <a:latin typeface="Calibri"/>
              </a:rPr>
              <a:t>S</a:t>
            </a:r>
            <a:r>
              <a:rPr baseline="0" b="1" sz="2400" i="1" lang="en-US" spc="0">
                <a:solidFill>
                  <a:srgbClr val="000000"/>
                </a:solidFill>
                <a:latin typeface="Calibri"/>
              </a:rPr>
              <a:t>HMANA</a:t>
            </a:r>
            <a:r>
              <a:rPr baseline="0" b="1" sz="2400" i="1" lang="en-US" spc="0">
                <a:solidFill>
                  <a:srgbClr val="000000"/>
                </a:solidFill>
                <a:latin typeface="Calibri"/>
              </a:rPr>
              <a:t> </a:t>
            </a:r>
            <a:r>
              <a:rPr baseline="0" b="1" sz="2400" i="1" lang="en-US" spc="0">
                <a:solidFill>
                  <a:srgbClr val="000000"/>
                </a:solidFill>
                <a:latin typeface="Calibri"/>
              </a:rPr>
              <a:t>S</a:t>
            </a:r>
            <a:endParaRPr sz="2800"/>
          </a:p>
          <a:p>
            <a:pPr algn="l" indent="0" marL="0" marR="0">
              <a:lnSpc>
                <a:spcPct val="100000"/>
              </a:lnSpc>
              <a:spcBef>
                <a:spcPct val="0"/>
              </a:spcBef>
              <a:spcAft>
                <a:spcPct val="0"/>
              </a:spcAft>
            </a:pPr>
            <a:r>
              <a:rPr baseline="0" b="1" sz="2400" i="1" spc="0">
                <a:solidFill>
                  <a:srgbClr val="000000"/>
                </a:solidFill>
                <a:latin typeface="Calibri"/>
              </a:rPr>
              <a:t>REGISTER NO</a:t>
            </a:r>
            <a:r>
              <a:rPr baseline="0" b="1" sz="2400" i="1" spc="0">
                <a:solidFill>
                  <a:srgbClr val="000000"/>
                </a:solidFill>
                <a:latin typeface="Calibri"/>
              </a:rPr>
              <a:t>.  </a:t>
            </a:r>
            <a:r>
              <a:rPr baseline="0" b="1" sz="2400" i="1" spc="0">
                <a:solidFill>
                  <a:srgbClr val="000000"/>
                </a:solidFill>
                <a:latin typeface="Calibri"/>
              </a:rPr>
              <a:t>:</a:t>
            </a:r>
            <a:r>
              <a:rPr baseline="0" b="1" sz="2400" i="1" spc="0">
                <a:solidFill>
                  <a:srgbClr val="000000"/>
                </a:solidFill>
                <a:latin typeface="Calibri"/>
              </a:rPr>
              <a:t> 3122182</a:t>
            </a:r>
            <a:r>
              <a:rPr baseline="0" b="1" sz="2400" i="1" lang="en-US" spc="0">
                <a:solidFill>
                  <a:srgbClr val="000000"/>
                </a:solidFill>
                <a:latin typeface="Calibri"/>
              </a:rPr>
              <a:t>1</a:t>
            </a:r>
            <a:r>
              <a:rPr baseline="0" b="1" sz="2400" i="1" lang="en-US" spc="0">
                <a:solidFill>
                  <a:srgbClr val="000000"/>
                </a:solidFill>
                <a:latin typeface="Calibri"/>
              </a:rPr>
              <a:t>0</a:t>
            </a:r>
            <a:endParaRPr sz="2800"/>
          </a:p>
          <a:p>
            <a:pPr algn="l" indent="0" marL="0" marR="0">
              <a:lnSpc>
                <a:spcPct val="100000"/>
              </a:lnSpc>
              <a:spcBef>
                <a:spcPct val="0"/>
              </a:spcBef>
              <a:spcAft>
                <a:spcPct val="0"/>
              </a:spcAft>
            </a:pPr>
            <a:r>
              <a:rPr baseline="0" b="1" sz="2400" i="1" lang="en-US" spc="0">
                <a:solidFill>
                  <a:srgbClr val="000000"/>
                </a:solidFill>
                <a:latin typeface="Calibri"/>
              </a:rPr>
              <a:t>U</a:t>
            </a:r>
            <a:r>
              <a:rPr baseline="0" b="1" sz="2400" i="1" lang="en-US" spc="0">
                <a:solidFill>
                  <a:srgbClr val="000000"/>
                </a:solidFill>
                <a:latin typeface="Calibri"/>
              </a:rPr>
              <a:t>s</a:t>
            </a:r>
            <a:r>
              <a:rPr baseline="0" b="1" sz="2400" i="1" lang="en-US" spc="0">
                <a:solidFill>
                  <a:srgbClr val="000000"/>
                </a:solidFill>
                <a:latin typeface="Calibri"/>
              </a:rPr>
              <a:t>e</a:t>
            </a:r>
            <a:r>
              <a:rPr baseline="0" b="1" sz="2400" i="1" lang="en-US" spc="0">
                <a:solidFill>
                  <a:srgbClr val="000000"/>
                </a:solidFill>
                <a:latin typeface="Calibri"/>
              </a:rPr>
              <a:t>r</a:t>
            </a:r>
            <a:r>
              <a:rPr baseline="0" b="1" sz="2400" i="1" lang="en-US" spc="0">
                <a:solidFill>
                  <a:srgbClr val="000000"/>
                </a:solidFill>
                <a:latin typeface="Calibri"/>
              </a:rPr>
              <a:t> </a:t>
            </a:r>
            <a:r>
              <a:rPr baseline="0" b="1" sz="2400" i="1" lang="en-US" spc="0">
                <a:solidFill>
                  <a:srgbClr val="000000"/>
                </a:solidFill>
                <a:latin typeface="Calibri"/>
              </a:rPr>
              <a:t>N</a:t>
            </a:r>
            <a:r>
              <a:rPr baseline="0" b="1" sz="2400" i="1" lang="en-US" spc="0">
                <a:solidFill>
                  <a:srgbClr val="000000"/>
                </a:solidFill>
                <a:latin typeface="Calibri"/>
              </a:rPr>
              <a:t>a</a:t>
            </a:r>
            <a:r>
              <a:rPr baseline="0" b="1" sz="2400" i="1" lang="en-US" spc="0">
                <a:solidFill>
                  <a:srgbClr val="000000"/>
                </a:solidFill>
                <a:latin typeface="Calibri"/>
              </a:rPr>
              <a:t>m</a:t>
            </a:r>
            <a:r>
              <a:rPr baseline="0" b="1" sz="2400" i="1" lang="en-US" spc="0">
                <a:solidFill>
                  <a:srgbClr val="000000"/>
                </a:solidFill>
                <a:latin typeface="Calibri"/>
              </a:rPr>
              <a:t>e</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:3F74581648E07248F754B34F72086B0F</a:t>
            </a:r>
            <a:endParaRPr sz="2800"/>
          </a:p>
          <a:p>
            <a:pPr algn="l" indent="0" marL="0" marR="0">
              <a:lnSpc>
                <a:spcPct val="100000"/>
              </a:lnSpc>
              <a:spcBef>
                <a:spcPct val="0"/>
              </a:spcBef>
              <a:spcAft>
                <a:spcPct val="0"/>
              </a:spcAft>
            </a:pPr>
            <a:endParaRPr sz="2000"/>
          </a:p>
          <a:p>
            <a:pPr algn="l" indent="0" marL="0" marR="0">
              <a:lnSpc>
                <a:spcPct val="100000"/>
              </a:lnSpc>
              <a:spcBef>
                <a:spcPct val="0"/>
              </a:spcBef>
              <a:spcAft>
                <a:spcPct val="0"/>
              </a:spcAft>
            </a:pPr>
            <a:r>
              <a:rPr baseline="0" b="1" sz="2400" i="1" spc="0">
                <a:solidFill>
                  <a:srgbClr val="000000"/>
                </a:solidFill>
                <a:latin typeface="Calibri"/>
              </a:rPr>
              <a:t>DEPARTMENT</a:t>
            </a:r>
            <a:r>
              <a:rPr baseline="0" b="1" sz="2400" i="1" spc="0">
                <a:solidFill>
                  <a:srgbClr val="000000"/>
                </a:solidFill>
                <a:latin typeface="Calibri"/>
              </a:rPr>
              <a:t>:</a:t>
            </a:r>
            <a:r>
              <a:rPr baseline="0" b="1" sz="2400" i="1" spc="0">
                <a:solidFill>
                  <a:srgbClr val="000000"/>
                </a:solidFill>
                <a:latin typeface="Calibri"/>
              </a:rPr>
              <a:t> C</a:t>
            </a:r>
            <a:r>
              <a:rPr baseline="0" b="1" sz="2400" i="1" spc="0">
                <a:solidFill>
                  <a:srgbClr val="000000"/>
                </a:solidFill>
                <a:latin typeface="Calibri"/>
              </a:rPr>
              <a:t>OMMERCE</a:t>
            </a:r>
            <a:endParaRPr sz="2800"/>
          </a:p>
          <a:p>
            <a:pPr algn="l" indent="0" marL="0" marR="0">
              <a:lnSpc>
                <a:spcPct val="100000"/>
              </a:lnSpc>
              <a:spcBef>
                <a:spcPct val="0"/>
              </a:spcBef>
              <a:spcAft>
                <a:spcPct val="0"/>
              </a:spcAft>
            </a:pPr>
            <a:endParaRPr sz="2000"/>
          </a:p>
          <a:p>
            <a:pPr algn="l" indent="0" marL="0" marR="0">
              <a:lnSpc>
                <a:spcPct val="100000"/>
              </a:lnSpc>
              <a:spcBef>
                <a:spcPct val="0"/>
              </a:spcBef>
              <a:spcAft>
                <a:spcPct val="0"/>
              </a:spcAft>
            </a:pPr>
            <a:r>
              <a:rPr baseline="0" b="1" sz="2400" i="1" spc="0">
                <a:solidFill>
                  <a:srgbClr val="000000"/>
                </a:solidFill>
                <a:latin typeface="Calibri"/>
              </a:rPr>
              <a:t>COLLEGE</a:t>
            </a:r>
            <a:r>
              <a:rPr baseline="0" b="1" sz="2400" i="1" spc="0">
                <a:solidFill>
                  <a:srgbClr val="000000"/>
                </a:solidFill>
                <a:latin typeface="Calibri"/>
              </a:rPr>
              <a:t>          :</a:t>
            </a:r>
            <a:r>
              <a:rPr baseline="0" b="1" sz="2400" i="1" spc="0">
                <a:solidFill>
                  <a:srgbClr val="000000"/>
                </a:solidFill>
                <a:latin typeface="Calibri"/>
              </a:rPr>
              <a:t>  GOVERNMENT ARTS </a:t>
            </a:r>
            <a:r>
              <a:rPr baseline="0" b="1" sz="2400" i="1" lang="en-US" spc="0">
                <a:solidFill>
                  <a:srgbClr val="000000"/>
                </a:solidFill>
                <a:latin typeface="Calibri"/>
              </a:rPr>
              <a:t> </a:t>
            </a:r>
            <a:r>
              <a:rPr baseline="0" b="1" sz="2400" i="1" lang="en-US" spc="0">
                <a:solidFill>
                  <a:srgbClr val="000000"/>
                </a:solidFill>
                <a:latin typeface="Calibri"/>
              </a:rPr>
              <a:t>&amp;</a:t>
            </a:r>
            <a:r>
              <a:rPr baseline="0" b="1" sz="2400" i="1" lang="en-US" spc="0">
                <a:solidFill>
                  <a:srgbClr val="000000"/>
                </a:solidFill>
                <a:latin typeface="Calibri"/>
              </a:rPr>
              <a:t> </a:t>
            </a:r>
            <a:r>
              <a:rPr baseline="0" b="1" sz="2400" i="1" lang="en-US" spc="0">
                <a:solidFill>
                  <a:srgbClr val="000000"/>
                </a:solidFill>
                <a:latin typeface="Calibri"/>
              </a:rPr>
              <a:t>S</a:t>
            </a:r>
            <a:r>
              <a:rPr baseline="0" b="1" sz="2400" i="1" lang="en-US" spc="0">
                <a:solidFill>
                  <a:srgbClr val="000000"/>
                </a:solidFill>
                <a:latin typeface="Calibri"/>
              </a:rPr>
              <a:t>C</a:t>
            </a:r>
            <a:r>
              <a:rPr baseline="0" b="1" sz="2400" i="1" lang="en-US" spc="0">
                <a:solidFill>
                  <a:srgbClr val="000000"/>
                </a:solidFill>
                <a:latin typeface="Calibri"/>
              </a:rPr>
              <a:t>I</a:t>
            </a:r>
            <a:r>
              <a:rPr baseline="0" b="1" sz="2400" i="1" lang="en-US" spc="0">
                <a:solidFill>
                  <a:srgbClr val="000000"/>
                </a:solidFill>
                <a:latin typeface="Calibri"/>
              </a:rPr>
              <a:t>E</a:t>
            </a:r>
            <a:r>
              <a:rPr baseline="0" b="1" sz="2400" i="1" lang="en-US" spc="0">
                <a:solidFill>
                  <a:srgbClr val="000000"/>
                </a:solidFill>
                <a:latin typeface="Calibri"/>
              </a:rPr>
              <a:t>N</a:t>
            </a:r>
            <a:r>
              <a:rPr baseline="0" b="1" sz="2400" i="1" lang="en-US" spc="0">
                <a:solidFill>
                  <a:srgbClr val="000000"/>
                </a:solidFill>
                <a:latin typeface="Calibri"/>
              </a:rPr>
              <a:t>C</a:t>
            </a:r>
            <a:r>
              <a:rPr baseline="0" b="1" sz="2400" i="1" lang="en-US" spc="0">
                <a:solidFill>
                  <a:srgbClr val="000000"/>
                </a:solidFill>
                <a:latin typeface="Calibri"/>
              </a:rPr>
              <a:t>E</a:t>
            </a:r>
            <a:r>
              <a:rPr baseline="0" b="1" sz="2400" i="1" lang="en-US" spc="0">
                <a:solidFill>
                  <a:srgbClr val="000000"/>
                </a:solidFill>
                <a:latin typeface="Calibri"/>
              </a:rPr>
              <a:t> </a:t>
            </a:r>
            <a:r>
              <a:rPr baseline="0" b="1" sz="2400" i="1" lang="en-US" spc="0">
                <a:solidFill>
                  <a:srgbClr val="000000"/>
                </a:solidFill>
                <a:latin typeface="Calibri"/>
              </a:rPr>
              <a:t>C</a:t>
            </a:r>
            <a:r>
              <a:rPr baseline="0" b="1" sz="2400" i="1" lang="en-US" spc="0">
                <a:solidFill>
                  <a:srgbClr val="000000"/>
                </a:solidFill>
                <a:latin typeface="Calibri"/>
              </a:rPr>
              <a:t>O</a:t>
            </a:r>
            <a:r>
              <a:rPr baseline="0" b="1" sz="2400" i="1" lang="en-US" spc="0">
                <a:solidFill>
                  <a:srgbClr val="000000"/>
                </a:solidFill>
                <a:latin typeface="Calibri"/>
              </a:rPr>
              <a:t>L</a:t>
            </a:r>
            <a:r>
              <a:rPr baseline="0" b="1" sz="2400" i="1" lang="en-US" spc="0">
                <a:solidFill>
                  <a:srgbClr val="000000"/>
                </a:solidFill>
                <a:latin typeface="Calibri"/>
              </a:rPr>
              <a:t>L</a:t>
            </a:r>
            <a:r>
              <a:rPr baseline="0" b="1" sz="2400" i="1" lang="en-US" spc="0">
                <a:solidFill>
                  <a:srgbClr val="000000"/>
                </a:solidFill>
                <a:latin typeface="Calibri"/>
              </a:rPr>
              <a:t>E</a:t>
            </a:r>
            <a:r>
              <a:rPr baseline="0" b="1" sz="2400" i="1" lang="en-US" spc="0">
                <a:solidFill>
                  <a:srgbClr val="000000"/>
                </a:solidFill>
                <a:latin typeface="Calibri"/>
              </a:rPr>
              <a:t>G</a:t>
            </a:r>
            <a:r>
              <a:rPr baseline="0" b="1" sz="2400" i="1" lang="en-US" spc="0">
                <a:solidFill>
                  <a:srgbClr val="000000"/>
                </a:solidFill>
                <a:latin typeface="Calibri"/>
              </a:rPr>
              <a:t>E</a:t>
            </a:r>
            <a:r>
              <a:rPr baseline="0" b="1" sz="2400" i="1" lang="en-US" spc="0">
                <a:solidFill>
                  <a:srgbClr val="000000"/>
                </a:solidFill>
                <a:latin typeface="Calibri"/>
              </a:rPr>
              <a:t>.</a:t>
            </a:r>
            <a:endParaRPr sz="2800"/>
          </a:p>
          <a:p>
            <a:pPr algn="l" indent="0" marL="0" marR="0">
              <a:lnSpc>
                <a:spcPct val="100000"/>
              </a:lnSpc>
              <a:spcBef>
                <a:spcPct val="0"/>
              </a:spcBef>
              <a:spcAft>
                <a:spcPct val="0"/>
              </a:spcAft>
            </a:pP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R</a:t>
            </a:r>
            <a:r>
              <a:rPr baseline="0" b="1" sz="2400" i="1" lang="en-US" spc="0">
                <a:solidFill>
                  <a:srgbClr val="000000"/>
                </a:solidFill>
                <a:latin typeface="Calibri"/>
              </a:rPr>
              <a:t>.</a:t>
            </a:r>
            <a:r>
              <a:rPr baseline="0" b="1" sz="2400" i="1" lang="en-US" spc="0">
                <a:solidFill>
                  <a:srgbClr val="000000"/>
                </a:solidFill>
                <a:latin typeface="Calibri"/>
              </a:rPr>
              <a:t>K</a:t>
            </a:r>
            <a:r>
              <a:rPr baseline="0" b="1" sz="2400" i="1" lang="en-US" spc="0">
                <a:solidFill>
                  <a:srgbClr val="000000"/>
                </a:solidFill>
                <a:latin typeface="Calibri"/>
              </a:rPr>
              <a:t> </a:t>
            </a:r>
            <a:r>
              <a:rPr baseline="0" b="1" sz="2400" i="1" lang="en-US" spc="0">
                <a:solidFill>
                  <a:srgbClr val="000000"/>
                </a:solidFill>
                <a:latin typeface="Calibri"/>
              </a:rPr>
              <a:t>.</a:t>
            </a:r>
            <a:r>
              <a:rPr baseline="0" b="1" sz="2400" i="1" lang="en-US" spc="0">
                <a:solidFill>
                  <a:srgbClr val="000000"/>
                </a:solidFill>
                <a:latin typeface="Calibri"/>
              </a:rPr>
              <a:t>N</a:t>
            </a:r>
            <a:r>
              <a:rPr baseline="0" b="1" sz="2400" i="1" lang="en-US" spc="0">
                <a:solidFill>
                  <a:srgbClr val="000000"/>
                </a:solidFill>
                <a:latin typeface="Calibri"/>
              </a:rPr>
              <a:t>A</a:t>
            </a:r>
            <a:r>
              <a:rPr baseline="0" b="1" sz="2400" i="1" lang="en-US" spc="0">
                <a:solidFill>
                  <a:srgbClr val="000000"/>
                </a:solidFill>
                <a:latin typeface="Calibri"/>
              </a:rPr>
              <a:t>G</a:t>
            </a:r>
            <a:r>
              <a:rPr baseline="0" b="1" sz="2400" i="1" lang="en-US" spc="0">
                <a:solidFill>
                  <a:srgbClr val="000000"/>
                </a:solidFill>
                <a:latin typeface="Calibri"/>
              </a:rPr>
              <a:t>A</a:t>
            </a:r>
            <a:r>
              <a:rPr baseline="0" b="1" sz="2400" i="1" lang="en-US" spc="0">
                <a:solidFill>
                  <a:srgbClr val="000000"/>
                </a:solidFill>
                <a:latin typeface="Calibri"/>
              </a:rPr>
              <a:t>R</a:t>
            </a:r>
            <a:r>
              <a:rPr baseline="0" b="1" sz="2400" i="1" lang="en-US" spc="0">
                <a:solidFill>
                  <a:srgbClr val="000000"/>
                </a:solidFill>
                <a:latin typeface="Calibri"/>
              </a:rPr>
              <a:t>.</a:t>
            </a:r>
            <a:r>
              <a:rPr baseline="0" b="1" sz="2400" i="1" lang="en-US" spc="0">
                <a:solidFill>
                  <a:srgbClr val="000000"/>
                </a:solidFill>
                <a:latin typeface="Calibri"/>
              </a:rPr>
              <a:t> </a:t>
            </a:r>
            <a:r>
              <a:rPr baseline="0" b="1" sz="2400" i="1" lang="en-US" spc="0">
                <a:solidFill>
                  <a:srgbClr val="000000"/>
                </a:solidFill>
                <a:latin typeface="Calibri"/>
              </a:rPr>
              <a:t>C</a:t>
            </a:r>
            <a:r>
              <a:rPr baseline="0" b="1" sz="2400" i="1" lang="en-US" spc="0">
                <a:solidFill>
                  <a:srgbClr val="000000"/>
                </a:solidFill>
                <a:latin typeface="Calibri"/>
              </a:rPr>
              <a:t>H</a:t>
            </a:r>
            <a:r>
              <a:rPr baseline="0" b="1" sz="2400" i="1" lang="en-US" spc="0">
                <a:solidFill>
                  <a:srgbClr val="000000"/>
                </a:solidFill>
                <a:latin typeface="Calibri"/>
              </a:rPr>
              <a:t>-</a:t>
            </a:r>
            <a:r>
              <a:rPr baseline="0" b="1" sz="2400" i="1" lang="en-US" spc="0">
                <a:solidFill>
                  <a:srgbClr val="000000"/>
                </a:solidFill>
                <a:latin typeface="Calibri"/>
              </a:rPr>
              <a:t>8</a:t>
            </a:r>
            <a:r>
              <a:rPr baseline="0" b="1" sz="2400" i="1" lang="en-US" spc="0">
                <a:solidFill>
                  <a:srgbClr val="000000"/>
                </a:solidFill>
                <a:latin typeface="Calibri"/>
              </a:rPr>
              <a:t>1</a:t>
            </a:r>
            <a:endParaRPr sz="2800"/>
          </a:p>
          <a:p>
            <a:pPr algn="l" indent="0" marL="0" marR="0">
              <a:lnSpc>
                <a:spcPct val="100000"/>
              </a:lnSpc>
              <a:spcBef>
                <a:spcPct val="0"/>
              </a:spcBef>
              <a:spcAft>
                <a:spcPct val="0"/>
              </a:spcAft>
            </a:pP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r>
              <a:rPr baseline="0" b="1" sz="2400" i="1" lang="en-US" spc="0">
                <a:solidFill>
                  <a:srgbClr val="000000"/>
                </a:solidFill>
                <a:latin typeface="Calibri"/>
              </a:rPr>
              <a:t> </a:t>
            </a:r>
            <a:endParaRPr sz="2800"/>
          </a:p>
          <a:p>
            <a:pPr algn="l" indent="0" marL="0" marR="0">
              <a:lnSpc>
                <a:spcPct val="100000"/>
              </a:lnSpc>
              <a:spcBef>
                <a:spcPct val="0"/>
              </a:spcBef>
              <a:spcAft>
                <a:spcPct val="0"/>
              </a:spcAft>
            </a:pPr>
            <a:endParaRPr sz="1800"/>
          </a:p>
          <a:p>
            <a:pPr algn="l" indent="0" marL="0" marR="0">
              <a:lnSpc>
                <a:spcPct val="100000"/>
              </a:lnSpc>
              <a:spcBef>
                <a:spcPct val="0"/>
              </a:spcBef>
              <a:spcAft>
                <a:spcPct val="0"/>
              </a:spcAft>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0" name=""/>
        <p:cNvGrpSpPr/>
        <p:nvPr/>
      </p:nvGrpSpPr>
      <p:grpSpPr>
        <a:xfrm>
          <a:off x="0" y="0"/>
          <a: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1638935"/>
          </a:xfrm>
          <a:prstGeom prst="rect"/>
          <a:solidFill>
            <a:srgbClr val="00B0F0"/>
          </a:solidFill>
          <a:ln>
            <a:solidFill>
              <a:srgbClr val="00B0F0"/>
            </a:solidFill>
          </a:ln>
        </p:spPr>
        <p:txBody>
          <a:bodyPr bIns="0" lIns="0" rIns="0" rtlCol="0" tIns="13335" vert="horz" wrap="square">
            <a:spAutoFit/>
          </a:bodyPr>
          <a:p>
            <a:pPr marL="12700">
              <a:lnSpc>
                <a:spcPct val="100000"/>
              </a:lnSpc>
              <a:spcBef>
                <a:spcPts val="105"/>
              </a:spcBef>
            </a:pPr>
            <a:r>
              <a:rPr b="1" sz="4800" spc="15" u="sng">
                <a:latin typeface="Trebuchet MS"/>
                <a:cs typeface="Trebuchet MS"/>
              </a:rPr>
              <a:t>M</a:t>
            </a:r>
            <a:r>
              <a:rPr b="1" sz="4800" u="sng">
                <a:latin typeface="Trebuchet MS"/>
                <a:cs typeface="Trebuchet MS"/>
              </a:rPr>
              <a:t>O</a:t>
            </a:r>
            <a:r>
              <a:rPr b="1" sz="4800" spc="-15" u="sng">
                <a:latin typeface="Trebuchet MS"/>
                <a:cs typeface="Trebuchet MS"/>
              </a:rPr>
              <a:t>D</a:t>
            </a:r>
            <a:r>
              <a:rPr b="1" sz="4800" spc="-35" u="sng">
                <a:latin typeface="Trebuchet MS"/>
                <a:cs typeface="Trebuchet MS"/>
              </a:rPr>
              <a:t>E</a:t>
            </a:r>
            <a:r>
              <a:rPr b="1" sz="4800" spc="-30" u="sng">
                <a:latin typeface="Trebuchet MS"/>
                <a:cs typeface="Trebuchet MS"/>
              </a:rPr>
              <a:t>LL</a:t>
            </a:r>
            <a:r>
              <a:rPr b="1" sz="4800" spc="-5" u="sng">
                <a:latin typeface="Trebuchet MS"/>
                <a:cs typeface="Trebuchet MS"/>
              </a:rPr>
              <a:t>I</a:t>
            </a:r>
            <a:r>
              <a:rPr b="1" sz="4800" spc="30" u="sng">
                <a:latin typeface="Trebuchet MS"/>
                <a:cs typeface="Trebuchet MS"/>
              </a:rPr>
              <a:t>N</a:t>
            </a:r>
            <a:r>
              <a:rPr b="1" sz="4800" spc="5" u="sng">
                <a:latin typeface="Trebuchet MS"/>
                <a:cs typeface="Trebuchet MS"/>
              </a:rPr>
              <a:t>G</a:t>
            </a:r>
            <a:endParaRPr sz="4800" u="sng">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0"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80" name="TextBox 1"/>
          <p:cNvSpPr txBox="1"/>
          <p:nvPr/>
        </p:nvSpPr>
        <p:spPr>
          <a:xfrm>
            <a:off x="739775" y="1447800"/>
            <a:ext cx="7108825" cy="4155440"/>
          </a:xfrm>
          <a:prstGeom prst="rect"/>
          <a:noFill/>
        </p:spPr>
        <p:txBody>
          <a:bodyPr rtlCol="0" wrap="square">
            <a:spAutoFit/>
          </a:bodyPr>
          <a:p>
            <a:pPr indent="-514350" marL="514350">
              <a:buFont typeface="+mj-lt"/>
              <a:buAutoNum type="romanLcPeriod"/>
            </a:pPr>
            <a:r>
              <a:rPr b="1" sz="2400" lang="en-US"/>
              <a:t>Data cleaning.</a:t>
            </a:r>
          </a:p>
          <a:p>
            <a:pPr indent="-514350" marL="514350">
              <a:buFont typeface="+mj-lt"/>
              <a:buAutoNum type="romanLcPeriod"/>
            </a:pPr>
            <a:r>
              <a:rPr b="1" sz="2400" lang="en-US"/>
              <a:t>Creating table.</a:t>
            </a:r>
          </a:p>
          <a:p>
            <a:pPr indent="-514350" marL="514350">
              <a:buFont typeface="+mj-lt"/>
              <a:buAutoNum type="romanLcPeriod"/>
            </a:pPr>
            <a:r>
              <a:rPr b="1" sz="2400" lang="en-US"/>
              <a:t>Creating pivot chart.</a:t>
            </a:r>
          </a:p>
          <a:p>
            <a:pPr indent="-514350" marL="514350">
              <a:buFont typeface="+mj-lt"/>
              <a:buAutoNum type="romanLcPeriod"/>
            </a:pPr>
            <a:r>
              <a:rPr b="1" sz="2400" lang="en-US"/>
              <a:t>Creating dashboard.</a:t>
            </a:r>
          </a:p>
          <a:p>
            <a:pPr indent="-514350" marL="514350">
              <a:buFont typeface="+mj-lt"/>
              <a:buAutoNum type="romanLcPeriod"/>
            </a:pPr>
            <a:r>
              <a:rPr b="1" sz="2400" lang="en-US"/>
              <a:t>Inserting pivot chart in dashboard.</a:t>
            </a:r>
          </a:p>
          <a:p>
            <a:pPr indent="-514350" marL="514350">
              <a:buFont typeface="+mj-lt"/>
              <a:buAutoNum type="romanLcPeriod"/>
            </a:pPr>
            <a:r>
              <a:rPr b="1" sz="2400" lang="en-US"/>
              <a:t>Inserting formulas in dash board to make interaction.</a:t>
            </a:r>
          </a:p>
          <a:p>
            <a:pPr indent="-514350" marL="514350">
              <a:buFont typeface="+mj-lt"/>
              <a:buAutoNum type="romanLcPeriod"/>
            </a:pPr>
            <a:r>
              <a:rPr b="1" sz="2400" lang="en-US"/>
              <a:t>Creating interactive dashboard by putting all together elements. </a:t>
            </a:r>
          </a:p>
          <a:p>
            <a:pPr indent="-514350" marL="514350">
              <a:buFont typeface="+mj-lt"/>
              <a:buAutoNum type="romanLcPeriod"/>
            </a:pPr>
            <a:endParaRPr b="1"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1" name=""/>
        <p:cNvGrpSpPr/>
        <p:nvPr/>
      </p:nvGrpSpPr>
      <p:grpSpPr>
        <a:xfrm>
          <a:off x="0" y="0"/>
          <a: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2437130" cy="826136"/>
          </a:xfrm>
          <a:prstGeom prst="rect"/>
        </p:spPr>
        <p:txBody>
          <a:bodyPr bIns="0" lIns="0" rIns="0" rtlCol="0" tIns="13335" vert="horz" wrap="square">
            <a:spAutoFit/>
          </a:bodyPr>
          <a:p>
            <a:pPr marL="12700">
              <a:lnSpc>
                <a:spcPct val="100000"/>
              </a:lnSpc>
              <a:spcBef>
                <a:spcPts val="105"/>
              </a:spcBef>
            </a:pPr>
            <a:r>
              <a:rPr u="sng">
                <a:solidFill>
                  <a:srgbClr val="00B0F0"/>
                </a:solidFill>
              </a:rPr>
              <a:t>R</a:t>
            </a:r>
            <a:r>
              <a:rPr spc="-40" u="sng">
                <a:solidFill>
                  <a:srgbClr val="00B0F0"/>
                </a:solidFill>
              </a:rPr>
              <a:t>E</a:t>
            </a:r>
            <a:r>
              <a:rPr spc="15" u="sng">
                <a:solidFill>
                  <a:srgbClr val="00B0F0"/>
                </a:solidFill>
              </a:rPr>
              <a:t>S</a:t>
            </a:r>
            <a:r>
              <a:rPr spc="-30" u="sng">
                <a:solidFill>
                  <a:srgbClr val="00B0F0"/>
                </a:solidFill>
              </a:rPr>
              <a:t>U</a:t>
            </a:r>
            <a:r>
              <a:rPr spc="-405" u="sng">
                <a:solidFill>
                  <a:srgbClr val="00B0F0"/>
                </a:solidFill>
              </a:rPr>
              <a:t>L</a:t>
            </a:r>
            <a:r>
              <a:rPr u="sng">
                <a:solidFill>
                  <a:srgbClr val="00B0F0"/>
                </a:solidFill>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_x0000_s1038" imgH="2525544" imgW="1052310" showAsIcon="1" progId="Excel.Sheet.12">
                  <p:embed/>
                </p:oleObj>
              </mc:Choice>
              <mc:Fallback>
                <p:oleObj name="Worksheet" r:id="rId2" spid="" imgH="2525544" imgW="1052310" showAsIcon="1" progId="Excel.Sheet.12">
                  <p:embed/>
                  <p:pic>
                    <p:nvPicPr>
                      <p:cNvPr id="2097168" name="OLE substitute imag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6" name="TextBox 15"/>
          <p:cNvSpPr txBox="1"/>
          <p:nvPr/>
        </p:nvSpPr>
        <p:spPr>
          <a:xfrm>
            <a:off x="5483925" y="698904"/>
            <a:ext cx="3124200" cy="396240"/>
          </a:xfrm>
          <a:prstGeom prst="rect"/>
          <a:noFill/>
        </p:spPr>
        <p:txBody>
          <a:bodyPr rtlCol="0" wrap="square">
            <a:spAutoFit/>
          </a:bodyPr>
          <a:p>
            <a:r>
              <a:rPr b="1" lang="en-US"/>
              <a:t>(click  to open  file)</a:t>
            </a:r>
            <a:endParaRPr b="1" lang="en-IN"/>
          </a:p>
        </p:txBody>
      </p:sp>
      <p:sp>
        <p:nvSpPr>
          <p:cNvPr id="1048721"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2" name=""/>
        <p:cNvGrpSpPr/>
        <p:nvPr/>
      </p:nvGrpSpPr>
      <p:grpSpPr>
        <a:xfrm>
          <a:off x="0" y="0"/>
          <a:ext cx="0" cy="0"/>
        </a:xfrm>
      </p:grpSpPr>
      <p:sp>
        <p:nvSpPr>
          <p:cNvPr id="1048687" name="Title 1"/>
          <p:cNvSpPr>
            <a:spLocks noGrp="1"/>
          </p:cNvSpPr>
          <p:nvPr>
            <p:ph type="title"/>
          </p:nvPr>
        </p:nvSpPr>
        <p:spPr>
          <a:xfrm>
            <a:off x="755332" y="385444"/>
            <a:ext cx="10681335" cy="812800"/>
          </a:xfrm>
        </p:spPr>
        <p:txBody>
          <a:bodyPr/>
          <a:p>
            <a:r>
              <a:rPr lang="en-US" u="sng">
                <a:solidFill>
                  <a:srgbClr val="00B0F0"/>
                </a:solidFill>
                <a:latin typeface="Times New Roman" panose="02020603050405020304" pitchFamily="18" charset="0"/>
                <a:cs typeface="Times New Roman" panose="02020603050405020304" pitchFamily="18" charset="0"/>
              </a:rPr>
              <a:t>Conclusion</a:t>
            </a:r>
            <a:r>
              <a:rPr lang="en-GB" u="sng">
                <a:solidFill>
                  <a:srgbClr val="00B0F0"/>
                </a:solidFill>
                <a:latin typeface="Times New Roman" panose="02020603050405020304" pitchFamily="18" charset="0"/>
                <a:cs typeface="Times New Roman" panose="02020603050405020304" pitchFamily="18" charset="0"/>
              </a:rPr>
              <a:t> :</a:t>
            </a:r>
            <a:endParaRPr lang="en-IN" u="sng">
              <a:solidFill>
                <a:srgbClr val="00B0F0"/>
              </a:solidFill>
              <a:latin typeface="Times New Roman" panose="02020603050405020304" pitchFamily="18" charset="0"/>
              <a:cs typeface="Times New Roman" panose="02020603050405020304" pitchFamily="18" charset="0"/>
            </a:endParaRPr>
          </a:p>
        </p:txBody>
      </p:sp>
      <p:sp>
        <p:nvSpPr>
          <p:cNvPr id="1048722"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88" name="TextBox 2"/>
          <p:cNvSpPr txBox="1"/>
          <p:nvPr/>
        </p:nvSpPr>
        <p:spPr>
          <a:xfrm>
            <a:off x="755332" y="1447800"/>
            <a:ext cx="8083868" cy="3342640"/>
          </a:xfrm>
          <a:prstGeom prst="rect"/>
          <a:noFill/>
          <a:ln>
            <a:solidFill>
              <a:schemeClr val="accent1">
                <a:lumMod val="20000"/>
                <a:lumOff val="80000"/>
              </a:schemeClr>
            </a:solidFill>
          </a:ln>
        </p:spPr>
        <p:txBody>
          <a:bodyPr rtlCol="0" wrap="square">
            <a:spAutoFit/>
          </a:bodyPr>
          <a:p>
            <a:r>
              <a:rPr b="1"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
    <p:spTree>
      <p:nvGrpSpPr>
        <p:cNvPr id="26" name=""/>
        <p:cNvGrpSpPr/>
        <p:nvPr/>
      </p:nvGrpSpPr>
      <p:grpSpPr>
        <a:xfrm>
          <a:off x="0" y="0"/>
          <a:ext cx="0" cy="0"/>
        </a:xfrm>
      </p:grpSpPr>
      <p:sp>
        <p:nvSpPr>
          <p:cNvPr id="1048710"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11" name="object 2"/>
          <p:cNvSpPr/>
          <p:nvPr/>
        </p:nvSpPr>
        <p:spPr>
          <a:xfrm>
            <a:off x="1747836" y="8738744"/>
            <a:ext cx="12192000" cy="6927178"/>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727709"/>
          </a:xfrm>
          <a:prstGeom prst="rect"/>
        </p:spPr>
        <p:txBody>
          <a:bodyPr bIns="0" lIns="0" rIns="0" rtlCol="0" tIns="16510" vert="horz" wrap="square">
            <a:spAutoFit/>
          </a:bodyPr>
          <a:p>
            <a:pPr marL="12700">
              <a:lnSpc>
                <a:spcPct val="100000"/>
              </a:lnSpc>
              <a:spcBef>
                <a:spcPts val="130"/>
              </a:spcBef>
            </a:pPr>
            <a:r>
              <a:rPr sz="4250" spc="5" u="sng">
                <a:solidFill>
                  <a:srgbClr val="00B0F0"/>
                </a:solidFill>
              </a:rPr>
              <a:t>PROJECT</a:t>
            </a:r>
            <a:r>
              <a:rPr sz="4250" spc="-85" u="sng">
                <a:solidFill>
                  <a:srgbClr val="00B0F0"/>
                </a:solidFill>
              </a:rPr>
              <a:t> </a:t>
            </a:r>
            <a:r>
              <a:rPr sz="4250" spc="25" u="sng">
                <a:solidFill>
                  <a:srgbClr val="00B0F0"/>
                </a:solidFill>
              </a:rPr>
              <a:t>TITLE</a:t>
            </a:r>
            <a:endParaRPr sz="4250" u="sng">
              <a:solidFill>
                <a:srgbClr val="00B0F0"/>
              </a:solidFill>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2</a:t>
            </a:fld>
            <a:endParaRPr spc="10"/>
          </a:p>
        </p:txBody>
      </p:sp>
      <p:sp>
        <p:nvSpPr>
          <p:cNvPr id="1048627" name="TextBox 22"/>
          <p:cNvSpPr txBox="1"/>
          <p:nvPr/>
        </p:nvSpPr>
        <p:spPr>
          <a:xfrm>
            <a:off x="1217522" y="2123271"/>
            <a:ext cx="8593228" cy="1564639"/>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
    <p:spTree>
      <p:nvGrpSpPr>
        <p:cNvPr id="29" name=""/>
        <p:cNvGrpSpPr/>
        <p:nvPr/>
      </p:nvGrpSpPr>
      <p:grpSpPr>
        <a:xfrm>
          <a:off x="0" y="0"/>
          <a:ext cx="0" cy="0"/>
        </a:xfrm>
      </p:grpSpPr>
      <p:sp>
        <p:nvSpPr>
          <p:cNvPr id="1048629" name="object 2"/>
          <p:cNvSpPr/>
          <p:nvPr/>
        </p:nvSpPr>
        <p:spPr>
          <a:xfrm>
            <a:off x="-289713" y="11244328"/>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4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a:stretch>
              <a:fillRect/>
            </a:stretch>
          </p:blipFill>
          <p:spPr>
            <a:xfrm>
              <a:off x="47625" y="3819523"/>
              <a:ext cx="1733550" cy="3009898"/>
            </a:xfrm>
            <a:prstGeom prst="rect"/>
          </p:spPr>
        </p:pic>
      </p:grpSp>
      <p:sp>
        <p:nvSpPr>
          <p:cNvPr id="1048643" name="object 21"/>
          <p:cNvSpPr txBox="1">
            <a:spLocks noGrp="1"/>
          </p:cNvSpPr>
          <p:nvPr>
            <p:ph type="title"/>
          </p:nvPr>
        </p:nvSpPr>
        <p:spPr>
          <a:xfrm>
            <a:off x="739775" y="445388"/>
            <a:ext cx="3313241" cy="826134"/>
          </a:xfrm>
          <a:prstGeom prst="rect"/>
        </p:spPr>
        <p:txBody>
          <a:bodyPr bIns="0" lIns="0" rIns="0" rtlCol="0" tIns="13335" vert="horz" wrap="square">
            <a:spAutoFit/>
          </a:bodyPr>
          <a:p>
            <a:pPr marL="12700">
              <a:lnSpc>
                <a:spcPct val="100000"/>
              </a:lnSpc>
              <a:spcBef>
                <a:spcPts val="105"/>
              </a:spcBef>
            </a:pPr>
            <a:r>
              <a:rPr spc="25" u="sng">
                <a:solidFill>
                  <a:srgbClr val="00B0F0"/>
                </a:solidFill>
              </a:rPr>
              <a:t>A</a:t>
            </a:r>
            <a:r>
              <a:rPr spc="-5" u="sng">
                <a:solidFill>
                  <a:srgbClr val="00B0F0"/>
                </a:solidFill>
              </a:rPr>
              <a:t>G</a:t>
            </a:r>
            <a:r>
              <a:rPr spc="-35" u="sng">
                <a:solidFill>
                  <a:srgbClr val="00B0F0"/>
                </a:solidFill>
              </a:rPr>
              <a:t>E</a:t>
            </a:r>
            <a:r>
              <a:rPr spc="15" u="sng">
                <a:solidFill>
                  <a:srgbClr val="00B0F0"/>
                </a:solidFill>
              </a:rPr>
              <a:t>N</a:t>
            </a:r>
            <a:r>
              <a:rPr u="sng">
                <a:solidFill>
                  <a:srgbClr val="00B0F0"/>
                </a:solidFill>
              </a:rPr>
              <a:t>DA</a:t>
            </a:r>
          </a:p>
        </p:txBody>
      </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3</a:t>
            </a:fld>
            <a:endParaRPr spc="10"/>
          </a:p>
        </p:txBody>
      </p:sp>
      <p:sp>
        <p:nvSpPr>
          <p:cNvPr id="1048713"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45" name="TextBox 22"/>
          <p:cNvSpPr txBox="1"/>
          <p:nvPr/>
        </p:nvSpPr>
        <p:spPr>
          <a:xfrm>
            <a:off x="2509807" y="1041533"/>
            <a:ext cx="5029200" cy="52603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32" name=""/>
        <p:cNvGrpSpPr/>
        <p:nvPr/>
      </p:nvGrpSpPr>
      <p:grpSpPr>
        <a:xfrm>
          <a:off x="0" y="0"/>
          <a:ext cx="0" cy="0"/>
        </a:xfrm>
      </p:grpSpPr>
      <p:grpSp>
        <p:nvGrpSpPr>
          <p:cNvPr id="33" name="object 2"/>
          <p:cNvGrpSpPr/>
          <p:nvPr/>
        </p:nvGrpSpPr>
        <p:grpSpPr>
          <a:xfrm>
            <a:off x="7991475" y="2933700"/>
            <a:ext cx="2762250" cy="3257550"/>
            <a:chOff x="7991475" y="2933700"/>
            <a:chExt cx="2762250" cy="325755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a:stretch>
              <a:fillRect/>
            </a:stretch>
          </p:blipFill>
          <p:spPr>
            <a:xfrm>
              <a:off x="7991475" y="2933700"/>
              <a:ext cx="2762250" cy="3257550"/>
            </a:xfrm>
            <a:prstGeom prst="rect"/>
          </p:spPr>
        </p:pic>
      </p:grpSp>
      <p:sp>
        <p:nvSpPr>
          <p:cNvPr id="1048648" name="object 7"/>
          <p:cNvSpPr txBox="1">
            <a:spLocks noGrp="1"/>
          </p:cNvSpPr>
          <p:nvPr>
            <p:ph type="title"/>
          </p:nvPr>
        </p:nvSpPr>
        <p:spPr>
          <a:xfrm>
            <a:off x="533400" y="533400"/>
            <a:ext cx="6633528" cy="753109"/>
          </a:xfrm>
          <a:prstGeom prst="rect"/>
        </p:spPr>
        <p:txBody>
          <a:bodyPr bIns="0" lIns="0" rIns="0" rtlCol="0" tIns="16510" vert="horz" wrap="square">
            <a:spAutoFit/>
          </a:bodyPr>
          <a:p>
            <a:pPr marL="12700">
              <a:lnSpc>
                <a:spcPct val="100000"/>
              </a:lnSpc>
              <a:spcBef>
                <a:spcPts val="130"/>
              </a:spcBef>
              <a:tabLst>
                <a:tab pos="2727960"/>
              </a:tabLst>
            </a:pPr>
            <a:r>
              <a:rPr sz="4400" spc="-20" u="sng">
                <a:solidFill>
                  <a:srgbClr val="00B0F0"/>
                </a:solidFill>
              </a:rPr>
              <a:t>P</a:t>
            </a:r>
            <a:r>
              <a:rPr sz="4400" spc="15" u="sng">
                <a:solidFill>
                  <a:srgbClr val="00B0F0"/>
                </a:solidFill>
              </a:rPr>
              <a:t>ROB</a:t>
            </a:r>
            <a:r>
              <a:rPr sz="4400" spc="55" u="sng">
                <a:solidFill>
                  <a:srgbClr val="00B0F0"/>
                </a:solidFill>
              </a:rPr>
              <a:t>L</a:t>
            </a:r>
            <a:r>
              <a:rPr sz="4400" spc="-20" u="sng">
                <a:solidFill>
                  <a:srgbClr val="00B0F0"/>
                </a:solidFill>
              </a:rPr>
              <a:t>E</a:t>
            </a:r>
            <a:r>
              <a:rPr sz="4400" spc="20" u="sng">
                <a:solidFill>
                  <a:srgbClr val="00B0F0"/>
                </a:solidFill>
              </a:rPr>
              <a:t>M</a:t>
            </a:r>
            <a:r>
              <a:rPr sz="4400" u="sng">
                <a:solidFill>
                  <a:srgbClr val="00B0F0"/>
                </a:solidFill>
              </a:rPr>
              <a:t>	</a:t>
            </a:r>
            <a:r>
              <a:rPr sz="4400" spc="10" u="sng">
                <a:solidFill>
                  <a:srgbClr val="00B0F0"/>
                </a:solidFill>
              </a:rPr>
              <a:t>S</a:t>
            </a:r>
            <a:r>
              <a:rPr sz="4400" spc="-370" u="sng">
                <a:solidFill>
                  <a:srgbClr val="00B0F0"/>
                </a:solidFill>
              </a:rPr>
              <a:t>T</a:t>
            </a:r>
            <a:r>
              <a:rPr sz="4400" spc="-375" u="sng">
                <a:solidFill>
                  <a:srgbClr val="00B0F0"/>
                </a:solidFill>
              </a:rPr>
              <a:t>A</a:t>
            </a:r>
            <a:r>
              <a:rPr sz="4400" spc="15" u="sng">
                <a:solidFill>
                  <a:srgbClr val="00B0F0"/>
                </a:solidFill>
              </a:rPr>
              <a:t>T</a:t>
            </a:r>
            <a:r>
              <a:rPr sz="4400" spc="-10" u="sng">
                <a:solidFill>
                  <a:srgbClr val="00B0F0"/>
                </a:solidFill>
              </a:rPr>
              <a:t>E</a:t>
            </a:r>
            <a:r>
              <a:rPr sz="4400" spc="-20" u="sng">
                <a:solidFill>
                  <a:srgbClr val="00B0F0"/>
                </a:solidFill>
              </a:rPr>
              <a:t>ME</a:t>
            </a:r>
            <a:r>
              <a:rPr sz="4400" spc="10" u="sng">
                <a:solidFill>
                  <a:srgbClr val="00B0F0"/>
                </a:solidFill>
              </a:rPr>
              <a:t>NT</a:t>
            </a:r>
            <a:endParaRPr sz="4400" u="sng">
              <a:solidFill>
                <a:srgbClr val="00B0F0"/>
              </a:solidFill>
            </a:endParaRPr>
          </a:p>
        </p:txBody>
      </p:sp>
      <p:pic>
        <p:nvPicPr>
          <p:cNvPr id="2097159" name="object 8"/>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4</a:t>
            </a:fld>
            <a:endParaRPr spc="10"/>
          </a:p>
        </p:txBody>
      </p:sp>
      <p:sp>
        <p:nvSpPr>
          <p:cNvPr id="1048714" name=""/>
          <p:cNvSpPr/>
          <p:nvPr/>
        </p:nvSpPr>
        <p:spPr>
          <a:xfrm>
            <a:off x="-50940" y="-686916"/>
            <a:ext cx="10841025"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50" name="TextBox 10"/>
          <p:cNvSpPr txBox="1"/>
          <p:nvPr/>
        </p:nvSpPr>
        <p:spPr>
          <a:xfrm>
            <a:off x="533400" y="1600200"/>
            <a:ext cx="7162800" cy="2758440"/>
          </a:xfrm>
          <a:prstGeom prst="rect"/>
          <a:noFill/>
        </p:spPr>
        <p:txBody>
          <a:bodyPr rtlCol="0" wrap="square">
            <a:spAutoFit/>
          </a:bodyPr>
          <a:p>
            <a:r>
              <a:rPr b="1" sz="3200" lang="en-US"/>
              <a:t>THE PROBLEM  IS  TO IDENTIFY  AVERAGE  SALARY AND AGE OF THE EMPLOYEE ACCORDING TO THEIR DEPARTMENT,GENDER &amp;  ROLE(ex:manager,process excecutive).</a:t>
            </a:r>
            <a:endParaRPr b="1"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34" name=""/>
        <p:cNvGrpSpPr/>
        <p:nvPr/>
      </p:nvGrpSpPr>
      <p:grpSpPr>
        <a:xfrm>
          <a:off x="0" y="0"/>
          <a: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a:stretch>
              <a:fillRect/>
            </a:stretch>
          </p:blipFill>
          <p:spPr>
            <a:xfrm>
              <a:off x="8658225" y="2647950"/>
              <a:ext cx="3533775" cy="3810000"/>
            </a:xfrm>
            <a:prstGeom prst="rect"/>
          </p:spPr>
        </p:pic>
      </p:grpSp>
      <p:sp>
        <p:nvSpPr>
          <p:cNvPr id="1048653" name="object 7"/>
          <p:cNvSpPr txBox="1">
            <a:spLocks noGrp="1"/>
          </p:cNvSpPr>
          <p:nvPr>
            <p:ph type="title"/>
          </p:nvPr>
        </p:nvSpPr>
        <p:spPr>
          <a:xfrm>
            <a:off x="739775" y="829627"/>
            <a:ext cx="5263515" cy="1438909"/>
          </a:xfrm>
          <a:prstGeom prst="rect"/>
        </p:spPr>
        <p:txBody>
          <a:bodyPr bIns="0" lIns="0" rIns="0" rtlCol="0" tIns="16510" vert="horz" wrap="square">
            <a:spAutoFit/>
          </a:bodyPr>
          <a:p>
            <a:pPr marL="12700">
              <a:lnSpc>
                <a:spcPct val="100000"/>
              </a:lnSpc>
              <a:spcBef>
                <a:spcPts val="130"/>
              </a:spcBef>
              <a:tabLst>
                <a:tab pos="2642870"/>
              </a:tabLst>
            </a:pPr>
            <a:r>
              <a:rPr sz="4250" spc="5" u="sng">
                <a:solidFill>
                  <a:srgbClr val="00B0F0"/>
                </a:solidFill>
              </a:rPr>
              <a:t>PROJECT	</a:t>
            </a:r>
            <a:r>
              <a:rPr sz="4250" spc="-20" u="sng">
                <a:solidFill>
                  <a:srgbClr val="00B0F0"/>
                </a:solidFill>
              </a:rPr>
              <a:t>OVERVIEW</a:t>
            </a:r>
            <a:endParaRPr sz="4250" u="sng">
              <a:solidFill>
                <a:srgbClr val="00B0F0"/>
              </a:solidFill>
            </a:endParaRPr>
          </a:p>
        </p:txBody>
      </p:sp>
      <p:pic>
        <p:nvPicPr>
          <p:cNvPr id="2097161" name="object 8"/>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5</a:t>
            </a:fld>
            <a:endParaRPr spc="10"/>
          </a:p>
        </p:txBody>
      </p:sp>
      <p:sp>
        <p:nvSpPr>
          <p:cNvPr id="1048655" name="TextBox 8"/>
          <p:cNvSpPr txBox="1"/>
          <p:nvPr/>
        </p:nvSpPr>
        <p:spPr>
          <a:xfrm>
            <a:off x="381000" y="1828800"/>
            <a:ext cx="8277225" cy="1717040"/>
          </a:xfrm>
          <a:prstGeom prst="rect"/>
          <a:noFill/>
        </p:spPr>
        <p:txBody>
          <a:bodyPr rtlCol="0" wrap="square">
            <a:spAutoFit/>
          </a:bodyPr>
          <a:p>
            <a:r>
              <a:rPr sz="2400" lang="en-US"/>
              <a:t>IN THIS ANALYSIS IM GOING TO EASE THE PROCESS OF IDENTIFY  THE EMPLOYEES AVERAGE SALARY  &amp; AVERAGE AGE USING  EXCEL, WITH THE HELP OF BELOW MENTIONED TOOLS IN  EXCEL.</a:t>
            </a:r>
            <a:endParaRPr sz="2400" lang="en-IN"/>
          </a:p>
        </p:txBody>
      </p:sp>
      <p:sp>
        <p:nvSpPr>
          <p:cNvPr id="1048715"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56" name="TextBox 11"/>
          <p:cNvSpPr txBox="1"/>
          <p:nvPr/>
        </p:nvSpPr>
        <p:spPr>
          <a:xfrm>
            <a:off x="381000" y="3154740"/>
            <a:ext cx="8277225" cy="2123439"/>
          </a:xfrm>
          <a:prstGeom prst="rect"/>
          <a:noFill/>
        </p:spPr>
        <p:txBody>
          <a:bodyPr rtlCol="0" wrap="square">
            <a:spAutoFit/>
          </a:bodyPr>
          <a:p>
            <a:pPr indent="-285750" marL="285750">
              <a:buFont typeface="Wingdings" panose="05000000000000000000" pitchFamily="2" charset="2"/>
              <a:buChar char="§"/>
            </a:pPr>
            <a:r>
              <a:rPr sz="2400" lang="en-US"/>
              <a:t>TABLES.</a:t>
            </a:r>
          </a:p>
          <a:p>
            <a:pPr indent="-285750" marL="285750">
              <a:buFont typeface="Wingdings" panose="05000000000000000000" pitchFamily="2" charset="2"/>
              <a:buChar char="§"/>
            </a:pPr>
            <a:r>
              <a:rPr sz="2400" lang="en-US"/>
              <a:t>SLICERS.</a:t>
            </a:r>
          </a:p>
          <a:p>
            <a:pPr indent="-285750" marL="285750">
              <a:buFont typeface="Wingdings" panose="05000000000000000000" pitchFamily="2" charset="2"/>
              <a:buChar char="§"/>
            </a:pPr>
            <a:r>
              <a:rPr sz="2400" lang="en-US"/>
              <a:t>PIVOT CHART(</a:t>
            </a:r>
            <a:r>
              <a:rPr sz="2400" lang="en-US">
                <a:solidFill>
                  <a:schemeClr val="tx2">
                    <a:lumMod val="60000"/>
                    <a:lumOff val="40000"/>
                  </a:schemeClr>
                </a:solidFill>
              </a:rPr>
              <a:t>LINE CHART,PIE CHART &amp; BAR CHART</a:t>
            </a:r>
            <a:r>
              <a:rPr sz="2400" lang="en-US"/>
              <a:t>).</a:t>
            </a:r>
          </a:p>
          <a:p>
            <a:pPr indent="-285750" marL="285750">
              <a:buFont typeface="Wingdings" panose="05000000000000000000" pitchFamily="2" charset="2"/>
              <a:buChar char="§"/>
            </a:pPr>
            <a:r>
              <a:rPr sz="2400" lang="en-US"/>
              <a:t>BY INSERTING FORMULA TO MAKE INTERACTIVE DASHBOARD.</a:t>
            </a:r>
            <a:endParaRPr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36" name=""/>
        <p:cNvGrpSpPr/>
        <p:nvPr/>
      </p:nvGrpSpPr>
      <p:grpSpPr>
        <a:xfrm>
          <a:off x="0" y="0"/>
          <a: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457200" y="990600"/>
            <a:ext cx="6082348" cy="626109"/>
          </a:xfrm>
          <a:prstGeom prst="rect"/>
        </p:spPr>
        <p:txBody>
          <a:bodyPr bIns="0" lIns="0" rIns="0" rtlCol="0" tIns="16510" vert="horz" wrap="square">
            <a:spAutoFit/>
          </a:bodyPr>
          <a:p>
            <a:pPr marL="12700">
              <a:lnSpc>
                <a:spcPct val="100000"/>
              </a:lnSpc>
              <a:spcBef>
                <a:spcPts val="130"/>
              </a:spcBef>
            </a:pPr>
            <a:r>
              <a:rPr sz="3600" spc="25" u="sng">
                <a:solidFill>
                  <a:srgbClr val="00B0F0"/>
                </a:solidFill>
              </a:rPr>
              <a:t>W</a:t>
            </a:r>
            <a:r>
              <a:rPr sz="3600" spc="-20" u="sng">
                <a:solidFill>
                  <a:srgbClr val="00B0F0"/>
                </a:solidFill>
              </a:rPr>
              <a:t>H</a:t>
            </a:r>
            <a:r>
              <a:rPr sz="3600" spc="20" u="sng">
                <a:solidFill>
                  <a:srgbClr val="00B0F0"/>
                </a:solidFill>
              </a:rPr>
              <a:t>O</a:t>
            </a:r>
            <a:r>
              <a:rPr sz="3600" spc="-235" u="sng">
                <a:solidFill>
                  <a:srgbClr val="00B0F0"/>
                </a:solidFill>
              </a:rPr>
              <a:t> </a:t>
            </a:r>
            <a:r>
              <a:rPr sz="3600" spc="-10" u="sng">
                <a:solidFill>
                  <a:srgbClr val="00B0F0"/>
                </a:solidFill>
              </a:rPr>
              <a:t>AR</a:t>
            </a:r>
            <a:r>
              <a:rPr sz="3600" spc="15" u="sng">
                <a:solidFill>
                  <a:srgbClr val="00B0F0"/>
                </a:solidFill>
              </a:rPr>
              <a:t>E</a:t>
            </a:r>
            <a:r>
              <a:rPr sz="3600" spc="-35" u="sng">
                <a:solidFill>
                  <a:srgbClr val="00B0F0"/>
                </a:solidFill>
              </a:rPr>
              <a:t> </a:t>
            </a:r>
            <a:r>
              <a:rPr sz="3600" spc="-10" u="sng">
                <a:solidFill>
                  <a:srgbClr val="00B0F0"/>
                </a:solidFill>
              </a:rPr>
              <a:t>T</a:t>
            </a:r>
            <a:r>
              <a:rPr sz="3600" spc="-15" u="sng">
                <a:solidFill>
                  <a:srgbClr val="00B0F0"/>
                </a:solidFill>
              </a:rPr>
              <a:t>H</a:t>
            </a:r>
            <a:r>
              <a:rPr sz="3600" spc="15" u="sng">
                <a:solidFill>
                  <a:srgbClr val="00B0F0"/>
                </a:solidFill>
              </a:rPr>
              <a:t>E</a:t>
            </a:r>
            <a:r>
              <a:rPr sz="3600" spc="-35" u="sng">
                <a:solidFill>
                  <a:srgbClr val="00B0F0"/>
                </a:solidFill>
              </a:rPr>
              <a:t> </a:t>
            </a:r>
            <a:r>
              <a:rPr sz="3600" spc="-20" u="sng">
                <a:solidFill>
                  <a:srgbClr val="00B0F0"/>
                </a:solidFill>
              </a:rPr>
              <a:t>E</a:t>
            </a:r>
            <a:r>
              <a:rPr sz="3600" spc="30" u="sng">
                <a:solidFill>
                  <a:srgbClr val="00B0F0"/>
                </a:solidFill>
              </a:rPr>
              <a:t>N</a:t>
            </a:r>
            <a:r>
              <a:rPr sz="3600" spc="15" u="sng">
                <a:solidFill>
                  <a:srgbClr val="00B0F0"/>
                </a:solidFill>
              </a:rPr>
              <a:t>D</a:t>
            </a:r>
            <a:r>
              <a:rPr sz="3600" spc="-45" u="sng">
                <a:solidFill>
                  <a:srgbClr val="00B0F0"/>
                </a:solidFill>
              </a:rPr>
              <a:t> </a:t>
            </a:r>
            <a:r>
              <a:rPr sz="3600" u="sng">
                <a:solidFill>
                  <a:srgbClr val="00B0F0"/>
                </a:solidFill>
              </a:rPr>
              <a:t>U</a:t>
            </a:r>
            <a:r>
              <a:rPr sz="3600" spc="10" u="sng">
                <a:solidFill>
                  <a:srgbClr val="00B0F0"/>
                </a:solidFill>
              </a:rPr>
              <a:t>S</a:t>
            </a:r>
            <a:r>
              <a:rPr sz="3600" spc="-25" u="sng">
                <a:solidFill>
                  <a:srgbClr val="00B0F0"/>
                </a:solidFill>
              </a:rPr>
              <a:t>E</a:t>
            </a:r>
            <a:r>
              <a:rPr sz="3600" spc="-10" u="sng">
                <a:solidFill>
                  <a:srgbClr val="00B0F0"/>
                </a:solidFill>
              </a:rPr>
              <a:t>R</a:t>
            </a:r>
            <a:r>
              <a:rPr sz="3600" spc="5" u="sng">
                <a:solidFill>
                  <a:srgbClr val="00B0F0"/>
                </a:solidFill>
              </a:rPr>
              <a:t>S?</a:t>
            </a:r>
            <a:endParaRPr sz="3600" u="sng">
              <a:solidFill>
                <a:srgbClr val="00B0F0"/>
              </a:solidFill>
            </a:endParaRPr>
          </a:p>
        </p:txBody>
      </p:sp>
      <p:pic>
        <p:nvPicPr>
          <p:cNvPr id="2097162" name="object 6"/>
          <p:cNvPicPr>
            <a:picLocks/>
          </p:cNvPicPr>
          <p:nvPr/>
        </p:nvPicPr>
        <p:blipFill>
          <a:blip xmlns:r="http://schemas.openxmlformats.org/officeDocument/2006/relationships" r:embed="rId1"/>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6</a:t>
            </a:fld>
            <a:endParaRPr spc="10"/>
          </a:p>
        </p:txBody>
      </p:sp>
      <p:sp>
        <p:nvSpPr>
          <p:cNvPr id="1048716"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61" name="TextBox 6"/>
          <p:cNvSpPr txBox="1"/>
          <p:nvPr/>
        </p:nvSpPr>
        <p:spPr>
          <a:xfrm>
            <a:off x="457200" y="1905000"/>
            <a:ext cx="8077200" cy="2758440"/>
          </a:xfrm>
          <a:prstGeom prst="rect"/>
          <a:noFill/>
        </p:spPr>
        <p:txBody>
          <a:bodyPr rtlCol="0" wrap="square">
            <a:spAutoFit/>
          </a:bodyPr>
          <a:p>
            <a:pPr indent="-457200" marL="457200">
              <a:buFont typeface="+mj-lt"/>
              <a:buAutoNum type="alphaUcPeriod"/>
            </a:pPr>
            <a:r>
              <a:rPr sz="3200" lang="en-US"/>
              <a:t>Human Resources (HR) Department</a:t>
            </a:r>
          </a:p>
          <a:p>
            <a:pPr indent="-457200" marL="457200">
              <a:buFont typeface="+mj-lt"/>
              <a:buAutoNum type="alphaUcPeriod"/>
            </a:pPr>
            <a:r>
              <a:rPr sz="3200" lang="en-US"/>
              <a:t>Finance Department</a:t>
            </a:r>
          </a:p>
          <a:p>
            <a:pPr indent="-457200" marL="457200">
              <a:buFont typeface="+mj-lt"/>
              <a:buAutoNum type="alphaUcPeriod"/>
            </a:pPr>
            <a:r>
              <a:rPr sz="3200" lang="en-US"/>
              <a:t>Compensation and Benefits Specialists</a:t>
            </a:r>
          </a:p>
          <a:p>
            <a:pPr indent="-457200" marL="457200">
              <a:buFont typeface="+mj-lt"/>
              <a:buAutoNum type="alphaUcPeriod"/>
            </a:pPr>
            <a:r>
              <a:rPr sz="3200" lang="en-US"/>
              <a:t>Operational Managers</a:t>
            </a:r>
          </a:p>
          <a:p>
            <a:pPr indent="-457200" marL="457200">
              <a:buFont typeface="+mj-lt"/>
              <a:buAutoNum type="alphaUcPeriod"/>
            </a:pPr>
            <a:r>
              <a:rPr sz="3200" lang="en-US"/>
              <a:t> IT and Data Management Teams</a:t>
            </a:r>
            <a:endParaRPr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37" name=""/>
        <p:cNvGrpSpPr/>
        <p:nvPr/>
      </p:nvGrpSpPr>
      <p:grpSpPr>
        <a:xfrm>
          <a:off x="0" y="0"/>
          <a:ext cx="0" cy="0"/>
        </a:xfrm>
      </p:grpSpPr>
      <p:pic>
        <p:nvPicPr>
          <p:cNvPr id="2097163" name="object 2"/>
          <p:cNvPicPr>
            <a:picLocks/>
          </p:cNvPicPr>
          <p:nvPr/>
        </p:nvPicPr>
        <p:blipFill>
          <a:blip xmlns:r="http://schemas.openxmlformats.org/officeDocument/2006/relationships" r:embed="rId1"/>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sz="3600" spc="10" u="sng">
                <a:solidFill>
                  <a:srgbClr val="00B0F0"/>
                </a:solidFill>
              </a:rPr>
              <a:t>O</a:t>
            </a:r>
            <a:r>
              <a:rPr sz="3600" spc="25" u="sng">
                <a:solidFill>
                  <a:srgbClr val="00B0F0"/>
                </a:solidFill>
              </a:rPr>
              <a:t>U</a:t>
            </a:r>
            <a:r>
              <a:rPr sz="3600" u="sng">
                <a:solidFill>
                  <a:srgbClr val="00B0F0"/>
                </a:solidFill>
              </a:rPr>
              <a:t>R</a:t>
            </a:r>
            <a:r>
              <a:rPr sz="3600" spc="5" u="sng">
                <a:solidFill>
                  <a:srgbClr val="00B0F0"/>
                </a:solidFill>
              </a:rPr>
              <a:t> </a:t>
            </a:r>
            <a:r>
              <a:rPr sz="3600" spc="25" u="sng">
                <a:solidFill>
                  <a:srgbClr val="00B0F0"/>
                </a:solidFill>
              </a:rPr>
              <a:t>S</a:t>
            </a:r>
            <a:r>
              <a:rPr sz="3600" spc="10" u="sng">
                <a:solidFill>
                  <a:srgbClr val="00B0F0"/>
                </a:solidFill>
              </a:rPr>
              <a:t>O</a:t>
            </a:r>
            <a:r>
              <a:rPr sz="3600" spc="25" u="sng">
                <a:solidFill>
                  <a:srgbClr val="00B0F0"/>
                </a:solidFill>
              </a:rPr>
              <a:t>LU</a:t>
            </a:r>
            <a:r>
              <a:rPr sz="3600" spc="-35" u="sng">
                <a:solidFill>
                  <a:srgbClr val="00B0F0"/>
                </a:solidFill>
              </a:rPr>
              <a:t>T</a:t>
            </a:r>
            <a:r>
              <a:rPr sz="3600" spc="-30" u="sng">
                <a:solidFill>
                  <a:srgbClr val="00B0F0"/>
                </a:solidFill>
              </a:rPr>
              <a:t>I</a:t>
            </a:r>
            <a:r>
              <a:rPr sz="3600" spc="10" u="sng">
                <a:solidFill>
                  <a:srgbClr val="00B0F0"/>
                </a:solidFill>
              </a:rPr>
              <a:t>O</a:t>
            </a:r>
            <a:r>
              <a:rPr sz="3600" u="sng">
                <a:solidFill>
                  <a:srgbClr val="00B0F0"/>
                </a:solidFill>
              </a:rPr>
              <a:t>N</a:t>
            </a:r>
            <a:r>
              <a:rPr sz="3600" spc="-345" u="sng">
                <a:solidFill>
                  <a:srgbClr val="00B0F0"/>
                </a:solidFill>
              </a:rPr>
              <a:t> </a:t>
            </a:r>
            <a:r>
              <a:rPr sz="3600" spc="-35" u="sng">
                <a:solidFill>
                  <a:srgbClr val="00B0F0"/>
                </a:solidFill>
              </a:rPr>
              <a:t>A</a:t>
            </a:r>
            <a:r>
              <a:rPr sz="3600" spc="-5" u="sng">
                <a:solidFill>
                  <a:srgbClr val="00B0F0"/>
                </a:solidFill>
              </a:rPr>
              <a:t>N</a:t>
            </a:r>
            <a:r>
              <a:rPr sz="3600" u="sng">
                <a:solidFill>
                  <a:srgbClr val="00B0F0"/>
                </a:solidFill>
              </a:rPr>
              <a:t>D</a:t>
            </a:r>
            <a:r>
              <a:rPr sz="3600" spc="35" u="sng">
                <a:solidFill>
                  <a:srgbClr val="00B0F0"/>
                </a:solidFill>
              </a:rPr>
              <a:t> </a:t>
            </a:r>
            <a:r>
              <a:rPr sz="3600" spc="-30" u="sng">
                <a:solidFill>
                  <a:srgbClr val="00B0F0"/>
                </a:solidFill>
              </a:rPr>
              <a:t>I</a:t>
            </a:r>
            <a:r>
              <a:rPr sz="3600" spc="-35" u="sng">
                <a:solidFill>
                  <a:srgbClr val="00B0F0"/>
                </a:solidFill>
              </a:rPr>
              <a:t>T</a:t>
            </a:r>
            <a:r>
              <a:rPr sz="3600" u="sng">
                <a:solidFill>
                  <a:srgbClr val="00B0F0"/>
                </a:solidFill>
              </a:rPr>
              <a:t>S</a:t>
            </a:r>
            <a:r>
              <a:rPr sz="3600" spc="60" u="sng">
                <a:solidFill>
                  <a:srgbClr val="00B0F0"/>
                </a:solidFill>
              </a:rPr>
              <a:t> </a:t>
            </a:r>
            <a:r>
              <a:rPr sz="3600" spc="-295" u="sng">
                <a:solidFill>
                  <a:srgbClr val="00B0F0"/>
                </a:solidFill>
              </a:rPr>
              <a:t>V</a:t>
            </a:r>
            <a:r>
              <a:rPr sz="3600" spc="-35" u="sng">
                <a:solidFill>
                  <a:srgbClr val="00B0F0"/>
                </a:solidFill>
              </a:rPr>
              <a:t>A</a:t>
            </a:r>
            <a:r>
              <a:rPr sz="3600" spc="25" u="sng">
                <a:solidFill>
                  <a:srgbClr val="00B0F0"/>
                </a:solidFill>
              </a:rPr>
              <a:t>LU</a:t>
            </a:r>
            <a:r>
              <a:rPr sz="3600" u="sng">
                <a:solidFill>
                  <a:srgbClr val="00B0F0"/>
                </a:solidFill>
              </a:rPr>
              <a:t>E</a:t>
            </a:r>
            <a:r>
              <a:rPr sz="3600" spc="-65" u="sng">
                <a:solidFill>
                  <a:srgbClr val="00B0F0"/>
                </a:solidFill>
              </a:rPr>
              <a:t> </a:t>
            </a:r>
            <a:r>
              <a:rPr sz="3600" spc="-15" u="sng">
                <a:solidFill>
                  <a:srgbClr val="00B0F0"/>
                </a:solidFill>
              </a:rPr>
              <a:t>P</a:t>
            </a:r>
            <a:r>
              <a:rPr sz="3600" spc="-30" u="sng">
                <a:solidFill>
                  <a:srgbClr val="00B0F0"/>
                </a:solidFill>
              </a:rPr>
              <a:t>R</a:t>
            </a:r>
            <a:r>
              <a:rPr sz="3600" spc="10" u="sng">
                <a:solidFill>
                  <a:srgbClr val="00B0F0"/>
                </a:solidFill>
              </a:rPr>
              <a:t>O</a:t>
            </a:r>
            <a:r>
              <a:rPr sz="3600" spc="-15" u="sng">
                <a:solidFill>
                  <a:srgbClr val="00B0F0"/>
                </a:solidFill>
              </a:rPr>
              <a:t>P</a:t>
            </a:r>
            <a:r>
              <a:rPr sz="3600" spc="10" u="sng">
                <a:solidFill>
                  <a:srgbClr val="00B0F0"/>
                </a:solidFill>
              </a:rPr>
              <a:t>O</a:t>
            </a:r>
            <a:r>
              <a:rPr sz="3600" spc="25" u="sng">
                <a:solidFill>
                  <a:srgbClr val="00B0F0"/>
                </a:solidFill>
              </a:rPr>
              <a:t>S</a:t>
            </a:r>
            <a:r>
              <a:rPr sz="3600" spc="-30" u="sng">
                <a:solidFill>
                  <a:srgbClr val="00B0F0"/>
                </a:solidFill>
              </a:rPr>
              <a:t>I</a:t>
            </a:r>
            <a:r>
              <a:rPr sz="3600" spc="-35" u="sng">
                <a:solidFill>
                  <a:srgbClr val="00B0F0"/>
                </a:solidFill>
              </a:rPr>
              <a:t>T</a:t>
            </a:r>
            <a:r>
              <a:rPr sz="3600" spc="-30" u="sng">
                <a:solidFill>
                  <a:srgbClr val="00B0F0"/>
                </a:solidFill>
              </a:rPr>
              <a:t>I</a:t>
            </a:r>
            <a:r>
              <a:rPr sz="3600" spc="10" u="sng">
                <a:solidFill>
                  <a:srgbClr val="00B0F0"/>
                </a:solidFill>
              </a:rPr>
              <a:t>O</a:t>
            </a:r>
            <a:r>
              <a:rPr sz="3600" u="sng">
                <a:solidFill>
                  <a:srgbClr val="00B0F0"/>
                </a:solidFill>
              </a:rPr>
              <a:t>N</a:t>
            </a:r>
          </a:p>
        </p:txBody>
      </p:sp>
      <p:pic>
        <p:nvPicPr>
          <p:cNvPr id="2097164" name="object 7"/>
          <p:cNvPicPr>
            <a:picLocks/>
          </p:cNvPicPr>
          <p:nvPr/>
        </p:nvPicPr>
        <p:blipFill>
          <a:blip xmlns:r="http://schemas.openxmlformats.org/officeDocument/2006/relationships" r:embed="rId2"/>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spc="10"/>
              <a:t>7</a:t>
            </a:fld>
            <a:endParaRPr spc="10"/>
          </a:p>
        </p:txBody>
      </p:sp>
      <p:sp>
        <p:nvSpPr>
          <p:cNvPr id="1048717"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66" name="TextBox 7"/>
          <p:cNvSpPr txBox="1"/>
          <p:nvPr/>
        </p:nvSpPr>
        <p:spPr>
          <a:xfrm>
            <a:off x="2971800" y="1733549"/>
            <a:ext cx="6248400" cy="5679440"/>
          </a:xfrm>
          <a:prstGeom prst="rect"/>
          <a:noFill/>
        </p:spPr>
        <p:txBody>
          <a:bodyPr rtlCol="0" wrap="square">
            <a:spAutoFit/>
          </a:bodyPr>
          <a:p>
            <a:pPr indent="-342900" marL="342900">
              <a:buFont typeface="Wingdings" panose="05000000000000000000" pitchFamily="2" charset="2"/>
              <a:buChar char="q"/>
            </a:pPr>
            <a:r>
              <a:rPr b="1" sz="2400" lang="en-US"/>
              <a:t>User-Friendly Interface:</a:t>
            </a:r>
            <a:endParaRPr sz="2400" lang="en-US"/>
          </a:p>
          <a:p>
            <a:pPr>
              <a:buFont typeface="Arial" panose="020b0604020202020204" pitchFamily="34" charset="0"/>
              <a:buChar char="•"/>
            </a:pPr>
            <a:r>
              <a:rPr b="1" sz="2000" lang="en-US"/>
              <a:t>Accessibility</a:t>
            </a:r>
            <a:r>
              <a:rPr sz="2000" lang="en-US"/>
              <a:t> </a:t>
            </a:r>
          </a:p>
          <a:p>
            <a:pPr>
              <a:buFont typeface="Arial" panose="020b0604020202020204" pitchFamily="34" charset="0"/>
              <a:buChar char="•"/>
            </a:pPr>
            <a:r>
              <a:rPr b="1" sz="2000" lang="en-US"/>
              <a:t>Ease of Use</a:t>
            </a:r>
          </a:p>
          <a:p>
            <a:pPr indent="-342900" marL="342900">
              <a:buFont typeface="Wingdings" panose="05000000000000000000" pitchFamily="2" charset="2"/>
              <a:buChar char="q"/>
            </a:pPr>
            <a:r>
              <a:rPr b="1" sz="2400" lang="en-US"/>
              <a:t>Comprehensive Data Management:</a:t>
            </a:r>
            <a:endParaRPr sz="2400" lang="en-US"/>
          </a:p>
          <a:p>
            <a:pPr>
              <a:buFont typeface="Arial" panose="020b0604020202020204" pitchFamily="34" charset="0"/>
              <a:buChar char="•"/>
            </a:pPr>
            <a:r>
              <a:rPr b="1" sz="2000" lang="en-US"/>
              <a:t>Data Organization</a:t>
            </a:r>
            <a:endParaRPr sz="2000" lang="en-US"/>
          </a:p>
          <a:p>
            <a:pPr>
              <a:buFont typeface="Arial" panose="020b0604020202020204" pitchFamily="34" charset="0"/>
              <a:buChar char="•"/>
            </a:pPr>
            <a:r>
              <a:rPr b="1" sz="2000" lang="en-US"/>
              <a:t>Data Integration</a:t>
            </a:r>
          </a:p>
          <a:p>
            <a:pPr indent="-342900" marL="342900">
              <a:buFont typeface="Wingdings" panose="05000000000000000000" pitchFamily="2" charset="2"/>
              <a:buChar char="q"/>
            </a:pPr>
            <a:r>
              <a:rPr b="1" sz="2400" lang="en-US"/>
              <a:t>Advanced Analytical Tools:</a:t>
            </a:r>
            <a:endParaRPr sz="2400" lang="en-US"/>
          </a:p>
          <a:p>
            <a:pPr>
              <a:buFont typeface="Arial" panose="020b0604020202020204" pitchFamily="34" charset="0"/>
              <a:buChar char="•"/>
            </a:pPr>
            <a:r>
              <a:rPr b="1" sz="2000" lang="en-US"/>
              <a:t>Formulas and Functions</a:t>
            </a:r>
          </a:p>
          <a:p>
            <a:pPr>
              <a:buFont typeface="Arial" panose="020b0604020202020204" pitchFamily="34" charset="0"/>
              <a:buChar char="•"/>
            </a:pPr>
            <a:r>
              <a:rPr b="1" sz="2000" lang="en-US"/>
              <a:t>PivotTables</a:t>
            </a:r>
          </a:p>
          <a:p>
            <a:pPr indent="-342900" marL="342900">
              <a:buFont typeface="Wingdings" panose="05000000000000000000" pitchFamily="2" charset="2"/>
              <a:buChar char="q"/>
            </a:pPr>
            <a:r>
              <a:rPr b="1" sz="2400" lang="en-US"/>
              <a:t>Visual Representation:</a:t>
            </a:r>
            <a:endParaRPr sz="2400" lang="en-US"/>
          </a:p>
          <a:p>
            <a:pPr>
              <a:buFont typeface="Arial" panose="020b0604020202020204" pitchFamily="34" charset="0"/>
              <a:buChar char="•"/>
            </a:pPr>
            <a:r>
              <a:rPr b="1" sz="2000" lang="en-US"/>
              <a:t>Charts and Graphs</a:t>
            </a:r>
          </a:p>
          <a:p>
            <a:pPr indent="-342900" marL="342900">
              <a:buFont typeface="Wingdings" panose="05000000000000000000" pitchFamily="2" charset="2"/>
              <a:buChar char="q"/>
            </a:pPr>
            <a:r>
              <a:rPr b="1" sz="2400" lang="en-IN"/>
              <a:t>Scenario Analysis</a:t>
            </a:r>
            <a:r>
              <a:rPr sz="2400" lang="en-IN"/>
              <a:t>:</a:t>
            </a:r>
          </a:p>
          <a:p>
            <a:pPr indent="-342900" marL="342900">
              <a:buFont typeface="Wingdings" panose="05000000000000000000" pitchFamily="2" charset="2"/>
              <a:buChar char="§"/>
            </a:pPr>
            <a:r>
              <a:rPr b="1" sz="2000" lang="en-IN"/>
              <a:t>Used to analyse different situation</a:t>
            </a:r>
          </a:p>
          <a:p>
            <a:pPr indent="-342900" marL="342900">
              <a:buFont typeface="Wingdings" panose="05000000000000000000" pitchFamily="2" charset="2"/>
              <a:buChar char="§"/>
            </a:pPr>
            <a:endParaRPr sz="2400" lang="en-IN"/>
          </a:p>
          <a:p>
            <a:pPr indent="-342900" marL="342900">
              <a:buFont typeface="Arial" panose="020b0604020202020204" pitchFamily="34" charset="0"/>
              <a:buChar char="•"/>
            </a:pPr>
            <a:endParaRPr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38" name=""/>
        <p:cNvGrpSpPr/>
        <p:nvPr/>
      </p:nvGrpSpPr>
      <p:grpSpPr>
        <a:xfrm>
          <a:off x="0" y="0"/>
          <a:ext cx="0" cy="0"/>
        </a:xfrm>
      </p:grpSpPr>
      <p:sp>
        <p:nvSpPr>
          <p:cNvPr id="1048667" name="Title 1"/>
          <p:cNvSpPr>
            <a:spLocks noGrp="1"/>
          </p:cNvSpPr>
          <p:nvPr>
            <p:ph type="title"/>
          </p:nvPr>
        </p:nvSpPr>
        <p:spPr>
          <a:xfrm>
            <a:off x="755332" y="55813"/>
            <a:ext cx="10681335" cy="812800"/>
          </a:xfrm>
        </p:spPr>
        <p:txBody>
          <a:bodyPr/>
          <a:p>
            <a:r>
              <a:rPr lang="en-IN" u="sng">
                <a:solidFill>
                  <a:srgbClr val="00B0F0"/>
                </a:solidFill>
              </a:rPr>
              <a:t>Dataset Description</a:t>
            </a:r>
          </a:p>
        </p:txBody>
      </p:sp>
      <p:sp>
        <p:nvSpPr>
          <p:cNvPr id="1048718"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68" name="TextBox 2"/>
          <p:cNvSpPr txBox="1"/>
          <p:nvPr/>
        </p:nvSpPr>
        <p:spPr>
          <a:xfrm>
            <a:off x="755332" y="1175165"/>
            <a:ext cx="7321868" cy="6212840"/>
          </a:xfrm>
          <a:prstGeom prst="rect"/>
          <a:noFill/>
        </p:spPr>
        <p:txBody>
          <a:bodyPr rtlCol="0" wrap="square">
            <a:spAutoFit/>
          </a:bodyPr>
          <a:p>
            <a:r>
              <a:rPr b="1" sz="2800" lang="en-US"/>
              <a:t>Data Overview</a:t>
            </a:r>
            <a:r>
              <a:rPr b="1" lang="en-US"/>
              <a:t>:</a:t>
            </a:r>
          </a:p>
          <a:p>
            <a:r>
              <a:rPr b="1" lang="en-US"/>
              <a:t>The dataset contains information about employees within an organization, including their salaries and ages. This data is used to calculate and analyze average salary and average age metrics.</a:t>
            </a:r>
          </a:p>
          <a:p>
            <a:r>
              <a:rPr b="1" sz="2800" lang="en-IN"/>
              <a:t>Data Fields</a:t>
            </a:r>
            <a:r>
              <a:rPr b="1" lang="en-IN"/>
              <a:t>:</a:t>
            </a:r>
          </a:p>
          <a:p>
            <a:pPr indent="-342900" marL="342900">
              <a:buFont typeface="+mj-lt"/>
              <a:buAutoNum type="arabicPeriod"/>
            </a:pPr>
            <a:r>
              <a:rPr b="1" lang="en-US"/>
              <a:t>ID</a:t>
            </a:r>
          </a:p>
          <a:p>
            <a:pPr indent="-342900" marL="342900">
              <a:buFont typeface="+mj-lt"/>
              <a:buAutoNum type="arabicPeriod"/>
            </a:pPr>
            <a:r>
              <a:rPr b="1" lang="en-US"/>
              <a:t>Name	</a:t>
            </a:r>
          </a:p>
          <a:p>
            <a:pPr indent="-342900" marL="342900">
              <a:buFont typeface="+mj-lt"/>
              <a:buAutoNum type="arabicPeriod"/>
            </a:pPr>
            <a:r>
              <a:rPr b="1" lang="en-US"/>
              <a:t>Surname</a:t>
            </a:r>
          </a:p>
          <a:p>
            <a:pPr indent="-342900" marL="342900">
              <a:buFont typeface="+mj-lt"/>
              <a:buAutoNum type="arabicPeriod"/>
            </a:pPr>
            <a:r>
              <a:rPr b="1" lang="en-US"/>
              <a:t>Age	</a:t>
            </a:r>
          </a:p>
          <a:p>
            <a:pPr indent="-342900" marL="342900">
              <a:buFont typeface="+mj-lt"/>
              <a:buAutoNum type="arabicPeriod"/>
            </a:pPr>
            <a:r>
              <a:rPr b="1" lang="en-US"/>
              <a:t>Tenure	</a:t>
            </a:r>
          </a:p>
          <a:p>
            <a:pPr indent="-342900" marL="342900">
              <a:buFont typeface="+mj-lt"/>
              <a:buAutoNum type="arabicPeriod"/>
            </a:pPr>
            <a:r>
              <a:rPr b="1" lang="en-US"/>
              <a:t>Gender	</a:t>
            </a:r>
          </a:p>
          <a:p>
            <a:pPr indent="-342900" marL="342900">
              <a:buFont typeface="+mj-lt"/>
              <a:buAutoNum type="arabicPeriod"/>
            </a:pPr>
            <a:r>
              <a:rPr b="1" lang="en-US"/>
              <a:t>Region	</a:t>
            </a:r>
          </a:p>
          <a:p>
            <a:pPr indent="-342900" marL="342900">
              <a:buFont typeface="+mj-lt"/>
              <a:buAutoNum type="arabicPeriod"/>
            </a:pPr>
            <a:r>
              <a:rPr b="1" lang="en-US"/>
              <a:t>Department	</a:t>
            </a:r>
          </a:p>
          <a:p>
            <a:pPr indent="-342900" marL="342900">
              <a:buFont typeface="+mj-lt"/>
              <a:buAutoNum type="arabicPeriod"/>
            </a:pPr>
            <a:r>
              <a:rPr b="1" lang="en-US"/>
              <a:t>Manager	</a:t>
            </a:r>
          </a:p>
          <a:p>
            <a:pPr indent="-342900" marL="342900">
              <a:buFont typeface="+mj-lt"/>
              <a:buAutoNum type="arabicPeriod"/>
            </a:pPr>
            <a:r>
              <a:rPr b="1" lang="en-US"/>
              <a:t>Hours</a:t>
            </a:r>
          </a:p>
          <a:p>
            <a:pPr indent="-342900" marL="342900">
              <a:buFont typeface="+mj-lt"/>
              <a:buAutoNum type="arabicPeriod"/>
            </a:pPr>
            <a:r>
              <a:rPr b="1" lang="en-US"/>
              <a:t>Salary Band	</a:t>
            </a:r>
          </a:p>
          <a:p>
            <a:pPr indent="-342900" marL="342900">
              <a:buFont typeface="+mj-lt"/>
              <a:buAutoNum type="arabicPeriod"/>
            </a:pPr>
            <a:r>
              <a:rPr b="1" lang="en-US"/>
              <a:t>Salary</a:t>
            </a:r>
          </a:p>
          <a:p>
            <a:pPr indent="-342900" marL="342900">
              <a:buFont typeface="+mj-lt"/>
              <a:buAutoNum type="arabicPeriod"/>
            </a:pPr>
            <a:r>
              <a:rPr b="1" lang="en-US"/>
              <a:t>Performance</a:t>
            </a:r>
          </a:p>
          <a:p>
            <a:pPr indent="-342900" marL="342900">
              <a:buFont typeface="+mj-lt"/>
              <a:buAutoNum type="arabicPeriod"/>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39" name=""/>
        <p:cNvGrpSpPr/>
        <p:nvPr/>
      </p:nvGrpSpPr>
      <p:grpSpPr>
        <a:xfrm>
          <a:off x="0" y="0"/>
          <a: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727710"/>
          </a:xfrm>
          <a:prstGeom prst="rect"/>
        </p:spPr>
        <p:txBody>
          <a:bodyPr bIns="0" lIns="0" rIns="0" rtlCol="0" tIns="16510" vert="horz" wrap="square">
            <a:spAutoFit/>
          </a:bodyPr>
          <a:p>
            <a:pPr marL="12700">
              <a:lnSpc>
                <a:spcPct val="100000"/>
              </a:lnSpc>
              <a:spcBef>
                <a:spcPts val="130"/>
              </a:spcBef>
            </a:pPr>
            <a:r>
              <a:rPr sz="4250" spc="15" u="sng">
                <a:solidFill>
                  <a:srgbClr val="00B0F0"/>
                </a:solidFill>
              </a:rPr>
              <a:t>THE</a:t>
            </a:r>
            <a:r>
              <a:rPr sz="4250" spc="20" u="sng">
                <a:solidFill>
                  <a:srgbClr val="00B0F0"/>
                </a:solidFill>
              </a:rPr>
              <a:t> </a:t>
            </a:r>
            <a:r>
              <a:rPr sz="4250" lang="en-US" spc="20" u="sng">
                <a:solidFill>
                  <a:srgbClr val="00B0F0"/>
                </a:solidFill>
              </a:rPr>
              <a:t>"</a:t>
            </a:r>
            <a:r>
              <a:rPr sz="4250" spc="10" u="sng">
                <a:solidFill>
                  <a:srgbClr val="00B0F0"/>
                </a:solidFill>
              </a:rPr>
              <a:t>WOW</a:t>
            </a:r>
            <a:r>
              <a:rPr sz="4250" lang="en-US" spc="10" u="sng">
                <a:solidFill>
                  <a:srgbClr val="00B0F0"/>
                </a:solidFill>
              </a:rPr>
              <a:t>"</a:t>
            </a:r>
            <a:r>
              <a:rPr sz="4250" spc="85" u="sng">
                <a:solidFill>
                  <a:srgbClr val="00B0F0"/>
                </a:solidFill>
              </a:rPr>
              <a:t> </a:t>
            </a:r>
            <a:r>
              <a:rPr sz="4250" spc="10" u="sng">
                <a:solidFill>
                  <a:srgbClr val="00B0F0"/>
                </a:solidFill>
              </a:rPr>
              <a:t>IN</a:t>
            </a:r>
            <a:r>
              <a:rPr sz="4250" spc="-5" u="sng">
                <a:solidFill>
                  <a:srgbClr val="00B0F0"/>
                </a:solidFill>
              </a:rPr>
              <a:t> </a:t>
            </a:r>
            <a:r>
              <a:rPr sz="4250" spc="15" u="sng">
                <a:solidFill>
                  <a:srgbClr val="00B0F0"/>
                </a:solidFill>
              </a:rPr>
              <a:t>OUR</a:t>
            </a:r>
            <a:r>
              <a:rPr sz="4250" spc="-10" u="sng">
                <a:solidFill>
                  <a:srgbClr val="00B0F0"/>
                </a:solidFill>
              </a:rPr>
              <a:t> </a:t>
            </a:r>
            <a:r>
              <a:rPr sz="4250" spc="20" u="sng">
                <a:solidFill>
                  <a:srgbClr val="00B0F0"/>
                </a:solidFill>
              </a:rPr>
              <a:t>SOLUTION</a:t>
            </a:r>
            <a:endParaRPr sz="4250" u="sng">
              <a:solidFill>
                <a:srgbClr val="00B0F0"/>
              </a:solidFill>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719" name=""/>
          <p:cNvSpPr/>
          <p:nvPr/>
        </p:nvSpPr>
        <p:spPr>
          <a:xfrm>
            <a:off x="-50940" y="-686916"/>
            <a:ext cx="10915647" cy="9649191"/>
          </a:xfrm>
          <a:prstGeom prst="rect"/>
          <a:solidFill>
            <a:srgbClr val="FFC000"/>
          </a:solidFill>
          <a:ln w="25400">
            <a:solidFill>
              <a:srgbClr val="666666"/>
            </a:solidFill>
          </a:ln>
        </p:spPr>
        <p:txBody>
          <a:bodyPr anchor="ct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endParaRPr lang="en-IN">
              <a:solidFill>
                <a:srgbClr val="36363D"/>
              </a:solidFill>
            </a:endParaRPr>
          </a:p>
        </p:txBody>
      </p:sp>
      <p:sp>
        <p:nvSpPr>
          <p:cNvPr id="1048675" name="TextBox 8"/>
          <p:cNvSpPr txBox="1"/>
          <p:nvPr/>
        </p:nvSpPr>
        <p:spPr>
          <a:xfrm>
            <a:off x="2743200" y="2354703"/>
            <a:ext cx="8534018" cy="3380740"/>
          </a:xfrm>
          <a:prstGeom prst="rect"/>
          <a:noFill/>
        </p:spPr>
        <p:txBody>
          <a:bodyPr rtlCol="0" wrap="square">
            <a:spAutoFit/>
          </a:bodyPr>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sz="2800" lang="en-US">
                <a:solidFill>
                  <a:srgbClr val="0D0D0D"/>
                </a:solidFill>
                <a:latin typeface="Times New Roman" panose="02020603050405020304" pitchFamily="18" charset="0"/>
                <a:cs typeface="Times New Roman" panose="02020603050405020304" pitchFamily="18" charset="0"/>
              </a:rPr>
              <a:t>Slicers</a:t>
            </a:r>
            <a:endParaRPr b="0" sz="2800" i="0" lang="en-US">
              <a:solidFill>
                <a:srgbClr val="0D0D0D"/>
              </a:solidFill>
              <a:effectLst/>
              <a:latin typeface="Times New Roman" panose="02020603050405020304" pitchFamily="18" charset="0"/>
              <a:cs typeface="Times New Roman" panose="02020603050405020304" pitchFamily="18" charset="0"/>
            </a:endParaRP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Aspose.Slides for .NET</Application>
  <ScaleCrop>0</ScaleCrop>
  <LinksUpToDate>0</LinksUpToDate>
  <AppVersion>22.1200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919384533569</cp:lastModifiedBy>
  <dcterms:created xsi:type="dcterms:W3CDTF">2024-03-27T19:07:22Z</dcterms:created>
  <dcterms:modified xsi:type="dcterms:W3CDTF">2024-09-13T05:20:36Z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ICV">
    <vt:lpwstr>b37de6b140b2479e8fcaacae3b8fa51e</vt:lpwstr>
  </property>
  <property fmtid="{D5CDD505-2E9C-101B-9397-08002B2CF9AE}" pid="4" name="LastSaved">
    <vt:filetime>2024-03-29T00:00:00Z</vt:filetime>
  </property>
</Properties>
</file>