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7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Moses" userId="ddf2650cda2c7c63" providerId="LiveId" clId="{2A98DF64-4CAD-4AF1-8116-059C52051EB7}"/>
    <pc:docChg chg="modSld">
      <pc:chgData name="Stanley Moses" userId="ddf2650cda2c7c63" providerId="LiveId" clId="{2A98DF64-4CAD-4AF1-8116-059C52051EB7}" dt="2024-08-16T06:13:16.134" v="2" actId="1035"/>
      <pc:docMkLst>
        <pc:docMk/>
      </pc:docMkLst>
      <pc:sldChg chg="modSp mod">
        <pc:chgData name="Stanley Moses" userId="ddf2650cda2c7c63" providerId="LiveId" clId="{2A98DF64-4CAD-4AF1-8116-059C52051EB7}" dt="2024-08-16T06:13:16.134" v="2" actId="1035"/>
        <pc:sldMkLst>
          <pc:docMk/>
          <pc:sldMk cId="2616218317" sldId="268"/>
        </pc:sldMkLst>
        <pc:spChg chg="mod">
          <ac:chgData name="Stanley Moses" userId="ddf2650cda2c7c63" providerId="LiveId" clId="{2A98DF64-4CAD-4AF1-8116-059C52051EB7}" dt="2024-08-16T06:13:16.134" v="2" actId="1035"/>
          <ac:spMkLst>
            <pc:docMk/>
            <pc:sldMk cId="2616218317" sldId="268"/>
            <ac:spMk id="3" creationId="{FE4779A5-5680-4780-A975-4D354EF10A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69B5-DB0F-499B-B416-D9D0A54F3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10FF-8CD8-4A5C-B9B9-CAD40F053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9B26-BAF5-4A4C-86E5-A8A6BBF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72CD-17CE-4B98-B767-3DDF3062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9F03-9CE6-45D1-9FE4-22C38EE2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D0CF-0B93-44B2-884D-9DFC0E8B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72CE-0B6D-4421-A2B0-68AA3E770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6FC6-ED10-4807-A88D-210D5AAB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B8A8-3BDC-4616-B79D-C41CE884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EBC3-B9D1-4A19-BDCC-DE6AA659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0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4AFF0-DDF7-4ECD-99F9-35C536A2C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48CFB-5F3D-4791-BCB5-ABD94AD6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C053-872B-4B29-9CDE-2B10BCAC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6A6E-A5D1-431F-BC04-D3A4B206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ECA2-AE6E-4B4A-8DE1-778DB099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97E2-B63B-4052-8D97-4114E0AF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8628-55D7-47BC-A3E9-47611C587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5173-4534-4E61-871E-BF5D426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5391-CEA9-4F88-9C61-6369B13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2545-101B-4FE4-A89A-AB489A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787B-4D6D-440F-8AE8-937FBA8B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E481A-D22D-4346-8B50-A979DEC8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62C2-ED49-4C8C-AD51-AA3DD06A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A8CF-0527-45CC-BD8F-CA8517D7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F465-B026-41F4-ACAC-A93BE41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042E-71BC-44A8-B8AF-62585B5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A653-CC04-40E3-B292-C20CBC187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E0E5-6FE0-45C3-98CB-4632C60D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37247-DADF-4217-89E6-0B9AC09F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7930-A4FF-43BA-98A4-19C73961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C944-8F00-4B28-84AE-8740353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3596-F8ED-4268-A8A8-0621B386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DD0B-2F51-4D72-9703-FCEC7872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5082-3680-47AB-AD37-71B1BB886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B50EF-63EA-491B-B5BB-6DB61E35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26501-456A-4BC3-938A-C8C026806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E4D37-CA84-41DE-A2DB-E6FAF3D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1BD41-1205-4BD3-97FA-C5D79FAF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67FD6-26AC-414A-A1CA-8F3506A4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6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6279-B927-4775-B0A9-34DA4A3E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A37F3-1296-40E6-9C6A-A8AEB38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9CD5-2126-43F5-A73F-BCFCF9EE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DD05A-4B48-4B2F-96BC-350465E0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C12F9-9D34-45D5-927E-981575E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44A8D-E5BE-4FC9-B88A-57EC2DF0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9136B-BBAD-47C3-9A47-B190081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5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E9EF-7290-41F8-AB60-1A7E74A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FC88-BD14-4155-88F7-BBB3C79C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E533A-6BB9-483B-9985-BDFB84CB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8334-FA20-4125-9460-F053B6DA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DC0B9-24BF-4413-860C-DEA99596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0B75-5392-42E6-9E82-9607C403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35F-88FA-44F6-8B06-D7B2F90F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C250E-A038-4E6D-9639-9607C117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5DA2-2F93-49B4-8945-557B6883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FD54B-C7D8-4424-B238-68D7F6A7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FF87-31C5-403A-A8B4-32F24360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DC30-03CA-4D65-9606-12F26E0E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E899-7FE5-4AB7-B307-6A289919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5CE5-CA68-44CC-B18A-0D599E95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3B1D-7EF6-4515-80E3-7D2FBCD8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7807-8859-4D01-A6F3-AB7A30AD0796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C608-BC7A-41FF-9634-4ACA2A9B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45D5-C79E-42EC-B351-748E1F9D6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CC5A-F154-4BA1-A5C3-8DC5C770E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9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C5C-FBBF-4E0A-B47C-402FFF539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Conducting a Telephonic Interview with a Candidate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68ED-16D9-464D-A5A0-AB6AD6729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HR Consultancy SOP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4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126E-637E-4048-BF61-C385766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Gathering Additional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B941-6646-4AA4-9DAB-83757B05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7.1: Ask for the candidate's current CTC, expected CTC, and notice period. Ensure to get a breakdown of the fixed and variable components.</a:t>
            </a:r>
          </a:p>
          <a:p>
            <a:r>
              <a:rPr lang="en-US" dirty="0"/>
              <a:t>Step 7.2: Inquire if the notice period is negotiable, as some clients may require quick joining.</a:t>
            </a:r>
          </a:p>
          <a:p>
            <a:r>
              <a:rPr lang="en-US" dirty="0"/>
              <a:t>Step 7.3: If the candidate's expected CTC is high, advise them to keep it reasonable (15-30% hike) to increase their chances of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1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0C20-6898-4ADB-946A-4B0EFDB1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Closing the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1815-064A-477C-8854-110BCDEA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8.1: Inform the candidate about the next steps, such as forwarding their resume to the client and scheduling interviews.</a:t>
            </a:r>
          </a:p>
          <a:p>
            <a:r>
              <a:rPr lang="en-US" dirty="0"/>
              <a:t>Step 8.2: Provide your name and contact number for future communication.</a:t>
            </a:r>
          </a:p>
          <a:p>
            <a:r>
              <a:rPr lang="en-US" dirty="0"/>
              <a:t>Step 8.3: Ask if they know anyone else who might be interested in similar 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7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C7A-25D9-49F0-81D8-D6740828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Documenting the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A1B7-897F-4C0F-8976-54D0617D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9.1: Record all relevant details and insights from the call, including the candidate's responses and additional notes.</a:t>
            </a:r>
          </a:p>
          <a:p>
            <a:r>
              <a:rPr lang="en-US" dirty="0"/>
              <a:t>Step 9.2: Update the candidate’s profile in the database with the information gathered.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72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BE6E-6F5D-4693-83D9-92863784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Follow-Up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4ACA-4D04-424E-8168-33FED8DF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10.1: Follow up with the candidate within 24-48 hours regarding the next steps or any additional information.</a:t>
            </a:r>
          </a:p>
          <a:p>
            <a:r>
              <a:rPr lang="en-US" dirty="0"/>
              <a:t>Step 10.2: Ensure all communication is professional and courteous, maintaining a positive impression of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9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4E06-6EA9-4BAF-98FA-AEC95C77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3A6F-A7B3-46C1-91FE-D02AB903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step-by-step algorithm, executives can conduct effective telephonic interviews, accurately assess candidates, and enhance the efficiency of the recruitment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96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25CD-BD28-4C4D-888F-73B5336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F34A-A96E-4EF3-BABC-84F5F42E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1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5BB-7328-4077-BDD3-7EC331CD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A2FF-0A98-4A8F-A603-A78541E2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7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493-F861-42AA-8149-C2921315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74C9-1C52-4EB2-AE03-13FA0C27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conducting telephonic interviews with candidates, ensuring effective communication, accurate candidate assessment, and efficient use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0EFB-8080-482B-A700-7CDBB75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79A5-5680-4780-A975-4D354EF1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06963"/>
            <a:ext cx="10515600" cy="4351338"/>
          </a:xfrm>
        </p:spPr>
        <p:txBody>
          <a:bodyPr/>
          <a:lstStyle/>
          <a:p>
            <a:r>
              <a:rPr lang="en-US" dirty="0"/>
              <a:t>Telephonic Interview: An initial interview conducted over the phone to screen candidates before in-person interviews.</a:t>
            </a:r>
          </a:p>
          <a:p>
            <a:r>
              <a:rPr lang="en-US" dirty="0"/>
              <a:t>CTC (Cost to Company): The total salary package offered to a candidate.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CC6-2251-4828-A92D-8F1CAE02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Preparation Before the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D144-82F6-4C20-9D93-D68B6659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Review the candidate's CV thoroughly. Ensure you understand the candidate’s background and relevance to the job profile.</a:t>
            </a:r>
          </a:p>
          <a:p>
            <a:r>
              <a:rPr lang="en-US" dirty="0"/>
              <a:t>Step 1.2: Have a clear understanding of the job requirements and specifications to discuss with the candidate.</a:t>
            </a:r>
          </a:p>
          <a:p>
            <a:r>
              <a:rPr lang="en-US" dirty="0"/>
              <a:t>Step 1.3: Prepare a list of questions related to the candidate's experience, skills, and expectations.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EF4-FBC9-4EF8-BB17-EA4C6769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Initiating the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FCEB-4898-41F1-A09F-DE29A67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Introduce yourself, mention the company’s name (not the location), and confirm if it is a good time to talk.</a:t>
            </a:r>
          </a:p>
          <a:p>
            <a:r>
              <a:rPr lang="en-US" dirty="0"/>
              <a:t>Step 2.2: If the candidate is unavailable, ask for a suitable time to call 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8D69-FFA6-4304-A79A-0B5CDE0D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Opening the Conversation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41DF-1C5E-4153-8D7F-98AB7E8D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Clearly state the reason for your call. Mention that you found the candidate's resume on a specific platform (e.g., Naukri, Monster, LinkedIn).</a:t>
            </a:r>
          </a:p>
          <a:p>
            <a:r>
              <a:rPr lang="en-US" dirty="0"/>
              <a:t>Step 3.2: Avoid asking if the candidate is looking for a job change; instead, ask, "What are you looking out for?"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58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0A56-14C6-488E-9859-95DC1D78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the Candidate’s 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AC29-C2E8-48C2-93B3-BBB38161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4.1: Listen to the candidate's explanation of their current and previous job roles and responsibilities.</a:t>
            </a:r>
          </a:p>
          <a:p>
            <a:r>
              <a:rPr lang="en-US" dirty="0"/>
              <a:t>Step 4.2: Assess the candidate’s communication skills, particularly if the client has specific communication requirements.</a:t>
            </a:r>
          </a:p>
          <a:p>
            <a:r>
              <a:rPr lang="en-US" dirty="0"/>
              <a:t>Step 4.3: Gauge the candidate’s interest level based on their responses and engagement during the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2D3-C0C0-4BA4-871B-7C3DBCC0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Matching the Candidate to the Job Profile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6206-45C3-4DE2-AE7C-232D4ACD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As the candidate speaks, assess their suitability for the job profile based on the required skills and experience.</a:t>
            </a:r>
          </a:p>
          <a:p>
            <a:r>
              <a:rPr lang="en-US" dirty="0"/>
              <a:t>Step 5.2: If the profile matches, proceed to discuss the opportunity in detail. If not, politely inform the candidate and offer to consider them for future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49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A1DC-0C7B-43D1-87EE-EFB37477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Discussing the Job Opportunity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7651-48B2-4E99-ACD5-7ED0BF3F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6.1: If the profile matches, describe the job opportunity as “fantastic” to instill confidence.</a:t>
            </a:r>
          </a:p>
          <a:p>
            <a:r>
              <a:rPr lang="en-US" dirty="0"/>
              <a:t>Step 6.2: Provide details about the company, the role, and the expectations.</a:t>
            </a:r>
          </a:p>
          <a:p>
            <a:r>
              <a:rPr lang="en-US" dirty="0"/>
              <a:t>Step 6.3: Confirm the candidate’s interest in proceeding with the opportunity.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7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664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Conducting a Telephonic Interview with a Candidate</vt:lpstr>
      <vt:lpstr>Purpose</vt:lpstr>
      <vt:lpstr>Definitions</vt:lpstr>
      <vt:lpstr>Preparation Before the Call</vt:lpstr>
      <vt:lpstr>Initiating the Call</vt:lpstr>
      <vt:lpstr>Opening the Conversation</vt:lpstr>
      <vt:lpstr>Understanding the Candidate’s Background</vt:lpstr>
      <vt:lpstr>Matching the Candidate to the Job Profile</vt:lpstr>
      <vt:lpstr>Discussing the Job Opportunity</vt:lpstr>
      <vt:lpstr>Gathering Additional Information</vt:lpstr>
      <vt:lpstr>Closing the Call</vt:lpstr>
      <vt:lpstr>Documenting the Call</vt:lpstr>
      <vt:lpstr>Follow-Up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a Telephonic Interview with a Candidate</dc:title>
  <dc:creator>HP</dc:creator>
  <cp:lastModifiedBy>Stanley Moses</cp:lastModifiedBy>
  <cp:revision>2</cp:revision>
  <dcterms:created xsi:type="dcterms:W3CDTF">2024-08-01T03:36:19Z</dcterms:created>
  <dcterms:modified xsi:type="dcterms:W3CDTF">2024-08-16T06:13:26Z</dcterms:modified>
</cp:coreProperties>
</file>