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9925-782F-EDE5-79FA-C4AB151D8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EC1A5-FEFC-F3F1-D528-B785D3D0B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16FBA-FA65-8930-8207-376C075D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4C78-079E-F1C9-68B3-1B4BA444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92D5-7EA9-1845-9A1A-E68C1416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4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75C2-A8FA-1594-4DCF-6FC84F17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61674-C3C6-A34F-91CC-8857A04FB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FE7E-5B91-5FBE-5A20-5043ACC5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9676B-45CC-9F04-81F3-6459E9E6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BEFC-660A-0BBF-4129-B3D38842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18AFCA-CA17-26ED-F439-A17F32C13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8550-1B76-2C92-0F16-8E5391E2F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D4A0-3CCA-106F-2979-295B7CFF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83B7-B660-76B1-DC3F-7D026265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5E48-F9BC-88C2-3AC2-083357F5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63A-1B2D-020F-2CC9-6C6569F9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514E-77C5-8476-3705-1ABCD1571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AEA2-EBCD-E518-3D05-96BCBE7D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D4DD0-8230-1931-A58E-2CAF7085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8951-AD3F-C9EF-1658-A0E5E81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0723-484A-0A2B-B5B7-55F75DAF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EA2A-357D-0014-B236-B164710B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C221-E833-1552-3489-D660810A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117A-3400-48B7-04DC-53931D5C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484D9-BE5C-F61A-C0A1-F51DC272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8655-6E79-D9DA-25E0-C6FAC82E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BB70E-C971-B208-1855-5F8B46AB6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03296-191D-3C09-4C1E-1F603E0D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550E4-D891-90FB-15FA-B3F9B5D8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BD57B-21BE-8AAC-A0B5-500462F5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5593-FABF-81DC-1E88-D7EBF769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7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4D6C-1B74-E1B5-4605-B6CF1463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EC96E-F4F7-B36C-04E9-358521CF4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2D1DC-1765-FF5C-60C6-39DB40EB0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C8508-DCE5-BE52-8E2D-E3CC2C12E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EAB2A-8600-15BD-3958-651B0FC98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04A94-B0BD-51F1-87CB-C626859C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D6FEC-E9A0-FBC0-D11B-F9A3EF39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5B072-6689-D328-28DA-11D040C7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266B-A18D-D624-EE66-5FC0FCB5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1265C-7CBE-E20B-6214-D8CFC693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32C12-35F3-49C5-C5CC-AB0B77A4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B81BA-EBED-7E58-752F-4341E51F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5C762-DD75-FFA5-839B-700CA286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4B8AD-9D6C-7402-496F-BA6F6A7D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FF45-A046-00F2-D9C0-1843E20E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91BC-E676-014C-E356-251B84AA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85FD7-CAA6-CAE3-7D04-D3981633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81EF9-9F50-15AD-C04A-6F018714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9DF4-71BA-C083-C24F-F13046F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1528-CDED-EDC6-499A-4608967F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FBD29-D04C-504C-C8BA-F235DC60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0425-A66B-E0A4-7CA3-56185958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B4647-FF4D-03F4-0829-6BA67C53F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6F0F5-0B0C-9A7E-D3B6-0369EC6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15E0-16E1-FAE7-C919-3390BF33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DF48A-381E-8053-BEA5-51B7DD06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EC8F8-2D21-4FB3-C652-B55E1D0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2C268-4E71-30AE-F331-7562CD1D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BD8B-993D-1549-260B-9F0F83C1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57E7-E6B4-516A-E1E4-BD65EA340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0C84B-CE09-4020-BDE5-C135F70848BD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5D80-37A8-FA0E-9A4E-E68F6C1F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7C43-616D-FA49-93F7-71E9F4FBC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B667D-58F9-4928-81B9-363BF8286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9A4B-48FC-5DD6-0479-7603BE04C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Expectation Setting for Salary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EF9C6-7B88-A5ED-2D32-63A6DFFE2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SG Pvt Ltd: Standard Operating Procedure (SOP) Series</a:t>
            </a:r>
          </a:p>
        </p:txBody>
      </p:sp>
    </p:spTree>
    <p:extLst>
      <p:ext uri="{BB962C8B-B14F-4D97-AF65-F5344CB8AC3E}">
        <p14:creationId xmlns:p14="http://schemas.microsoft.com/office/powerpoint/2010/main" val="315157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75A3-D472-8D08-1043-619E2DFD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Avoiding Wasted Efforts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759DA-C36D-EBC6-FC50-51621E28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7.1: Aim to have a clear rejection or acceptance of salary expectations early in the process to avoid wasting time on interviews for mismatched expectations.</a:t>
            </a:r>
          </a:p>
          <a:p>
            <a:r>
              <a:rPr lang="en-US" dirty="0"/>
              <a:t>Step 7.2: Prioritize candidates and clients who have aligned salary expectations to streamline the recruitment process.</a:t>
            </a:r>
          </a:p>
        </p:txBody>
      </p:sp>
    </p:spTree>
    <p:extLst>
      <p:ext uri="{BB962C8B-B14F-4D97-AF65-F5344CB8AC3E}">
        <p14:creationId xmlns:p14="http://schemas.microsoft.com/office/powerpoint/2010/main" val="109622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426A-5535-A236-C8AC-FFB4C792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D6BC-031C-C5F7-010F-AB57C3BA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8.1: Regularly review and update your approach to setting salary expectations based on feedback and experiences from previous recruitment cycles.</a:t>
            </a:r>
          </a:p>
          <a:p>
            <a:r>
              <a:rPr lang="en-US" dirty="0"/>
              <a:t>Step 8.2: Train new recruiters on the importance of clear and realistic salary expectation setting to maintain efficiency and client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028838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AC6-A4F3-B3E5-B6C3-6328510A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5F69-9F19-D04E-9484-8607253A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this step-by-step algorithm, executives can ensure that salary expectations are clearly set and aligned with both clients and candidates, minimizing misunderstandings and optimizing the recruitment process.</a:t>
            </a:r>
          </a:p>
        </p:txBody>
      </p:sp>
    </p:spTree>
    <p:extLst>
      <p:ext uri="{BB962C8B-B14F-4D97-AF65-F5344CB8AC3E}">
        <p14:creationId xmlns:p14="http://schemas.microsoft.com/office/powerpoint/2010/main" val="177577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B9FB-9107-5D78-1958-7423D312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E5EE-7BFC-094A-B3CB-33AD772E2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clear, step-by-step guide for executives on setting salary expectations correctly with both clients and candidates, ensuring alignment and avoiding wasted time during the recruitment process.</a:t>
            </a:r>
          </a:p>
        </p:txBody>
      </p:sp>
    </p:spTree>
    <p:extLst>
      <p:ext uri="{BB962C8B-B14F-4D97-AF65-F5344CB8AC3E}">
        <p14:creationId xmlns:p14="http://schemas.microsoft.com/office/powerpoint/2010/main" val="25965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4E29-A6C0-0837-B347-7C5C148DE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4E9B-5114-7BB2-8725-8C65C042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CTC (Cost to Company): </a:t>
            </a:r>
            <a:r>
              <a:rPr lang="en-US" dirty="0"/>
              <a:t>The total salary package offered to a candidate.</a:t>
            </a:r>
          </a:p>
          <a:p>
            <a:pPr marL="0" indent="0">
              <a:buNone/>
            </a:pPr>
            <a:r>
              <a:rPr lang="en-US" b="1" dirty="0"/>
              <a:t>Client: </a:t>
            </a:r>
            <a:r>
              <a:rPr lang="en-US" dirty="0"/>
              <a:t>The company or organization looking to hire candidates.</a:t>
            </a:r>
          </a:p>
          <a:p>
            <a:pPr marL="0" indent="0">
              <a:buNone/>
            </a:pPr>
            <a:r>
              <a:rPr lang="en-US" b="1" dirty="0"/>
              <a:t>Candidate: </a:t>
            </a:r>
            <a:r>
              <a:rPr lang="en-US" dirty="0"/>
              <a:t>The individual applying for the job position offered by the client.</a:t>
            </a:r>
          </a:p>
        </p:txBody>
      </p:sp>
    </p:spTree>
    <p:extLst>
      <p:ext uri="{BB962C8B-B14F-4D97-AF65-F5344CB8AC3E}">
        <p14:creationId xmlns:p14="http://schemas.microsoft.com/office/powerpoint/2010/main" val="12123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9A27-CA47-4A29-11C9-414E7689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Client's Salary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81C9-40EA-B568-FF87-318B5F5E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Recognize the client's current financial situation and salary constraints, especially during difficult economic times.</a:t>
            </a:r>
          </a:p>
          <a:p>
            <a:r>
              <a:rPr lang="en-US" dirty="0"/>
              <a:t>Step 1.2: Acknowledge that some clients may prefer to offer salaries equivalent to or slightly higher than the candidate's last drawn salary before termination</a:t>
            </a:r>
          </a:p>
        </p:txBody>
      </p:sp>
    </p:spTree>
    <p:extLst>
      <p:ext uri="{BB962C8B-B14F-4D97-AF65-F5344CB8AC3E}">
        <p14:creationId xmlns:p14="http://schemas.microsoft.com/office/powerpoint/2010/main" val="56377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8FD3-51B0-B7AA-F34C-750A2FD6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Candidate Interaction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861A-37A3-0F3C-95EB-7085E1B0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2.1: During the initial conversation with the candidate, discuss their salary expectations.</a:t>
            </a:r>
          </a:p>
          <a:p>
            <a:r>
              <a:rPr lang="en-US" dirty="0"/>
              <a:t>Step 2.2: If the candidate expects a 20-30% hike, explain the client's current salary constraints and the likelihood of the client offering the same or slightly higher CTC than the previous job.</a:t>
            </a:r>
          </a:p>
        </p:txBody>
      </p:sp>
    </p:spTree>
    <p:extLst>
      <p:ext uri="{BB962C8B-B14F-4D97-AF65-F5344CB8AC3E}">
        <p14:creationId xmlns:p14="http://schemas.microsoft.com/office/powerpoint/2010/main" val="37950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9DAE-3B6C-5EC6-AC06-374ED1D4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Realistic Expectations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5440-F1A3-E614-86CF-6A68A5C2F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3.1: Clearly communicate to the candidate what the client is likely to offer.</a:t>
            </a:r>
          </a:p>
          <a:p>
            <a:r>
              <a:rPr lang="en-US" dirty="0"/>
              <a:t>Step 3.2: Ensure the candidate understands and agrees to consider an offer within the client's budget before proceeding with their CV submission.</a:t>
            </a:r>
          </a:p>
        </p:txBody>
      </p:sp>
    </p:spTree>
    <p:extLst>
      <p:ext uri="{BB962C8B-B14F-4D97-AF65-F5344CB8AC3E}">
        <p14:creationId xmlns:p14="http://schemas.microsoft.com/office/powerpoint/2010/main" val="154026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B26E-C4D0-60D5-CE2A-DC5FB6D4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Communicating with the Client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7AA6-0D1F-7E43-B032-66D6B3E6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4.1: Inform the client if a candidate’s expected salary is higher than their budget.</a:t>
            </a:r>
          </a:p>
          <a:p>
            <a:r>
              <a:rPr lang="en-US" dirty="0"/>
              <a:t>Step 4.2: Call the client and discuss the candidate’s salary expectations in detail.</a:t>
            </a:r>
          </a:p>
          <a:p>
            <a:r>
              <a:rPr lang="en-US" dirty="0"/>
              <a:t>Step 4.3: Obtain the client’s confirmation to proceed with interviewing the candidate only if they are willing to consider the expected salary range.</a:t>
            </a:r>
          </a:p>
        </p:txBody>
      </p:sp>
    </p:spTree>
    <p:extLst>
      <p:ext uri="{BB962C8B-B14F-4D97-AF65-F5344CB8AC3E}">
        <p14:creationId xmlns:p14="http://schemas.microsoft.com/office/powerpoint/2010/main" val="71166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012F-6BE4-545A-BFA1-3FDDEDFF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Documentation and Transparency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F2FF-C843-5703-4D6C-B8186282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Document all communications regarding salary expectations with both the candidate and the client.</a:t>
            </a:r>
          </a:p>
          <a:p>
            <a:r>
              <a:rPr lang="en-US" dirty="0"/>
              <a:t>Step 5.2: Keep records of the agreed salary expectations for future reference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159763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BFF5-80A3-D224-23FB-977429B1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Ensuring 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4A3C-EE75-A006-D1F1-A37A6A97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6.1: Double-check that both the candidate and the client are aligned on salary expectations before scheduling interviews.</a:t>
            </a:r>
          </a:p>
          <a:p>
            <a:r>
              <a:rPr lang="en-US" dirty="0"/>
              <a:t>Step 6.2: Reiterate to the candidate the agreed salary expectations before they go for the interview to ensure no confusion.</a:t>
            </a:r>
          </a:p>
        </p:txBody>
      </p:sp>
    </p:spTree>
    <p:extLst>
      <p:ext uri="{BB962C8B-B14F-4D97-AF65-F5344CB8AC3E}">
        <p14:creationId xmlns:p14="http://schemas.microsoft.com/office/powerpoint/2010/main" val="125937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Expectation Setting for Salary</vt:lpstr>
      <vt:lpstr>Purpose</vt:lpstr>
      <vt:lpstr>Definitions</vt:lpstr>
      <vt:lpstr>Understanding Client's Salary Constraints</vt:lpstr>
      <vt:lpstr>Initial Candidate Interaction</vt:lpstr>
      <vt:lpstr>Setting Realistic Expectations</vt:lpstr>
      <vt:lpstr>Communicating with the Client</vt:lpstr>
      <vt:lpstr>Documentation and Transparency</vt:lpstr>
      <vt:lpstr>Ensuring Alignment</vt:lpstr>
      <vt:lpstr>Avoiding Wasted Efforts</vt:lpstr>
      <vt:lpstr>Continuous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Saravana Kumar</dc:creator>
  <cp:lastModifiedBy>Dr Saravana Kumar</cp:lastModifiedBy>
  <cp:revision>1</cp:revision>
  <dcterms:created xsi:type="dcterms:W3CDTF">2024-07-23T04:44:11Z</dcterms:created>
  <dcterms:modified xsi:type="dcterms:W3CDTF">2024-07-23T04:50:26Z</dcterms:modified>
</cp:coreProperties>
</file>