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B8E0-0CEB-4039-8429-1BD87C837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BD845-C06A-4D0E-8E4F-F906BC65E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2266-0FF9-483C-8E83-F0DB0C98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D67EB-F511-452E-8A05-9F8E7057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214F-EB21-4179-BC2C-3E188C5F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E0B5-F83D-47DC-92D2-D0F11C14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CB55B-DB2A-4EA8-B4E9-4A9CDDA0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161D-B976-4BA6-89F6-B68CAB53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1183E-3EA7-4ACD-8A91-DCB142B8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C5EA6-F4B0-41FA-B7A5-1F5AA11A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3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C53D-6993-41DC-82D5-15028FD75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81D62-87F3-4F51-A325-82A786881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B366-8944-49FA-A612-CC7A9418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64FF5-EE0F-47B4-BEC5-0AEE51B4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BD612-3FDA-411C-B689-1414F40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2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85FF-8CC5-46AE-B2E8-A21CA435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1EE2-F72C-49BC-9EF8-12AF064EF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8555-2446-4B61-9ABA-7649279F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05513-AA2A-40CB-8AE5-9D61BF7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AB9B-2412-424C-B2D0-E20218D4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3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644-16E2-441D-A39E-EA8E1E6D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73B1-3A3F-4D92-AC3D-E33D41BB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4E43-5170-4014-A938-5E4B5555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DB01E-0143-4A47-A0E1-88D8101D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1298-D374-47A0-B7DE-F41BA2AE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2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AD08-64D6-4885-8987-40C29D4C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F304-0B75-45E0-8263-F170903E1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1D339-85BD-433C-9E49-22A81EE26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D24B-3A3A-4D47-979D-1307D76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B380-CB29-4D0C-87DF-C36F0A0E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F24BD-6BA7-4B98-BE98-576EE0EF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F8F1-356D-4017-A910-A4DD99DC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8281A-E58C-4EDA-9856-7C45D7B14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059B-DBDE-4FAF-A9E6-7059AFA77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C8A18-FA57-491F-BA4C-4B9D7B2C9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D5FB3-3F0A-412C-8796-29098DDC0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8DDCF-8075-4D84-835A-922A7EE6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F06B3-1E8C-4847-919C-35F10A1F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CCF1C-F2B0-49D5-ABE9-6CD1330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0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2BA5-1BB9-4A4C-BBA7-FE9B9C24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7F8AC-4F1E-4623-969B-336086F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4852C-434E-4C92-964F-BF750EF3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62F92-2927-43A8-B10F-F8A457A0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B9B56-6C0F-4279-B56E-A3F09A6B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44881-0072-467C-AEC1-7F602B93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1DC1A-4EF3-4914-B553-035B0F8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4E4B-7F82-49A9-BFAF-B35382B1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73F9-FCB7-43D8-8D8B-7A001AD4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14FF7-235E-4B77-87F8-CE2BFFDD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F289D-6689-4C16-BC09-5D538B02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7F34-E17F-495A-B807-11B6332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FB58C-3A4C-4C73-9C26-3FF15F6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3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2CF6-F036-4445-82EC-E3D22D01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71CF7-3897-4A35-BDAC-B356D4F63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26A69-0C41-4B71-8D88-A17ECC375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68536-E577-4A4D-A75C-7277CD40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3353E-F6B3-437F-B139-65A47A5D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75623-8EA6-43FC-B145-88D5C193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2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CADCD-E6BB-4E16-9A93-9C65A83B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4664E-14D5-49CA-940E-564EABEA7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1D8D-A4BB-4E8F-BD2C-B48B40404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DAA50-A8C1-4F77-B217-6847FFD67172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41361-0F82-43EE-BC77-575F33BF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CCE8-BA45-473A-975D-3A12DDB18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1346-C37A-4449-94E9-C30FEA2C2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4A38-30B8-46B3-96EE-338AD0C97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Negotiating with Candidates and Clients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C538-5C14-4901-8912-0E37CEBF1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SG HR Consultancy: SOP Series</a:t>
            </a:r>
          </a:p>
        </p:txBody>
      </p:sp>
    </p:spTree>
    <p:extLst>
      <p:ext uri="{BB962C8B-B14F-4D97-AF65-F5344CB8AC3E}">
        <p14:creationId xmlns:p14="http://schemas.microsoft.com/office/powerpoint/2010/main" val="318202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3599-D9DD-4916-86A1-F6982C33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Communicating with the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ABF4-7824-441C-9947-36FD82F5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If the candidate requests a higher salary or better terms, communicate these requests to the client.</a:t>
            </a:r>
          </a:p>
          <a:p>
            <a:r>
              <a:rPr lang="en-US" dirty="0"/>
              <a:t>Step 2.2: Advocate for a reasonable adjustment if the candidate’s requests are justified (e.g., market rate, recent significant achievements).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24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A534-E30D-4B15-B6E4-96FCD8F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Unreasonable Demands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5741-35FB-4E5A-B154-06BC4BE1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Clearly communicate to the candidate if their demands are unrealistic (e.g., asking for a 50% salary hike).</a:t>
            </a:r>
          </a:p>
          <a:p>
            <a:r>
              <a:rPr lang="en-US" dirty="0"/>
              <a:t>Step 3.2: Encourage candidates to reconsider unreasonable demands by explaining market realities and the client’s budget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6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22BC-8C9C-4789-BF76-1CA3CF23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Finalizing the Negotiation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A3422-AD7A-4B0D-90E5-506B6D918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3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C34-E904-4E92-A2AD-5CA9E49A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Reaching a Decision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EA1B-BAD0-4448-9148-A7AD2FA8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If the client agrees to the candidate’s revised demands, communicate the final offer to the candidate.</a:t>
            </a:r>
          </a:p>
          <a:p>
            <a:r>
              <a:rPr lang="en-US" dirty="0"/>
              <a:t>Step 1.2: If the client cannot meet the demands, present the best possible offer and explain the reasons for the limitations.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1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12E6-2963-48DD-905E-52CFA6CE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Allowing Time for Decision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245A-1724-4EE3-A577-A3B88463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Give the candidate up to two days to consider the final offer, stressing the importance of making a well-considered decision.</a:t>
            </a:r>
          </a:p>
          <a:p>
            <a:r>
              <a:rPr lang="en-US" dirty="0"/>
              <a:t>Step 2.2: Inform the candidate that if the offer is declined, other candidates may be considered for the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1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D43C-BE8C-444A-A411-11234035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Handling Rejection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FFF2-C4C2-488D-A1D5-5732748E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If the candidate declines the offer, thank them for their time and professionalism.</a:t>
            </a:r>
          </a:p>
          <a:p>
            <a:r>
              <a:rPr lang="en-US" dirty="0"/>
              <a:t>Step 3.2: Encourage them to reconsider if they change their mind and provide your contact information for future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16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45E-413E-45E1-9E3A-E61CB2560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Closing the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6E38-2B0E-4765-90AF-057AA609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4.1: Communicate the final decision to both the candidate and the client, ensuring all parties are informed.</a:t>
            </a:r>
          </a:p>
          <a:p>
            <a:r>
              <a:rPr lang="en-US" dirty="0"/>
              <a:t>Step 4.2: Document the final outcome and any feedback from both parties for future reference.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45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4181-EAF2-4E37-A3A9-228FEED5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0CE5F-71DE-4AF0-8B56-D9008BEC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3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4A94-F42D-470B-A41C-66E6F1B7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Maintain Professionalism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8FEEA-47D6-48D1-8995-7974D122E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Keep the negotiation process professional and objective, avoiding overly friendly or emotional appeals.</a:t>
            </a:r>
          </a:p>
          <a:p>
            <a:r>
              <a:rPr lang="en-US" dirty="0"/>
              <a:t>Step 1.2: Ensure transparency and honesty in all communications.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17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9E65-6C07-4457-8371-92174B01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on Fairness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47A4-6ABE-4138-98A2-588DFC8A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Strive for a fair agreement that meets the needs of both the candidate and the client.</a:t>
            </a:r>
          </a:p>
          <a:p>
            <a:r>
              <a:rPr lang="en-US" dirty="0"/>
              <a:t>Step 2.2: Avoid pushing for a higher salary just to increase service fees; prioritize a mutually beneficial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82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B5C9-8EB1-4D18-AF47-5EC89801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D466-2025-4F82-AC49-581C6335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negotiating job offers with candidates and clients, ensuring a fair and professional process that leads to successful placements.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0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5F5F-BC4A-4E9D-84E8-49EE94EC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Effective Communication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95E9-9BC9-4902-B3E9-31F5F47A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Clearly explain the reasoning behind any decisions or offers to both the candidate and the client.</a:t>
            </a:r>
          </a:p>
          <a:p>
            <a:r>
              <a:rPr lang="en-US" dirty="0"/>
              <a:t>Step 3.2: Use email and phone communications to document and confirm all key points discussed.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28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911-1389-4452-8467-CE888CC2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2AC3-C1B9-40B5-9FE4-E1636E70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step-by-step algorithm, executives can navigate the complexities of negotiating job offers, ensuring a fair, transparent, and successful outcome for both candidates and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9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DE2-2C36-49C3-A349-AFB094B7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05AF-BB10-45A1-8BB6-05D44D418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Candidate: The individual being considered for a job position.</a:t>
            </a:r>
          </a:p>
          <a:p>
            <a:r>
              <a:rPr lang="en-US" dirty="0"/>
              <a:t>Client: The company or organization making the job offer.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39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FC30-B9F0-4944-87B2-1076E617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for Negotiation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C1E5E-F7C5-4504-9E2F-26FD08AA8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7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F7A2-8626-4C3E-9974-9A8F274E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Gather Necessary 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BA85-0460-4188-8649-B9199DDF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1.1: Obtain the following documents from the candidate:</a:t>
            </a:r>
          </a:p>
          <a:p>
            <a:pPr lvl="1"/>
            <a:r>
              <a:rPr lang="en-US" dirty="0"/>
              <a:t>    Appointment letter</a:t>
            </a:r>
          </a:p>
          <a:p>
            <a:pPr lvl="1"/>
            <a:r>
              <a:rPr lang="en-US" dirty="0"/>
              <a:t>    Salary slips for the last three months</a:t>
            </a:r>
          </a:p>
          <a:p>
            <a:pPr lvl="1"/>
            <a:r>
              <a:rPr lang="en-US" dirty="0"/>
              <a:t>    Recent appraisal letter (if available)</a:t>
            </a:r>
          </a:p>
          <a:p>
            <a:endParaRPr lang="en-US" dirty="0"/>
          </a:p>
          <a:p>
            <a:r>
              <a:rPr lang="en-US" dirty="0"/>
              <a:t>Step 1.2: Review these documents to understand:</a:t>
            </a:r>
          </a:p>
          <a:p>
            <a:pPr lvl="1"/>
            <a:r>
              <a:rPr lang="en-US" dirty="0"/>
              <a:t>    The candidate’s current salary structure, including fixed and variable components.</a:t>
            </a:r>
          </a:p>
          <a:p>
            <a:pPr lvl="1"/>
            <a:r>
              <a:rPr lang="en-US" dirty="0"/>
              <a:t>    Any recent appraisals and their impact on the candidate's expectations.</a:t>
            </a:r>
          </a:p>
          <a:p>
            <a:pPr lvl="1"/>
            <a:r>
              <a:rPr lang="en-US" dirty="0"/>
              <a:t>    The candidate’s employment history and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8B79-51B1-46AF-91D3-A406D4D2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Understanding Candidate’s Expectations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F1A2-899C-4E69-B3AE-188F3806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Discuss with the candidate their salary expectations and the reasons behind them.</a:t>
            </a:r>
          </a:p>
          <a:p>
            <a:r>
              <a:rPr lang="en-US" dirty="0"/>
              <a:t>Step 2.2: Clarify any unrealistic expectations and explain market norms, especially for mid and senior-level positions where salary hikes might be lower (e.g., 10-15%).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57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A677-AD90-4B29-AD0E-13C48B2E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Stage for Fair Negotiation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7BE4-93AC-4B82-8CE1-9007A937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Inform the candidate that your role is to facilitate a fair negotiation, not to take sides.</a:t>
            </a:r>
          </a:p>
          <a:p>
            <a:r>
              <a:rPr lang="en-US" dirty="0"/>
              <a:t>Step 3.2: Build trust by assuring both the candidate and the client that you will advocate for a fair and reasonable outcome.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70F9-220F-4802-BBBE-29EF6D17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Conducting the Negotiation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7BFEE-98B1-402F-8C51-783A35D76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EFBD-6A7D-46B0-BD0D-B882AEEA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Communicating with the Candidate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AE5E0-7EA7-4B96-AD3B-FB5852F4A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Present the client’s offer to the candidate, ensuring clarity on the salary breakdown and any additional benefits.</a:t>
            </a:r>
          </a:p>
          <a:p>
            <a:r>
              <a:rPr lang="en-US" dirty="0"/>
              <a:t>Step 1.2: If the offer aligns with the candidate’s expectations, encourage acceptance.</a:t>
            </a:r>
          </a:p>
          <a:p>
            <a:r>
              <a:rPr lang="en-US" dirty="0"/>
              <a:t>Step 1.3: If the candidate finds the offer unsatisfactory, discuss and document their specific concerns or additional demands.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2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740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Negotiating with Candidates and Clients</vt:lpstr>
      <vt:lpstr>Purpose</vt:lpstr>
      <vt:lpstr>Definitions</vt:lpstr>
      <vt:lpstr>Preparing for Negotiation</vt:lpstr>
      <vt:lpstr>Gather Necessary Documents</vt:lpstr>
      <vt:lpstr>Understanding Candidate’s Expectations</vt:lpstr>
      <vt:lpstr>Setting the Stage for Fair Negotiation</vt:lpstr>
      <vt:lpstr>Conducting the Negotiation</vt:lpstr>
      <vt:lpstr>Communicating with the Candidate</vt:lpstr>
      <vt:lpstr>Communicating with the Client</vt:lpstr>
      <vt:lpstr>Handling Unreasonable Demands</vt:lpstr>
      <vt:lpstr>Finalizing the Negotiation</vt:lpstr>
      <vt:lpstr>Reaching a Decision</vt:lpstr>
      <vt:lpstr>Allowing Time for Decision</vt:lpstr>
      <vt:lpstr>Handling Rejection</vt:lpstr>
      <vt:lpstr>Closing the Loop</vt:lpstr>
      <vt:lpstr>Best Practices</vt:lpstr>
      <vt:lpstr>Maintain Professionalism</vt:lpstr>
      <vt:lpstr>Focus on Fairness</vt:lpstr>
      <vt:lpstr>Effective Communication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Negotiating with Candidates and Clients</dc:title>
  <dc:creator>Dr Saravana Kumar</dc:creator>
  <cp:lastModifiedBy>Dr Saravana Kumar</cp:lastModifiedBy>
  <cp:revision>3</cp:revision>
  <dcterms:created xsi:type="dcterms:W3CDTF">2024-08-01T10:02:42Z</dcterms:created>
  <dcterms:modified xsi:type="dcterms:W3CDTF">2024-08-01T10:40:07Z</dcterms:modified>
</cp:coreProperties>
</file>