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1" r:id="rId1"/>
  </p:sldMasterIdLst>
  <p:notesMasterIdLst>
    <p:notesMasterId r:id="rId8"/>
  </p:notesMasterIdLst>
  <p:sldIdLst>
    <p:sldId id="256" r:id="rId2"/>
    <p:sldId id="264" r:id="rId3"/>
    <p:sldId id="263" r:id="rId4"/>
    <p:sldId id="265" r:id="rId5"/>
    <p:sldId id="260" r:id="rId6"/>
    <p:sldId id="266" r:id="rId7"/>
  </p:sldIdLst>
  <p:sldSz cx="7556500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014" y="-9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15A91-0A38-4DC6-BEEC-0E992C7DDBB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336675"/>
            <a:ext cx="25495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02D67-A20B-454D-9DD4-4472AD643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25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02D67-A20B-454D-9DD4-4472AD6430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725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363" y="1750055"/>
            <a:ext cx="6423775" cy="3722887"/>
          </a:xfrm>
        </p:spPr>
        <p:txBody>
          <a:bodyPr anchor="b">
            <a:normAutofit/>
          </a:bodyPr>
          <a:lstStyle>
            <a:lvl1pPr algn="ctr">
              <a:defRPr sz="39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6363" y="5616511"/>
            <a:ext cx="6423775" cy="2581762"/>
          </a:xfrm>
        </p:spPr>
        <p:txBody>
          <a:bodyPr/>
          <a:lstStyle>
            <a:lvl1pPr marL="0" indent="0" algn="ctr">
              <a:buNone/>
              <a:defRPr sz="1983"/>
            </a:lvl1pPr>
            <a:lvl2pPr marL="377830" indent="0" algn="ctr">
              <a:buNone/>
              <a:defRPr sz="1653"/>
            </a:lvl2pPr>
            <a:lvl3pPr marL="755660" indent="0" algn="ctr">
              <a:buNone/>
              <a:defRPr sz="1488"/>
            </a:lvl3pPr>
            <a:lvl4pPr marL="1133490" indent="0" algn="ctr">
              <a:buNone/>
              <a:defRPr sz="1322"/>
            </a:lvl4pPr>
            <a:lvl5pPr marL="1511320" indent="0" algn="ctr">
              <a:buNone/>
              <a:defRPr sz="1322"/>
            </a:lvl5pPr>
            <a:lvl6pPr marL="1889150" indent="0" algn="ctr">
              <a:buNone/>
              <a:defRPr sz="1322"/>
            </a:lvl6pPr>
            <a:lvl7pPr marL="2266980" indent="0" algn="ctr">
              <a:buNone/>
              <a:defRPr sz="1322"/>
            </a:lvl7pPr>
            <a:lvl8pPr marL="2644811" indent="0" algn="ctr">
              <a:buNone/>
              <a:defRPr sz="1322"/>
            </a:lvl8pPr>
            <a:lvl9pPr marL="3022641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4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70" y="6688245"/>
            <a:ext cx="6425730" cy="1277587"/>
          </a:xfrm>
        </p:spPr>
        <p:txBody>
          <a:bodyPr anchor="b">
            <a:normAutofit/>
          </a:bodyPr>
          <a:lstStyle>
            <a:lvl1pPr>
              <a:defRPr sz="23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70" y="968803"/>
            <a:ext cx="6425730" cy="5269883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3" y="7965831"/>
            <a:ext cx="6424760" cy="1064151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5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62" y="950527"/>
            <a:ext cx="6417176" cy="5340243"/>
          </a:xfrm>
        </p:spPr>
        <p:txBody>
          <a:bodyPr anchor="ctr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4" y="6556404"/>
            <a:ext cx="6417175" cy="2482631"/>
          </a:xfrm>
        </p:spPr>
        <p:txBody>
          <a:bodyPr anchor="ctr"/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9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350" y="950525"/>
            <a:ext cx="5765768" cy="4666713"/>
          </a:xfrm>
        </p:spPr>
        <p:txBody>
          <a:bodyPr anchor="ctr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66442" y="5628976"/>
            <a:ext cx="5424602" cy="665511"/>
          </a:xfrm>
        </p:spPr>
        <p:txBody>
          <a:bodyPr anchor="t">
            <a:normAutofit/>
          </a:bodyPr>
          <a:lstStyle>
            <a:lvl1pPr marL="0" indent="0" algn="r">
              <a:buNone/>
              <a:defRPr sz="1157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1" y="6556406"/>
            <a:ext cx="6417176" cy="24735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17529" y="1000653"/>
            <a:ext cx="377825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11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7082" y="4792190"/>
            <a:ext cx="377825" cy="911817"/>
          </a:xfrm>
          <a:prstGeom prst="rect">
            <a:avLst/>
          </a:prstGeom>
        </p:spPr>
        <p:txBody>
          <a:bodyPr vert="horz" lIns="75565" tIns="37783" rIns="75565" bIns="37783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11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900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70" y="3316456"/>
            <a:ext cx="6418145" cy="3916602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2" y="7251422"/>
            <a:ext cx="6417176" cy="1778560"/>
          </a:xfrm>
        </p:spPr>
        <p:txBody>
          <a:bodyPr anchor="t"/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37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66361" y="950527"/>
            <a:ext cx="6417176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66363" y="3256233"/>
            <a:ext cx="2044665" cy="128374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66363" y="4539976"/>
            <a:ext cx="2044665" cy="4490006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54898" y="3256232"/>
            <a:ext cx="2044419" cy="12837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754899" y="4539976"/>
            <a:ext cx="2045202" cy="4490006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41784" y="3256232"/>
            <a:ext cx="2039865" cy="128374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98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943673" y="4539976"/>
            <a:ext cx="2039865" cy="4490006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938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66362" y="950527"/>
            <a:ext cx="6417176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66363" y="6220114"/>
            <a:ext cx="2044665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76825" y="3262337"/>
            <a:ext cx="1822219" cy="23763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66363" y="7118656"/>
            <a:ext cx="2044665" cy="1911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53550" y="6220114"/>
            <a:ext cx="2044682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31826" y="3262337"/>
            <a:ext cx="1816315" cy="23763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752710" y="7118654"/>
            <a:ext cx="2045521" cy="1911328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941861" y="6220114"/>
            <a:ext cx="2039053" cy="89854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653" b="0">
                <a:solidFill>
                  <a:schemeClr val="tx1"/>
                </a:solidFill>
              </a:defRPr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053041" y="3262337"/>
            <a:ext cx="1817299" cy="2376311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322"/>
            </a:lvl1pPr>
            <a:lvl2pPr marL="377830" indent="0">
              <a:buNone/>
              <a:defRPr sz="1322"/>
            </a:lvl2pPr>
            <a:lvl3pPr marL="755660" indent="0">
              <a:buNone/>
              <a:defRPr sz="1322"/>
            </a:lvl3pPr>
            <a:lvl4pPr marL="1133490" indent="0">
              <a:buNone/>
              <a:defRPr sz="1322"/>
            </a:lvl4pPr>
            <a:lvl5pPr marL="1511320" indent="0">
              <a:buNone/>
              <a:defRPr sz="1322"/>
            </a:lvl5pPr>
            <a:lvl6pPr marL="1889150" indent="0">
              <a:buNone/>
              <a:defRPr sz="1322"/>
            </a:lvl6pPr>
            <a:lvl7pPr marL="2266980" indent="0">
              <a:buNone/>
              <a:defRPr sz="1322"/>
            </a:lvl7pPr>
            <a:lvl8pPr marL="2644811" indent="0">
              <a:buNone/>
              <a:defRPr sz="1322"/>
            </a:lvl8pPr>
            <a:lvl9pPr marL="3022641" indent="0">
              <a:buNone/>
              <a:defRPr sz="13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941783" y="7118658"/>
            <a:ext cx="2041754" cy="1911324"/>
          </a:xfrm>
        </p:spPr>
        <p:txBody>
          <a:bodyPr anchor="t">
            <a:normAutofit/>
          </a:bodyPr>
          <a:lstStyle>
            <a:lvl1pPr marL="0" indent="0" algn="ctr">
              <a:buNone/>
              <a:defRPr sz="1157"/>
            </a:lvl1pPr>
            <a:lvl2pPr marL="377830" indent="0">
              <a:buNone/>
              <a:defRPr sz="992"/>
            </a:lvl2pPr>
            <a:lvl3pPr marL="755660" indent="0">
              <a:buNone/>
              <a:defRPr sz="826"/>
            </a:lvl3pPr>
            <a:lvl4pPr marL="1133490" indent="0">
              <a:buNone/>
              <a:defRPr sz="744"/>
            </a:lvl4pPr>
            <a:lvl5pPr marL="1511320" indent="0">
              <a:buNone/>
              <a:defRPr sz="744"/>
            </a:lvl5pPr>
            <a:lvl6pPr marL="1889150" indent="0">
              <a:buNone/>
              <a:defRPr sz="744"/>
            </a:lvl6pPr>
            <a:lvl7pPr marL="2266980" indent="0">
              <a:buNone/>
              <a:defRPr sz="744"/>
            </a:lvl7pPr>
            <a:lvl8pPr marL="2644811" indent="0">
              <a:buNone/>
              <a:defRPr sz="744"/>
            </a:lvl8pPr>
            <a:lvl9pPr marL="3022641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71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42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7621" y="950525"/>
            <a:ext cx="1575918" cy="807945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363" y="950525"/>
            <a:ext cx="4746802" cy="80794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9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5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75" y="1024788"/>
            <a:ext cx="6032750" cy="4448157"/>
          </a:xfrm>
        </p:spPr>
        <p:txBody>
          <a:bodyPr anchor="b">
            <a:normAutofit/>
          </a:bodyPr>
          <a:lstStyle>
            <a:lvl1pPr>
              <a:defRPr sz="28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875" y="5616514"/>
            <a:ext cx="6032750" cy="2339180"/>
          </a:xfrm>
        </p:spPr>
        <p:txBody>
          <a:bodyPr/>
          <a:lstStyle>
            <a:lvl1pPr marL="0" indent="0" algn="ctr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1pPr>
            <a:lvl2pPr marL="377830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660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49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4pPr>
            <a:lvl5pPr marL="151132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5pPr>
            <a:lvl6pPr marL="188915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6pPr>
            <a:lvl7pPr marL="2266980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7pPr>
            <a:lvl8pPr marL="264481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8pPr>
            <a:lvl9pPr marL="3022641" indent="0">
              <a:buNone/>
              <a:defRPr sz="13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8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64" y="950527"/>
            <a:ext cx="6417175" cy="20680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363" y="3256233"/>
            <a:ext cx="3164659" cy="5773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6223" y="3256233"/>
            <a:ext cx="3157315" cy="57737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1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364" y="950527"/>
            <a:ext cx="641717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499" y="3256233"/>
            <a:ext cx="2975269" cy="12846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362" y="4540924"/>
            <a:ext cx="3165405" cy="4489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15614" y="3256233"/>
            <a:ext cx="2967924" cy="128469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983" b="1"/>
            </a:lvl1pPr>
            <a:lvl2pPr marL="377830" indent="0">
              <a:buNone/>
              <a:defRPr sz="1653" b="1"/>
            </a:lvl2pPr>
            <a:lvl3pPr marL="755660" indent="0">
              <a:buNone/>
              <a:defRPr sz="1488" b="1"/>
            </a:lvl3pPr>
            <a:lvl4pPr marL="1133490" indent="0">
              <a:buNone/>
              <a:defRPr sz="1322" b="1"/>
            </a:lvl4pPr>
            <a:lvl5pPr marL="1511320" indent="0">
              <a:buNone/>
              <a:defRPr sz="1322" b="1"/>
            </a:lvl5pPr>
            <a:lvl6pPr marL="1889150" indent="0">
              <a:buNone/>
              <a:defRPr sz="1322" b="1"/>
            </a:lvl6pPr>
            <a:lvl7pPr marL="2266980" indent="0">
              <a:buNone/>
              <a:defRPr sz="1322" b="1"/>
            </a:lvl7pPr>
            <a:lvl8pPr marL="2644811" indent="0">
              <a:buNone/>
              <a:defRPr sz="1322" b="1"/>
            </a:lvl8pPr>
            <a:lvl9pPr marL="3022641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5478" y="4540924"/>
            <a:ext cx="3158060" cy="4489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04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18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8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90" y="950525"/>
            <a:ext cx="2437168" cy="3683282"/>
          </a:xfrm>
        </p:spPr>
        <p:txBody>
          <a:bodyPr anchor="b">
            <a:normAutofit/>
          </a:bodyPr>
          <a:lstStyle>
            <a:lvl1pPr>
              <a:defRPr sz="23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342" y="950524"/>
            <a:ext cx="3836196" cy="807945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490" y="4633809"/>
            <a:ext cx="2437168" cy="4396174"/>
          </a:xfrm>
        </p:spPr>
        <p:txBody>
          <a:bodyPr/>
          <a:lstStyle>
            <a:lvl1pPr marL="0" indent="0" algn="ctr">
              <a:buNone/>
              <a:defRPr sz="1322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33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91" y="950525"/>
            <a:ext cx="3444061" cy="3683282"/>
          </a:xfrm>
        </p:spPr>
        <p:txBody>
          <a:bodyPr anchor="b">
            <a:normAutofit/>
          </a:bodyPr>
          <a:lstStyle>
            <a:lvl1pPr>
              <a:defRPr sz="26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38485" y="1183292"/>
            <a:ext cx="2451845" cy="7613922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644"/>
            </a:lvl1pPr>
            <a:lvl2pPr marL="377830" indent="0">
              <a:buNone/>
              <a:defRPr sz="2314"/>
            </a:lvl2pPr>
            <a:lvl3pPr marL="755660" indent="0">
              <a:buNone/>
              <a:defRPr sz="1983"/>
            </a:lvl3pPr>
            <a:lvl4pPr marL="1133490" indent="0">
              <a:buNone/>
              <a:defRPr sz="1653"/>
            </a:lvl4pPr>
            <a:lvl5pPr marL="1511320" indent="0">
              <a:buNone/>
              <a:defRPr sz="1653"/>
            </a:lvl5pPr>
            <a:lvl6pPr marL="1889150" indent="0">
              <a:buNone/>
              <a:defRPr sz="1653"/>
            </a:lvl6pPr>
            <a:lvl7pPr marL="2266980" indent="0">
              <a:buNone/>
              <a:defRPr sz="1653"/>
            </a:lvl7pPr>
            <a:lvl8pPr marL="2644811" indent="0">
              <a:buNone/>
              <a:defRPr sz="1653"/>
            </a:lvl8pPr>
            <a:lvl9pPr marL="3022641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362" y="4633806"/>
            <a:ext cx="3447068" cy="4396176"/>
          </a:xfrm>
        </p:spPr>
        <p:txBody>
          <a:bodyPr>
            <a:normAutofit/>
          </a:bodyPr>
          <a:lstStyle>
            <a:lvl1pPr marL="0" indent="0" algn="ctr">
              <a:buNone/>
              <a:defRPr sz="1488"/>
            </a:lvl1pPr>
            <a:lvl2pPr marL="377830" indent="0">
              <a:buNone/>
              <a:defRPr sz="1157"/>
            </a:lvl2pPr>
            <a:lvl3pPr marL="755660" indent="0">
              <a:buNone/>
              <a:defRPr sz="992"/>
            </a:lvl3pPr>
            <a:lvl4pPr marL="1133490" indent="0">
              <a:buNone/>
              <a:defRPr sz="826"/>
            </a:lvl4pPr>
            <a:lvl5pPr marL="1511320" indent="0">
              <a:buNone/>
              <a:defRPr sz="826"/>
            </a:lvl5pPr>
            <a:lvl6pPr marL="1889150" indent="0">
              <a:buNone/>
              <a:defRPr sz="826"/>
            </a:lvl6pPr>
            <a:lvl7pPr marL="2266980" indent="0">
              <a:buNone/>
              <a:defRPr sz="826"/>
            </a:lvl7pPr>
            <a:lvl8pPr marL="2644811" indent="0">
              <a:buNone/>
              <a:defRPr sz="826"/>
            </a:lvl8pPr>
            <a:lvl9pPr marL="3022641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0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364" y="950527"/>
            <a:ext cx="6417175" cy="2068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362" y="3268307"/>
            <a:ext cx="6417176" cy="5761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9216" y="9173553"/>
            <a:ext cx="1700213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6363" y="9173553"/>
            <a:ext cx="4135786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050"/>
              </a:lnSpc>
            </a:pPr>
            <a:r>
              <a:rPr lang="en-IN"/>
              <a:t>©</a:t>
            </a:r>
            <a:r>
              <a:rPr lang="en-IN" spc="-25"/>
              <a:t> </a:t>
            </a:r>
            <a:r>
              <a:rPr lang="en-IN"/>
              <a:t>2024</a:t>
            </a:r>
            <a:r>
              <a:rPr lang="en-IN" spc="-25"/>
              <a:t> </a:t>
            </a:r>
            <a:r>
              <a:rPr lang="en-IN"/>
              <a:t>all</a:t>
            </a:r>
            <a:r>
              <a:rPr lang="en-IN" spc="-20"/>
              <a:t> </a:t>
            </a:r>
            <a:r>
              <a:rPr lang="en-IN"/>
              <a:t>rights</a:t>
            </a:r>
            <a:r>
              <a:rPr lang="en-IN" spc="-15"/>
              <a:t> </a:t>
            </a:r>
            <a:r>
              <a:rPr lang="en-IN" spc="-10"/>
              <a:t>reserved</a:t>
            </a:r>
            <a:endParaRPr lang="en-IN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16497" y="9173553"/>
            <a:ext cx="46704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9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755660" rtl="0" eaLnBrk="1" latinLnBrk="0" hangingPunct="1">
        <a:lnSpc>
          <a:spcPct val="90000"/>
        </a:lnSpc>
        <a:spcBef>
          <a:spcPct val="0"/>
        </a:spcBef>
        <a:buNone/>
        <a:defRPr sz="281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88915" indent="-188915" algn="l" defTabSz="755660" rtl="0" eaLnBrk="1" latinLnBrk="0" hangingPunct="1">
        <a:lnSpc>
          <a:spcPct val="120000"/>
        </a:lnSpc>
        <a:spcBef>
          <a:spcPts val="826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6674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94457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32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32240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1157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70023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078065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455896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833726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211556" indent="-188915" algn="l" defTabSz="755660" rtl="0" eaLnBrk="1" latinLnBrk="0" hangingPunct="1">
        <a:lnSpc>
          <a:spcPct val="120000"/>
        </a:lnSpc>
        <a:spcBef>
          <a:spcPts val="413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83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66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49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32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15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6980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481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2641" algn="l" defTabSz="755660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9306" y="8616401"/>
            <a:ext cx="5526558" cy="20744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02149" y="7414303"/>
            <a:ext cx="2362200" cy="123668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 marR="5080">
              <a:lnSpc>
                <a:spcPct val="157100"/>
              </a:lnSpc>
            </a:pPr>
            <a:r>
              <a:rPr lang="en-US" sz="2400" i="1" spc="-25" dirty="0">
                <a:latin typeface="Book Antiqua" panose="02040602050305030304" pitchFamily="18" charset="0"/>
                <a:cs typeface="Calibri"/>
              </a:rPr>
              <a:t>Lakshmanan</a:t>
            </a:r>
          </a:p>
          <a:p>
            <a:pPr marL="12700" marR="5080">
              <a:lnSpc>
                <a:spcPct val="157100"/>
              </a:lnSpc>
            </a:pPr>
            <a:r>
              <a:rPr lang="en-US" sz="2400" i="1" spc="-25" dirty="0">
                <a:latin typeface="Book Antiqua" panose="02040602050305030304" pitchFamily="18" charset="0"/>
                <a:cs typeface="Calibri"/>
              </a:rPr>
              <a:t>16</a:t>
            </a:r>
            <a:r>
              <a:rPr sz="2400" i="1" spc="-10" dirty="0">
                <a:latin typeface="Book Antiqua" panose="02040602050305030304" pitchFamily="18" charset="0"/>
                <a:cs typeface="Calibri"/>
              </a:rPr>
              <a:t>-</a:t>
            </a:r>
            <a:r>
              <a:rPr lang="en-US" sz="2400" i="1" spc="-10" dirty="0">
                <a:latin typeface="Book Antiqua" panose="02040602050305030304" pitchFamily="18" charset="0"/>
                <a:cs typeface="Calibri"/>
              </a:rPr>
              <a:t>OCT</a:t>
            </a:r>
            <a:r>
              <a:rPr sz="2400" i="1" spc="-10" dirty="0">
                <a:latin typeface="Book Antiqua" panose="02040602050305030304" pitchFamily="18" charset="0"/>
                <a:cs typeface="Calibri"/>
              </a:rPr>
              <a:t>-</a:t>
            </a:r>
            <a:r>
              <a:rPr sz="2400" i="1" spc="-20" dirty="0">
                <a:latin typeface="Book Antiqua" panose="02040602050305030304" pitchFamily="18" charset="0"/>
                <a:cs typeface="Calibri"/>
              </a:rPr>
              <a:t>2024</a:t>
            </a:r>
            <a:endParaRPr sz="2400" i="1" dirty="0">
              <a:latin typeface="Book Antiqua" panose="02040602050305030304" pitchFamily="18" charset="0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2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15" dirty="0"/>
              <a:t> </a:t>
            </a:r>
            <a:r>
              <a:rPr spc="-10" dirty="0"/>
              <a:t>reserved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0049EE-43FE-18C5-6572-258F1A6D7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69" y="2721607"/>
            <a:ext cx="6904762" cy="37764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2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1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47D60-3749-0253-1378-9596D4B83FAB}"/>
              </a:ext>
            </a:extLst>
          </p:cNvPr>
          <p:cNvSpPr txBox="1"/>
          <p:nvPr/>
        </p:nvSpPr>
        <p:spPr>
          <a:xfrm>
            <a:off x="229697" y="6747588"/>
            <a:ext cx="380365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ell MT" panose="02020503060305020303" pitchFamily="18" charset="0"/>
                <a:cs typeface="Aptos Serif" panose="02020604070405020304" pitchFamily="18" charset="0"/>
              </a:rPr>
              <a:t>Future Vision</a:t>
            </a:r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: </a:t>
            </a:r>
          </a:p>
          <a:p>
            <a:pPr algn="just"/>
            <a:endParaRPr lang="en-US" sz="1600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pPr algn="just"/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A Self-sustaining City Musk envisions a self-sustaining city on Mars, where humans can thrive. This city would rely on local resources for food, water, and energy, creating a closed-loop ecosystem.</a:t>
            </a:r>
            <a:endParaRPr lang="en-IN" sz="1600" dirty="0">
              <a:latin typeface="Bell MT" panose="02020503060305020303" pitchFamily="18" charset="0"/>
              <a:cs typeface="Aptos Serif" panose="0202060407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33E7A-4FD0-3A6B-20D1-89D8E5135F9B}"/>
              </a:ext>
            </a:extLst>
          </p:cNvPr>
          <p:cNvSpPr txBox="1"/>
          <p:nvPr/>
        </p:nvSpPr>
        <p:spPr>
          <a:xfrm>
            <a:off x="3589821" y="3861765"/>
            <a:ext cx="35814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ell MT" panose="02020503060305020303" pitchFamily="18" charset="0"/>
                <a:cs typeface="Aptos Serif" panose="02020604070405020304" pitchFamily="18" charset="0"/>
              </a:rPr>
              <a:t>Why Mars?</a:t>
            </a:r>
          </a:p>
          <a:p>
            <a:endParaRPr lang="en-US" b="1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Mars presents a unique opportunity for human expansion. Its resources, potential for colonization, and the quest for scientific discovery make it an ideal target for exploration beyond Earth.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CF6C09-FB4C-0C9A-C02A-5532A8B9959C}"/>
              </a:ext>
            </a:extLst>
          </p:cNvPr>
          <p:cNvSpPr txBox="1"/>
          <p:nvPr/>
        </p:nvSpPr>
        <p:spPr>
          <a:xfrm>
            <a:off x="425450" y="1081195"/>
            <a:ext cx="3703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Introduction to Martian vision for a Martian colony is not just a dream; it’s a bold mission. This presentation explores the innovative concepts and technological advancements that could make life on Mars a reality</a:t>
            </a:r>
            <a:endParaRPr lang="en-IN" sz="1600" dirty="0">
              <a:latin typeface="Bell MT" panose="02020503060305020303" pitchFamily="18" charset="0"/>
              <a:cs typeface="Aptos Serif" panose="0202060407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B81426-0295-72F2-9165-B6A98133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979" y="879166"/>
            <a:ext cx="3076653" cy="2410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D27EB-796F-B313-6204-06409306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9" y="3746500"/>
            <a:ext cx="2984500" cy="22794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B19A11-59EE-08C2-907E-E3C7765C7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8979" y="6530833"/>
            <a:ext cx="2997824" cy="22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20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2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1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3A4CC-FC3F-D49D-8023-0DCAF4F0087A}"/>
              </a:ext>
            </a:extLst>
          </p:cNvPr>
          <p:cNvSpPr txBox="1"/>
          <p:nvPr/>
        </p:nvSpPr>
        <p:spPr>
          <a:xfrm>
            <a:off x="3397250" y="4965700"/>
            <a:ext cx="39623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Bell MT" panose="02020503060305020303" pitchFamily="18" charset="0"/>
                <a:cs typeface="Aptos Serif" panose="02020604070405020304" pitchFamily="18" charset="0"/>
              </a:rPr>
              <a:t>Building a Martian Habitat:</a:t>
            </a:r>
          </a:p>
          <a:p>
            <a:pPr algn="just"/>
            <a:endParaRPr lang="en-US" sz="1400" dirty="0"/>
          </a:p>
          <a:p>
            <a:pPr algn="just"/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Creating a habitat on Mars involves innovative architecture and technology. Structures must withstand harsh conditions while providing a comfortable living environment for inhabitants</a:t>
            </a:r>
            <a:endParaRPr lang="en-IN" sz="1600" dirty="0">
              <a:latin typeface="Bell MT" panose="02020503060305020303" pitchFamily="18" charset="0"/>
              <a:cs typeface="Aptos Serif" panose="0202060407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1CFE1A-BF4A-5DF1-A28C-2A98707AE5A9}"/>
              </a:ext>
            </a:extLst>
          </p:cNvPr>
          <p:cNvSpPr txBox="1"/>
          <p:nvPr/>
        </p:nvSpPr>
        <p:spPr>
          <a:xfrm>
            <a:off x="155575" y="1239077"/>
            <a:ext cx="396239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Bell MT" panose="02020503060305020303" pitchFamily="18" charset="0"/>
                <a:cs typeface="Aptos Serif" panose="02020604070405020304" pitchFamily="18" charset="0"/>
              </a:rPr>
              <a:t>Transportation to Mars:</a:t>
            </a:r>
          </a:p>
          <a:p>
            <a:pPr algn="just"/>
            <a:endParaRPr lang="en-US" b="1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pPr algn="just"/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The Starship rocket is key to </a:t>
            </a:r>
            <a:r>
              <a:rPr lang="en-US" b="1" dirty="0">
                <a:latin typeface="Bell MT" panose="02020503060305020303" pitchFamily="18" charset="0"/>
                <a:cs typeface="Aptos Serif" panose="02020604070405020304" pitchFamily="18" charset="0"/>
              </a:rPr>
              <a:t>Musk's</a:t>
            </a:r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 plans. Designed for reusability, it aims to transport humans and cargo to Mars efficiently, reducing costs and making regular trips feasible</a:t>
            </a:r>
          </a:p>
          <a:p>
            <a:endParaRPr lang="en-US" sz="1200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5FCE8-FA19-93E0-C6EF-723F3E00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18" y="1079500"/>
            <a:ext cx="3333657" cy="2739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4DAF6F-1C1F-A5B6-2976-A4A50091F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" y="4815988"/>
            <a:ext cx="3197226" cy="25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89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2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1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FBBCD-F336-C39D-291D-71CC542B177E}"/>
              </a:ext>
            </a:extLst>
          </p:cNvPr>
          <p:cNvSpPr txBox="1"/>
          <p:nvPr/>
        </p:nvSpPr>
        <p:spPr>
          <a:xfrm>
            <a:off x="4083050" y="4551540"/>
            <a:ext cx="3378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ell MT" panose="02020503060305020303" pitchFamily="18" charset="0"/>
                <a:cs typeface="Aptos Serif" panose="02020604070405020304" pitchFamily="18" charset="0"/>
              </a:rPr>
              <a:t>Energy Solutions:</a:t>
            </a:r>
          </a:p>
          <a:p>
            <a:endParaRPr lang="en-IN" b="1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r>
              <a:rPr lang="en-US" dirty="0"/>
              <a:t> </a:t>
            </a:r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Mars presents unique challenges for energy generation. Solar panels and nuclear power are potential solutions to provide the necessary energy for a thriving colony</a:t>
            </a:r>
          </a:p>
          <a:p>
            <a:endParaRPr lang="en-US" sz="1200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6B25B-A776-74D6-15EA-45FBC9D18DD8}"/>
              </a:ext>
            </a:extLst>
          </p:cNvPr>
          <p:cNvSpPr txBox="1"/>
          <p:nvPr/>
        </p:nvSpPr>
        <p:spPr>
          <a:xfrm>
            <a:off x="153987" y="1151275"/>
            <a:ext cx="396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Bell MT" panose="02020503060305020303" pitchFamily="18" charset="0"/>
                <a:cs typeface="Aptos Serif" panose="02020604070405020304" pitchFamily="18" charset="0"/>
              </a:rPr>
              <a:t>Life Support Systems</a:t>
            </a:r>
            <a:r>
              <a:rPr lang="en-IN" sz="1600" b="1" dirty="0">
                <a:latin typeface="Bell MT" panose="02020503060305020303" pitchFamily="18" charset="0"/>
                <a:cs typeface="Aptos Serif" panose="02020604070405020304" pitchFamily="18" charset="0"/>
              </a:rPr>
              <a:t>:</a:t>
            </a:r>
            <a:endParaRPr lang="en-IN" b="1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endParaRPr lang="en-IN" sz="1400" dirty="0"/>
          </a:p>
          <a:p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Essential to survival, life support systems will manage air, water, and food. Technologies like hydroponics and recycling will be vital for sustaining human life on Mars</a:t>
            </a:r>
            <a:endParaRPr lang="en-IN" sz="1600" dirty="0">
              <a:latin typeface="Bell MT" panose="02020503060305020303" pitchFamily="18" charset="0"/>
              <a:cs typeface="Aptos Serif" panose="0202060407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FA7F0-5CA3-2D32-06E5-2B100863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487" y="995602"/>
            <a:ext cx="3235326" cy="25919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D2460-0DB9-2A01-A043-2C1078E94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6" y="4373660"/>
            <a:ext cx="3390913" cy="2725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62A4E9-97D5-3E45-5A91-58227F54D093}"/>
              </a:ext>
            </a:extLst>
          </p:cNvPr>
          <p:cNvSpPr txBox="1"/>
          <p:nvPr/>
        </p:nvSpPr>
        <p:spPr>
          <a:xfrm>
            <a:off x="120650" y="7327900"/>
            <a:ext cx="7162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Bell MT" panose="02020503060305020303" pitchFamily="18" charset="0"/>
                <a:cs typeface="Aptos Serif" panose="02020604070405020304" pitchFamily="18" charset="0"/>
              </a:rPr>
              <a:t>Terraforming Mars:</a:t>
            </a:r>
          </a:p>
          <a:p>
            <a:endParaRPr lang="en-US" b="1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Musk has proposed terraforming Mars to make it more Earth-like. This involves altering the planet's atmosphere and temperature, a long-term goal that could take centuries.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42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25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rights</a:t>
            </a:r>
            <a:r>
              <a:rPr spc="-15" dirty="0"/>
              <a:t> </a:t>
            </a:r>
            <a:r>
              <a:rPr spc="-10" dirty="0"/>
              <a:t>reserved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89C5E-2DBE-A8A0-8B4D-40DA2FF54681}"/>
              </a:ext>
            </a:extLst>
          </p:cNvPr>
          <p:cNvSpPr txBox="1"/>
          <p:nvPr/>
        </p:nvSpPr>
        <p:spPr>
          <a:xfrm>
            <a:off x="265809" y="4673153"/>
            <a:ext cx="37338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Bell MT" panose="02020503060305020303" pitchFamily="18" charset="0"/>
                <a:cs typeface="Aptos Serif" panose="02020604070405020304" pitchFamily="18" charset="0"/>
              </a:rPr>
              <a:t>Community and Culture</a:t>
            </a:r>
            <a:r>
              <a:rPr lang="en-US" b="1" dirty="0">
                <a:latin typeface="Bell MT" panose="02020503060305020303" pitchFamily="18" charset="0"/>
                <a:cs typeface="Aptos Serif" panose="02020604070405020304" pitchFamily="18" charset="0"/>
              </a:rPr>
              <a:t>:</a:t>
            </a:r>
          </a:p>
          <a:p>
            <a:pPr algn="just"/>
            <a:endParaRPr lang="en-US" b="1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pPr algn="just"/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 A Martian colony would not just be about survival; it’s about building a community. Cultural activities, education, and social interactions will be essential for a thriving society</a:t>
            </a:r>
            <a:endParaRPr lang="en-IN" sz="1600" dirty="0">
              <a:latin typeface="Bell MT" panose="02020503060305020303" pitchFamily="18" charset="0"/>
              <a:cs typeface="Aptos Serif" panose="0202060407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1D067-E813-7160-999C-017810C000B1}"/>
              </a:ext>
            </a:extLst>
          </p:cNvPr>
          <p:cNvSpPr txBox="1"/>
          <p:nvPr/>
        </p:nvSpPr>
        <p:spPr>
          <a:xfrm>
            <a:off x="205484" y="7158555"/>
            <a:ext cx="70491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>
                <a:latin typeface="Bell MT" panose="02020503060305020303" pitchFamily="18" charset="0"/>
                <a:cs typeface="Aptos Serif" panose="02020604070405020304" pitchFamily="18" charset="0"/>
              </a:rPr>
              <a:t>Conclusion: The Future Awaits</a:t>
            </a:r>
            <a:r>
              <a:rPr lang="en-US" b="1" dirty="0">
                <a:latin typeface="Bell MT" panose="02020503060305020303" pitchFamily="18" charset="0"/>
                <a:cs typeface="Aptos Serif" panose="02020604070405020304" pitchFamily="18" charset="0"/>
              </a:rPr>
              <a:t>:</a:t>
            </a:r>
          </a:p>
          <a:p>
            <a:pPr algn="just"/>
            <a:endParaRPr lang="en-US" b="1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pPr algn="just"/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Elon Musk's vision for a Martian colony represents a new frontier for humanity. With determination and innovation, we can turn this dream into a vibrant reality on Mars.</a:t>
            </a:r>
            <a:endParaRPr lang="en-IN" sz="1600" dirty="0">
              <a:latin typeface="Bell MT" panose="02020503060305020303" pitchFamily="18" charset="0"/>
              <a:cs typeface="Aptos Serif" panose="0202060407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1D833-14AB-9D97-181E-E737BC53157D}"/>
              </a:ext>
            </a:extLst>
          </p:cNvPr>
          <p:cNvSpPr txBox="1"/>
          <p:nvPr/>
        </p:nvSpPr>
        <p:spPr>
          <a:xfrm>
            <a:off x="3489326" y="569427"/>
            <a:ext cx="38487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just"/>
            <a:r>
              <a:rPr lang="en-IN" b="1" dirty="0">
                <a:latin typeface="Bell MT" panose="02020503060305020303" pitchFamily="18" charset="0"/>
                <a:cs typeface="Aptos Serif" panose="02020604070405020304" pitchFamily="18" charset="0"/>
              </a:rPr>
              <a:t>The Role of Technology:</a:t>
            </a:r>
          </a:p>
          <a:p>
            <a:pPr algn="just"/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Advanced robotics and AI will play a crucial role in establishing a Martian colony. These technologies will assist in construction, maintenance, and daily operations, ensuring efficiency.</a:t>
            </a:r>
          </a:p>
          <a:p>
            <a:pPr algn="just"/>
            <a:endParaRPr lang="en-US" sz="1200" dirty="0"/>
          </a:p>
          <a:p>
            <a:pPr algn="just"/>
            <a:r>
              <a:rPr lang="en-IN" b="1" dirty="0">
                <a:latin typeface="Bell MT" panose="02020503060305020303" pitchFamily="18" charset="0"/>
                <a:cs typeface="Aptos Serif" panose="02020604070405020304" pitchFamily="18" charset="0"/>
              </a:rPr>
              <a:t>Challenges Ahead</a:t>
            </a:r>
            <a:r>
              <a:rPr lang="en-US" b="1" dirty="0">
                <a:latin typeface="Bell MT" panose="02020503060305020303" pitchFamily="18" charset="0"/>
                <a:cs typeface="Aptos Serif" panose="02020604070405020304" pitchFamily="18" charset="0"/>
              </a:rPr>
              <a:t>:</a:t>
            </a:r>
          </a:p>
          <a:p>
            <a:pPr algn="just"/>
            <a:r>
              <a:rPr lang="en-US" sz="1600" dirty="0">
                <a:latin typeface="Bell MT" panose="02020503060305020303" pitchFamily="18" charset="0"/>
                <a:cs typeface="Aptos Serif" panose="02020604070405020304" pitchFamily="18" charset="0"/>
              </a:rPr>
              <a:t>Despite the potential, many challenges exist, including radiation exposure, psychological effects of isolation, and resource scarcity. Addressing these issues is vital for a successful colony. 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en-US" sz="1200" dirty="0">
              <a:latin typeface="Bell MT" panose="02020503060305020303" pitchFamily="18" charset="0"/>
              <a:cs typeface="Aptos Serif" panose="0202060407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68B55-1727-0430-E329-99FB4A88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9" y="900054"/>
            <a:ext cx="3188592" cy="30232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41D1AE-DB86-8D4D-E13E-578D5A378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85" y="4388505"/>
            <a:ext cx="3200401" cy="25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5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80028-A27B-F8C3-8DB4-B45B5D6E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6" y="2146300"/>
            <a:ext cx="7019048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95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227</TotalTime>
  <Words>442</Words>
  <Application>Microsoft Office PowerPoint</Application>
  <PresentationFormat>Custom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Bell MT</vt:lpstr>
      <vt:lpstr>Book Antiqua</vt:lpstr>
      <vt:lpstr>Bookman Old Style</vt:lpstr>
      <vt:lpstr>Calibri</vt:lpstr>
      <vt:lpstr>Rockwell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Vijayalakshmi</dc:creator>
  <cp:lastModifiedBy>Lakshmanan M</cp:lastModifiedBy>
  <cp:revision>30</cp:revision>
  <dcterms:created xsi:type="dcterms:W3CDTF">2024-10-09T04:35:56Z</dcterms:created>
  <dcterms:modified xsi:type="dcterms:W3CDTF">2024-10-23T05:29:48Z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2024-10-09T00:00:00Z</vt:filetime>
  </property>
  <property fmtid="{D5CDD505-2E9C-101B-9397-08002B2CF9AE}" pid="5" name="Producer">
    <vt:lpwstr>Microsoft® Word 2019</vt:lpwstr>
  </property>
</Properties>
</file>