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9" r:id="rId4"/>
    <p:sldId id="262" r:id="rId5"/>
    <p:sldId id="265" r:id="rId6"/>
    <p:sldId id="261" r:id="rId7"/>
    <p:sldId id="270" r:id="rId8"/>
  </p:sldIdLst>
  <p:sldSz cx="18300700" cy="10299700"/>
  <p:notesSz cx="18300700" cy="102997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7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9563"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66375" y="0"/>
            <a:ext cx="7929563" cy="515938"/>
          </a:xfrm>
          <a:prstGeom prst="rect">
            <a:avLst/>
          </a:prstGeom>
        </p:spPr>
        <p:txBody>
          <a:bodyPr vert="horz" lIns="91440" tIns="45720" rIns="91440" bIns="45720" rtlCol="0"/>
          <a:lstStyle>
            <a:lvl1pPr algn="r">
              <a:defRPr sz="1200"/>
            </a:lvl1pPr>
          </a:lstStyle>
          <a:p>
            <a:fld id="{12021CE9-8611-4018-96B2-6EBA01DC7C37}" type="datetimeFigureOut">
              <a:rPr lang="en-IN" smtClean="0"/>
              <a:t>20-11-2024</a:t>
            </a:fld>
            <a:endParaRPr lang="en-IN"/>
          </a:p>
        </p:txBody>
      </p:sp>
      <p:sp>
        <p:nvSpPr>
          <p:cNvPr id="4" name="Slide Image Placeholder 3"/>
          <p:cNvSpPr>
            <a:spLocks noGrp="1" noRot="1" noChangeAspect="1"/>
          </p:cNvSpPr>
          <p:nvPr>
            <p:ph type="sldImg" idx="2"/>
          </p:nvPr>
        </p:nvSpPr>
        <p:spPr>
          <a:xfrm>
            <a:off x="6061075" y="1287463"/>
            <a:ext cx="6178550" cy="34766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30388" y="4956175"/>
            <a:ext cx="14639925" cy="4056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83763"/>
            <a:ext cx="7929563"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66375" y="9783763"/>
            <a:ext cx="7929563" cy="515937"/>
          </a:xfrm>
          <a:prstGeom prst="rect">
            <a:avLst/>
          </a:prstGeom>
        </p:spPr>
        <p:txBody>
          <a:bodyPr vert="horz" lIns="91440" tIns="45720" rIns="91440" bIns="45720" rtlCol="0" anchor="b"/>
          <a:lstStyle>
            <a:lvl1pPr algn="r">
              <a:defRPr sz="1200"/>
            </a:lvl1pPr>
          </a:lstStyle>
          <a:p>
            <a:fld id="{11AF5A7B-8D1E-444F-9EAE-ECD9BAE99032}" type="slidenum">
              <a:rPr lang="en-IN" smtClean="0"/>
              <a:t>‹#›</a:t>
            </a:fld>
            <a:endParaRPr lang="en-IN"/>
          </a:p>
        </p:txBody>
      </p:sp>
    </p:spTree>
    <p:extLst>
      <p:ext uri="{BB962C8B-B14F-4D97-AF65-F5344CB8AC3E}">
        <p14:creationId xmlns:p14="http://schemas.microsoft.com/office/powerpoint/2010/main" val="3286521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sz="5900" b="0" i="0">
                <a:solidFill>
                  <a:schemeClr val="bg1"/>
                </a:solidFill>
                <a:latin typeface="Tahoma"/>
                <a:cs typeface="Tahoma"/>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00" b="0" i="0">
                <a:solidFill>
                  <a:schemeClr val="bg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900" b="0" i="0">
                <a:solidFill>
                  <a:schemeClr val="bg1"/>
                </a:solidFill>
                <a:latin typeface="Tahoma"/>
                <a:cs typeface="Tahom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1"/>
            <a:ext cx="18288000" cy="10287764"/>
          </a:xfrm>
          <a:prstGeom prst="rect">
            <a:avLst/>
          </a:prstGeom>
        </p:spPr>
      </p:pic>
      <p:sp>
        <p:nvSpPr>
          <p:cNvPr id="17" name="bg object 17"/>
          <p:cNvSpPr/>
          <p:nvPr/>
        </p:nvSpPr>
        <p:spPr>
          <a:xfrm>
            <a:off x="466559" y="506152"/>
            <a:ext cx="17355185" cy="9275445"/>
          </a:xfrm>
          <a:custGeom>
            <a:avLst/>
            <a:gdLst/>
            <a:ahLst/>
            <a:cxnLst/>
            <a:rect l="l" t="t" r="r" b="b"/>
            <a:pathLst>
              <a:path w="17355185" h="9275445">
                <a:moveTo>
                  <a:pt x="8677427" y="9275008"/>
                </a:moveTo>
                <a:lnTo>
                  <a:pt x="0" y="9275008"/>
                </a:lnTo>
                <a:lnTo>
                  <a:pt x="0" y="0"/>
                </a:lnTo>
                <a:lnTo>
                  <a:pt x="17354842" y="0"/>
                </a:lnTo>
                <a:lnTo>
                  <a:pt x="17354842" y="9275008"/>
                </a:lnTo>
                <a:lnTo>
                  <a:pt x="8677427" y="9275008"/>
                </a:lnTo>
                <a:close/>
              </a:path>
            </a:pathLst>
          </a:custGeom>
          <a:ln w="18719">
            <a:solidFill>
              <a:srgbClr val="FFFFFF"/>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5900" b="0" i="0">
                <a:solidFill>
                  <a:schemeClr val="bg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1"/>
            <a:ext cx="18288000" cy="10287764"/>
          </a:xfrm>
          <a:prstGeom prst="rect">
            <a:avLst/>
          </a:prstGeom>
        </p:spPr>
      </p:pic>
      <p:sp>
        <p:nvSpPr>
          <p:cNvPr id="17" name="bg object 17"/>
          <p:cNvSpPr/>
          <p:nvPr/>
        </p:nvSpPr>
        <p:spPr>
          <a:xfrm>
            <a:off x="14899583" y="8753758"/>
            <a:ext cx="454025" cy="454025"/>
          </a:xfrm>
          <a:custGeom>
            <a:avLst/>
            <a:gdLst/>
            <a:ahLst/>
            <a:cxnLst/>
            <a:rect l="l" t="t" r="r" b="b"/>
            <a:pathLst>
              <a:path w="454025" h="454025">
                <a:moveTo>
                  <a:pt x="226842" y="453516"/>
                </a:moveTo>
                <a:lnTo>
                  <a:pt x="0" y="453516"/>
                </a:lnTo>
                <a:lnTo>
                  <a:pt x="0" y="0"/>
                </a:lnTo>
                <a:lnTo>
                  <a:pt x="453684" y="0"/>
                </a:lnTo>
                <a:lnTo>
                  <a:pt x="453684" y="453516"/>
                </a:lnTo>
                <a:lnTo>
                  <a:pt x="226842" y="453516"/>
                </a:lnTo>
                <a:close/>
              </a:path>
            </a:pathLst>
          </a:custGeom>
          <a:ln w="18718">
            <a:solidFill>
              <a:srgbClr val="FFFFFF"/>
            </a:solidFill>
          </a:ln>
        </p:spPr>
        <p:txBody>
          <a:bodyPr wrap="square" lIns="0" tIns="0" rIns="0" bIns="0" rtlCol="0"/>
          <a:lstStyle/>
          <a:p>
            <a:endParaRPr/>
          </a:p>
        </p:txBody>
      </p:sp>
      <p:sp>
        <p:nvSpPr>
          <p:cNvPr id="18" name="bg object 18"/>
          <p:cNvSpPr/>
          <p:nvPr/>
        </p:nvSpPr>
        <p:spPr>
          <a:xfrm>
            <a:off x="15647046" y="8753758"/>
            <a:ext cx="454025" cy="454025"/>
          </a:xfrm>
          <a:custGeom>
            <a:avLst/>
            <a:gdLst/>
            <a:ahLst/>
            <a:cxnLst/>
            <a:rect l="l" t="t" r="r" b="b"/>
            <a:pathLst>
              <a:path w="454025" h="454025">
                <a:moveTo>
                  <a:pt x="226715" y="453516"/>
                </a:moveTo>
                <a:lnTo>
                  <a:pt x="0" y="453516"/>
                </a:lnTo>
                <a:lnTo>
                  <a:pt x="0" y="0"/>
                </a:lnTo>
                <a:lnTo>
                  <a:pt x="453557" y="0"/>
                </a:lnTo>
                <a:lnTo>
                  <a:pt x="453557" y="453516"/>
                </a:lnTo>
                <a:lnTo>
                  <a:pt x="226715" y="453516"/>
                </a:lnTo>
                <a:close/>
              </a:path>
            </a:pathLst>
          </a:custGeom>
          <a:ln w="18718">
            <a:solidFill>
              <a:srgbClr val="FFFFFF"/>
            </a:solidFill>
          </a:ln>
        </p:spPr>
        <p:txBody>
          <a:bodyPr wrap="square" lIns="0" tIns="0" rIns="0" bIns="0" rtlCol="0"/>
          <a:lstStyle/>
          <a:p>
            <a:endParaRPr/>
          </a:p>
        </p:txBody>
      </p:sp>
      <p:sp>
        <p:nvSpPr>
          <p:cNvPr id="19" name="bg object 19"/>
          <p:cNvSpPr/>
          <p:nvPr/>
        </p:nvSpPr>
        <p:spPr>
          <a:xfrm>
            <a:off x="16393619" y="8753758"/>
            <a:ext cx="454025" cy="454025"/>
          </a:xfrm>
          <a:custGeom>
            <a:avLst/>
            <a:gdLst/>
            <a:ahLst/>
            <a:cxnLst/>
            <a:rect l="l" t="t" r="r" b="b"/>
            <a:pathLst>
              <a:path w="454025" h="454025">
                <a:moveTo>
                  <a:pt x="226842" y="453516"/>
                </a:moveTo>
                <a:lnTo>
                  <a:pt x="0" y="453516"/>
                </a:lnTo>
                <a:lnTo>
                  <a:pt x="0" y="0"/>
                </a:lnTo>
                <a:lnTo>
                  <a:pt x="453557" y="0"/>
                </a:lnTo>
                <a:lnTo>
                  <a:pt x="453557" y="453516"/>
                </a:lnTo>
                <a:lnTo>
                  <a:pt x="226842" y="453516"/>
                </a:lnTo>
                <a:close/>
              </a:path>
            </a:pathLst>
          </a:custGeom>
          <a:ln w="18718">
            <a:solidFill>
              <a:srgbClr val="FFFFFF"/>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759532" y="2442953"/>
            <a:ext cx="7506131" cy="930110"/>
          </a:xfrm>
          <a:prstGeom prst="rect">
            <a:avLst/>
          </a:prstGeom>
        </p:spPr>
        <p:txBody>
          <a:bodyPr wrap="square" lIns="0" tIns="0" rIns="0" bIns="0">
            <a:spAutoFit/>
          </a:bodyPr>
          <a:lstStyle>
            <a:lvl1pPr>
              <a:defRPr sz="5900" b="0" i="0">
                <a:solidFill>
                  <a:schemeClr val="bg1"/>
                </a:solidFill>
                <a:latin typeface="Tahoma"/>
                <a:cs typeface="Tahoma"/>
              </a:defRPr>
            </a:lvl1pPr>
          </a:lstStyle>
          <a:p>
            <a:endParaRPr/>
          </a:p>
        </p:txBody>
      </p:sp>
      <p:sp>
        <p:nvSpPr>
          <p:cNvPr id="3" name="Holder 3"/>
          <p:cNvSpPr>
            <a:spLocks noGrp="1"/>
          </p:cNvSpPr>
          <p:nvPr>
            <p:ph type="body" idx="1"/>
          </p:nvPr>
        </p:nvSpPr>
        <p:spPr>
          <a:xfrm>
            <a:off x="915035" y="2368931"/>
            <a:ext cx="16470630"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11/20/2024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02047" y="2711450"/>
            <a:ext cx="9483725" cy="3190240"/>
          </a:xfrm>
          <a:prstGeom prst="rect">
            <a:avLst/>
          </a:prstGeom>
        </p:spPr>
        <p:txBody>
          <a:bodyPr vert="horz" wrap="square" lIns="0" tIns="247650" rIns="0" bIns="0" rtlCol="0">
            <a:spAutoFit/>
          </a:bodyPr>
          <a:lstStyle/>
          <a:p>
            <a:pPr marL="12065" marR="5080" algn="ctr">
              <a:lnSpc>
                <a:spcPct val="80600"/>
              </a:lnSpc>
              <a:spcBef>
                <a:spcPts val="1950"/>
              </a:spcBef>
            </a:pPr>
            <a:r>
              <a:rPr sz="7950" spc="-290" dirty="0">
                <a:latin typeface="Verdana"/>
                <a:cs typeface="Verdana"/>
              </a:rPr>
              <a:t>Steering</a:t>
            </a:r>
            <a:r>
              <a:rPr sz="7950" spc="-550" dirty="0">
                <a:latin typeface="Verdana"/>
                <a:cs typeface="Verdana"/>
              </a:rPr>
              <a:t> </a:t>
            </a:r>
            <a:r>
              <a:rPr sz="7950" spc="-220" dirty="0">
                <a:latin typeface="Verdana"/>
                <a:cs typeface="Verdana"/>
              </a:rPr>
              <a:t>the</a:t>
            </a:r>
            <a:r>
              <a:rPr sz="7950" spc="-545" dirty="0">
                <a:latin typeface="Verdana"/>
                <a:cs typeface="Verdana"/>
              </a:rPr>
              <a:t> </a:t>
            </a:r>
            <a:r>
              <a:rPr sz="7950" spc="-525" dirty="0">
                <a:latin typeface="Verdana"/>
                <a:cs typeface="Verdana"/>
              </a:rPr>
              <a:t>Future: </a:t>
            </a:r>
            <a:r>
              <a:rPr sz="7950" spc="-90" dirty="0">
                <a:latin typeface="Verdana"/>
                <a:cs typeface="Verdana"/>
              </a:rPr>
              <a:t>The</a:t>
            </a:r>
            <a:r>
              <a:rPr sz="7950" spc="-585" dirty="0">
                <a:latin typeface="Verdana"/>
                <a:cs typeface="Verdana"/>
              </a:rPr>
              <a:t> </a:t>
            </a:r>
            <a:r>
              <a:rPr sz="7950" spc="-315" dirty="0">
                <a:latin typeface="Verdana"/>
                <a:cs typeface="Verdana"/>
              </a:rPr>
              <a:t>Dawn</a:t>
            </a:r>
            <a:r>
              <a:rPr sz="7950" spc="-560" dirty="0">
                <a:latin typeface="Verdana"/>
                <a:cs typeface="Verdana"/>
              </a:rPr>
              <a:t> </a:t>
            </a:r>
            <a:r>
              <a:rPr sz="7950" spc="-25" dirty="0">
                <a:latin typeface="Verdana"/>
                <a:cs typeface="Verdana"/>
              </a:rPr>
              <a:t>of </a:t>
            </a:r>
            <a:r>
              <a:rPr sz="7950" spc="-300" dirty="0">
                <a:latin typeface="Verdana"/>
                <a:cs typeface="Verdana"/>
              </a:rPr>
              <a:t>Automated</a:t>
            </a:r>
            <a:r>
              <a:rPr sz="7950" spc="-530" dirty="0">
                <a:latin typeface="Verdana"/>
                <a:cs typeface="Verdana"/>
              </a:rPr>
              <a:t> </a:t>
            </a:r>
            <a:r>
              <a:rPr sz="7950" spc="-310" dirty="0">
                <a:latin typeface="Verdana"/>
                <a:cs typeface="Verdana"/>
              </a:rPr>
              <a:t>Drives</a:t>
            </a:r>
            <a:endParaRPr sz="7950" dirty="0">
              <a:latin typeface="Verdana"/>
              <a:cs typeface="Verdana"/>
            </a:endParaRPr>
          </a:p>
        </p:txBody>
      </p:sp>
      <p:grpSp>
        <p:nvGrpSpPr>
          <p:cNvPr id="3" name="object 3"/>
          <p:cNvGrpSpPr/>
          <p:nvPr/>
        </p:nvGrpSpPr>
        <p:grpSpPr>
          <a:xfrm>
            <a:off x="5025237" y="1772633"/>
            <a:ext cx="8237855" cy="4672617"/>
            <a:chOff x="5025237" y="1772633"/>
            <a:chExt cx="8237855" cy="6487795"/>
          </a:xfrm>
        </p:grpSpPr>
        <p:sp>
          <p:nvSpPr>
            <p:cNvPr id="4" name="object 4"/>
            <p:cNvSpPr/>
            <p:nvPr/>
          </p:nvSpPr>
          <p:spPr>
            <a:xfrm>
              <a:off x="5025225" y="8239772"/>
              <a:ext cx="8237855" cy="20320"/>
            </a:xfrm>
            <a:custGeom>
              <a:avLst/>
              <a:gdLst/>
              <a:ahLst/>
              <a:cxnLst/>
              <a:rect l="l" t="t" r="r" b="b"/>
              <a:pathLst>
                <a:path w="8237855" h="20320">
                  <a:moveTo>
                    <a:pt x="8237499" y="1435"/>
                  </a:moveTo>
                  <a:lnTo>
                    <a:pt x="0" y="0"/>
                  </a:lnTo>
                  <a:lnTo>
                    <a:pt x="0" y="18719"/>
                  </a:lnTo>
                  <a:lnTo>
                    <a:pt x="8237499" y="20154"/>
                  </a:lnTo>
                  <a:lnTo>
                    <a:pt x="8237499" y="1435"/>
                  </a:lnTo>
                  <a:close/>
                </a:path>
              </a:pathLst>
            </a:custGeom>
            <a:solidFill>
              <a:srgbClr val="FFFFFF"/>
            </a:solidFill>
          </p:spPr>
          <p:txBody>
            <a:bodyPr wrap="square" lIns="0" tIns="0" rIns="0" bIns="0" rtlCol="0"/>
            <a:lstStyle/>
            <a:p>
              <a:endParaRPr/>
            </a:p>
          </p:txBody>
        </p:sp>
        <p:sp>
          <p:nvSpPr>
            <p:cNvPr id="5" name="object 5"/>
            <p:cNvSpPr/>
            <p:nvPr/>
          </p:nvSpPr>
          <p:spPr>
            <a:xfrm>
              <a:off x="8169820" y="1781992"/>
              <a:ext cx="1948180" cy="454025"/>
            </a:xfrm>
            <a:custGeom>
              <a:avLst/>
              <a:gdLst/>
              <a:ahLst/>
              <a:cxnLst/>
              <a:rect l="l" t="t" r="r" b="b"/>
              <a:pathLst>
                <a:path w="1948179" h="454025">
                  <a:moveTo>
                    <a:pt x="226791" y="453525"/>
                  </a:moveTo>
                  <a:lnTo>
                    <a:pt x="0" y="453525"/>
                  </a:lnTo>
                  <a:lnTo>
                    <a:pt x="0" y="0"/>
                  </a:lnTo>
                  <a:lnTo>
                    <a:pt x="453595" y="0"/>
                  </a:lnTo>
                  <a:lnTo>
                    <a:pt x="453595" y="453525"/>
                  </a:lnTo>
                  <a:lnTo>
                    <a:pt x="226791" y="453525"/>
                  </a:lnTo>
                  <a:close/>
                </a:path>
                <a:path w="1948179" h="454025">
                  <a:moveTo>
                    <a:pt x="974152" y="453525"/>
                  </a:moveTo>
                  <a:lnTo>
                    <a:pt x="747360" y="453525"/>
                  </a:lnTo>
                  <a:lnTo>
                    <a:pt x="747360" y="0"/>
                  </a:lnTo>
                  <a:lnTo>
                    <a:pt x="1200956" y="0"/>
                  </a:lnTo>
                  <a:lnTo>
                    <a:pt x="1200956" y="453525"/>
                  </a:lnTo>
                  <a:lnTo>
                    <a:pt x="974152" y="453525"/>
                  </a:lnTo>
                  <a:close/>
                </a:path>
                <a:path w="1948179" h="454025">
                  <a:moveTo>
                    <a:pt x="1720788" y="453525"/>
                  </a:moveTo>
                  <a:lnTo>
                    <a:pt x="1493997" y="453525"/>
                  </a:lnTo>
                  <a:lnTo>
                    <a:pt x="1493997" y="0"/>
                  </a:lnTo>
                  <a:lnTo>
                    <a:pt x="1947593" y="0"/>
                  </a:lnTo>
                  <a:lnTo>
                    <a:pt x="1947593" y="453525"/>
                  </a:lnTo>
                  <a:lnTo>
                    <a:pt x="1720788" y="453525"/>
                  </a:lnTo>
                  <a:close/>
                </a:path>
              </a:pathLst>
            </a:custGeom>
            <a:ln w="18718">
              <a:solidFill>
                <a:srgbClr val="FFFFFF"/>
              </a:solidFill>
            </a:ln>
          </p:spPr>
          <p:txBody>
            <a:bodyPr wrap="square" lIns="0" tIns="0" rIns="0" bIns="0" rtlCol="0"/>
            <a:lstStyle/>
            <a:p>
              <a:endParaRPr/>
            </a:p>
          </p:txBody>
        </p:sp>
      </p:grpSp>
      <p:sp>
        <p:nvSpPr>
          <p:cNvPr id="6" name="TextBox 5">
            <a:extLst>
              <a:ext uri="{FF2B5EF4-FFF2-40B4-BE49-F238E27FC236}">
                <a16:creationId xmlns:a16="http://schemas.microsoft.com/office/drawing/2014/main" id="{452146E7-A420-E566-51EA-AEC7C06ADA24}"/>
              </a:ext>
            </a:extLst>
          </p:cNvPr>
          <p:cNvSpPr txBox="1"/>
          <p:nvPr/>
        </p:nvSpPr>
        <p:spPr>
          <a:xfrm>
            <a:off x="12579350" y="7207250"/>
            <a:ext cx="4648200" cy="1200329"/>
          </a:xfrm>
          <a:prstGeom prst="rect">
            <a:avLst/>
          </a:prstGeom>
          <a:noFill/>
        </p:spPr>
        <p:txBody>
          <a:bodyPr wrap="square" rtlCol="0">
            <a:spAutoFit/>
          </a:bodyPr>
          <a:lstStyle/>
          <a:p>
            <a:r>
              <a:rPr lang="en-US" sz="3600" dirty="0" err="1">
                <a:solidFill>
                  <a:schemeClr val="accent6">
                    <a:lumMod val="20000"/>
                    <a:lumOff val="80000"/>
                  </a:schemeClr>
                </a:solidFill>
                <a:latin typeface="Bahnschrift SemiBold" panose="020B0502040204020203" pitchFamily="34" charset="0"/>
              </a:rPr>
              <a:t>Lakshmanan.M</a:t>
            </a:r>
            <a:endParaRPr lang="en-US" sz="3600" dirty="0">
              <a:solidFill>
                <a:schemeClr val="accent6">
                  <a:lumMod val="20000"/>
                  <a:lumOff val="80000"/>
                </a:schemeClr>
              </a:solidFill>
              <a:latin typeface="Bahnschrift SemiBold" panose="020B0502040204020203" pitchFamily="34" charset="0"/>
            </a:endParaRPr>
          </a:p>
          <a:p>
            <a:r>
              <a:rPr lang="en-US" sz="3600" dirty="0">
                <a:solidFill>
                  <a:schemeClr val="accent6">
                    <a:lumMod val="20000"/>
                    <a:lumOff val="80000"/>
                  </a:schemeClr>
                </a:solidFill>
                <a:latin typeface="Bahnschrift SemiBold" panose="020B0502040204020203" pitchFamily="34" charset="0"/>
              </a:rPr>
              <a:t>QA</a:t>
            </a:r>
            <a:endParaRPr lang="en-IN" sz="3600" dirty="0">
              <a:solidFill>
                <a:schemeClr val="accent6">
                  <a:lumMod val="20000"/>
                  <a:lumOff val="80000"/>
                </a:schemeClr>
              </a:solidFill>
              <a:latin typeface="Bahnschrift SemiBold" panose="020B0502040204020203" pitchFamily="34" charset="0"/>
            </a:endParaRPr>
          </a:p>
        </p:txBody>
      </p:sp>
      <p:sp>
        <p:nvSpPr>
          <p:cNvPr id="7" name="object 6">
            <a:extLst>
              <a:ext uri="{FF2B5EF4-FFF2-40B4-BE49-F238E27FC236}">
                <a16:creationId xmlns:a16="http://schemas.microsoft.com/office/drawing/2014/main" id="{4EEEBEB9-199C-3B70-4CDF-E4B40D8705AE}"/>
              </a:ext>
            </a:extLst>
          </p:cNvPr>
          <p:cNvSpPr txBox="1">
            <a:spLocks/>
          </p:cNvSpPr>
          <p:nvPr/>
        </p:nvSpPr>
        <p:spPr>
          <a:xfrm>
            <a:off x="14179550" y="9417050"/>
            <a:ext cx="4802744" cy="158377"/>
          </a:xfrm>
          <a:prstGeom prst="rect">
            <a:avLst/>
          </a:prstGeom>
        </p:spPr>
        <p:txBody>
          <a:bodyPr vert="horz" wrap="square" lIns="0" tIns="0" rIns="0" bIns="0" rtlCol="0">
            <a:spAutoFit/>
          </a:bodyPr>
          <a:lstStyle>
            <a:defPPr>
              <a:defRPr kern="0"/>
            </a:defPPr>
          </a:lstStyle>
          <a:p>
            <a:pPr marL="12700">
              <a:lnSpc>
                <a:spcPts val="1050"/>
              </a:lnSpc>
            </a:pPr>
            <a:r>
              <a:rPr lang="en-IN" dirty="0">
                <a:solidFill>
                  <a:srgbClr val="92D050"/>
                </a:solidFill>
              </a:rPr>
              <a:t>©</a:t>
            </a:r>
            <a:r>
              <a:rPr lang="en-IN" spc="-25" dirty="0">
                <a:solidFill>
                  <a:srgbClr val="92D050"/>
                </a:solidFill>
              </a:rPr>
              <a:t> </a:t>
            </a:r>
            <a:r>
              <a:rPr lang="en-IN" dirty="0">
                <a:solidFill>
                  <a:srgbClr val="92D050"/>
                </a:solidFill>
              </a:rPr>
              <a:t>2024</a:t>
            </a:r>
            <a:r>
              <a:rPr lang="en-IN" spc="-25" dirty="0">
                <a:solidFill>
                  <a:srgbClr val="92D050"/>
                </a:solidFill>
              </a:rPr>
              <a:t> </a:t>
            </a:r>
            <a:r>
              <a:rPr lang="en-IN" dirty="0">
                <a:solidFill>
                  <a:srgbClr val="92D050"/>
                </a:solidFill>
              </a:rPr>
              <a:t>all</a:t>
            </a:r>
            <a:r>
              <a:rPr lang="en-IN" spc="-20" dirty="0">
                <a:solidFill>
                  <a:srgbClr val="92D050"/>
                </a:solidFill>
              </a:rPr>
              <a:t> </a:t>
            </a:r>
            <a:r>
              <a:rPr lang="en-IN" dirty="0">
                <a:solidFill>
                  <a:srgbClr val="92D050"/>
                </a:solidFill>
              </a:rPr>
              <a:t>rights</a:t>
            </a:r>
            <a:r>
              <a:rPr lang="en-IN" spc="-15" dirty="0">
                <a:solidFill>
                  <a:srgbClr val="92D050"/>
                </a:solidFill>
              </a:rPr>
              <a:t> </a:t>
            </a:r>
            <a:r>
              <a:rPr lang="en-IN" spc="-10" dirty="0">
                <a:solidFill>
                  <a:srgbClr val="92D050"/>
                </a:solidFill>
              </a:rPr>
              <a:t>reserved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702" y="5968"/>
            <a:ext cx="18328942" cy="10401682"/>
          </a:xfrm>
          <a:prstGeom prst="rect">
            <a:avLst/>
          </a:prstGeom>
        </p:spPr>
      </p:pic>
      <p:sp>
        <p:nvSpPr>
          <p:cNvPr id="3" name="object 3"/>
          <p:cNvSpPr txBox="1">
            <a:spLocks noGrp="1"/>
          </p:cNvSpPr>
          <p:nvPr>
            <p:ph type="title"/>
          </p:nvPr>
        </p:nvSpPr>
        <p:spPr>
          <a:xfrm>
            <a:off x="1655774" y="1186553"/>
            <a:ext cx="8806372" cy="569387"/>
          </a:xfrm>
          <a:prstGeom prst="rect">
            <a:avLst/>
          </a:prstGeom>
        </p:spPr>
        <p:txBody>
          <a:bodyPr vert="horz" wrap="square" lIns="0" tIns="15240" rIns="0" bIns="0" rtlCol="0">
            <a:spAutoFit/>
          </a:bodyPr>
          <a:lstStyle/>
          <a:p>
            <a:pPr marL="12700">
              <a:lnSpc>
                <a:spcPct val="100000"/>
              </a:lnSpc>
              <a:spcBef>
                <a:spcPts val="120"/>
              </a:spcBef>
            </a:pPr>
            <a:r>
              <a:rPr sz="3600" b="1" spc="-35" dirty="0">
                <a:solidFill>
                  <a:srgbClr val="FFAB40"/>
                </a:solidFill>
                <a:latin typeface="Verdana"/>
              </a:rPr>
              <a:t>Introduction to Automated Drives</a:t>
            </a:r>
          </a:p>
        </p:txBody>
      </p:sp>
      <p:pic>
        <p:nvPicPr>
          <p:cNvPr id="8" name="object 8"/>
          <p:cNvPicPr/>
          <p:nvPr/>
        </p:nvPicPr>
        <p:blipFill>
          <a:blip r:embed="rId3" cstate="print"/>
          <a:stretch>
            <a:fillRect/>
          </a:stretch>
        </p:blipFill>
        <p:spPr>
          <a:xfrm>
            <a:off x="10598150" y="1108870"/>
            <a:ext cx="5533333" cy="3406137"/>
          </a:xfrm>
          <a:prstGeom prst="rect">
            <a:avLst/>
          </a:prstGeom>
        </p:spPr>
      </p:pic>
      <p:sp>
        <p:nvSpPr>
          <p:cNvPr id="9" name="object 9"/>
          <p:cNvSpPr/>
          <p:nvPr/>
        </p:nvSpPr>
        <p:spPr>
          <a:xfrm>
            <a:off x="1622856" y="9204807"/>
            <a:ext cx="7738109" cy="20320"/>
          </a:xfrm>
          <a:custGeom>
            <a:avLst/>
            <a:gdLst/>
            <a:ahLst/>
            <a:cxnLst/>
            <a:rect l="l" t="t" r="r" b="b"/>
            <a:pathLst>
              <a:path w="7738109" h="20320">
                <a:moveTo>
                  <a:pt x="7737843" y="1447"/>
                </a:moveTo>
                <a:lnTo>
                  <a:pt x="0" y="0"/>
                </a:lnTo>
                <a:lnTo>
                  <a:pt x="0" y="18719"/>
                </a:lnTo>
                <a:lnTo>
                  <a:pt x="7737843" y="20154"/>
                </a:lnTo>
                <a:lnTo>
                  <a:pt x="7737843" y="1447"/>
                </a:lnTo>
                <a:close/>
              </a:path>
            </a:pathLst>
          </a:custGeom>
          <a:solidFill>
            <a:srgbClr val="FFFFFF"/>
          </a:solidFill>
        </p:spPr>
        <p:txBody>
          <a:bodyPr wrap="square" lIns="0" tIns="0" rIns="0" bIns="0" rtlCol="0"/>
          <a:lstStyle/>
          <a:p>
            <a:endParaRPr/>
          </a:p>
        </p:txBody>
      </p:sp>
      <p:sp>
        <p:nvSpPr>
          <p:cNvPr id="13" name="TextBox 12">
            <a:extLst>
              <a:ext uri="{FF2B5EF4-FFF2-40B4-BE49-F238E27FC236}">
                <a16:creationId xmlns:a16="http://schemas.microsoft.com/office/drawing/2014/main" id="{BCF5F449-4428-A61B-6D17-2FDAA8C9BD3C}"/>
              </a:ext>
            </a:extLst>
          </p:cNvPr>
          <p:cNvSpPr txBox="1"/>
          <p:nvPr/>
        </p:nvSpPr>
        <p:spPr>
          <a:xfrm>
            <a:off x="9122298" y="5220748"/>
            <a:ext cx="9184942" cy="646331"/>
          </a:xfrm>
          <a:prstGeom prst="rect">
            <a:avLst/>
          </a:prstGeom>
          <a:noFill/>
        </p:spPr>
        <p:txBody>
          <a:bodyPr wrap="square">
            <a:spAutoFit/>
          </a:bodyPr>
          <a:lstStyle/>
          <a:p>
            <a:pPr marL="12700">
              <a:spcBef>
                <a:spcPts val="120"/>
              </a:spcBef>
            </a:pPr>
            <a:r>
              <a:rPr lang="en-IN" sz="3600" b="1" spc="-35" dirty="0">
                <a:solidFill>
                  <a:srgbClr val="FFAB40"/>
                </a:solidFill>
                <a:latin typeface="Verdana"/>
                <a:ea typeface="+mj-ea"/>
                <a:cs typeface="Tahoma"/>
              </a:rPr>
              <a:t>What Are Automated Drives?</a:t>
            </a:r>
          </a:p>
        </p:txBody>
      </p:sp>
      <p:sp>
        <p:nvSpPr>
          <p:cNvPr id="15" name="TextBox 14">
            <a:extLst>
              <a:ext uri="{FF2B5EF4-FFF2-40B4-BE49-F238E27FC236}">
                <a16:creationId xmlns:a16="http://schemas.microsoft.com/office/drawing/2014/main" id="{84D0AB27-2F3D-1121-5517-059AF58C4CF1}"/>
              </a:ext>
            </a:extLst>
          </p:cNvPr>
          <p:cNvSpPr txBox="1"/>
          <p:nvPr/>
        </p:nvSpPr>
        <p:spPr>
          <a:xfrm>
            <a:off x="9396885" y="6053998"/>
            <a:ext cx="6248400" cy="2246769"/>
          </a:xfrm>
          <a:prstGeom prst="rect">
            <a:avLst/>
          </a:prstGeom>
          <a:noFill/>
        </p:spPr>
        <p:txBody>
          <a:bodyPr wrap="square" rtlCol="0">
            <a:spAutoFit/>
          </a:bodyPr>
          <a:lstStyle/>
          <a:p>
            <a:pPr algn="just"/>
            <a:r>
              <a:rPr lang="en-US" sz="2000" b="1" spc="-10" dirty="0">
                <a:solidFill>
                  <a:srgbClr val="FFFFFF"/>
                </a:solidFill>
                <a:latin typeface="Verdana"/>
              </a:rPr>
              <a:t>Automated drives refer to vehicles equipped with technology that allows them to navigate and drive without human intervention. These systems rely on sensors, cameras, and algorithms to interpret their environment and make driving decisions.</a:t>
            </a:r>
            <a:endParaRPr lang="en-IN" sz="2000" b="1" spc="-10" dirty="0">
              <a:solidFill>
                <a:srgbClr val="FFFFFF"/>
              </a:solidFill>
              <a:latin typeface="Verdana"/>
            </a:endParaRPr>
          </a:p>
        </p:txBody>
      </p:sp>
      <p:pic>
        <p:nvPicPr>
          <p:cNvPr id="20" name="Picture 19">
            <a:extLst>
              <a:ext uri="{FF2B5EF4-FFF2-40B4-BE49-F238E27FC236}">
                <a16:creationId xmlns:a16="http://schemas.microsoft.com/office/drawing/2014/main" id="{8BA689FF-D23A-6C82-84A3-BA526C01FEC8}"/>
              </a:ext>
            </a:extLst>
          </p:cNvPr>
          <p:cNvPicPr>
            <a:picLocks noChangeAspect="1"/>
          </p:cNvPicPr>
          <p:nvPr/>
        </p:nvPicPr>
        <p:blipFill>
          <a:blip r:embed="rId4"/>
          <a:stretch>
            <a:fillRect/>
          </a:stretch>
        </p:blipFill>
        <p:spPr>
          <a:xfrm>
            <a:off x="2292350" y="5220748"/>
            <a:ext cx="5533333" cy="3446776"/>
          </a:xfrm>
          <a:prstGeom prst="rect">
            <a:avLst/>
          </a:prstGeom>
        </p:spPr>
      </p:pic>
      <p:sp>
        <p:nvSpPr>
          <p:cNvPr id="21" name="TextBox 20">
            <a:extLst>
              <a:ext uri="{FF2B5EF4-FFF2-40B4-BE49-F238E27FC236}">
                <a16:creationId xmlns:a16="http://schemas.microsoft.com/office/drawing/2014/main" id="{A90E2E53-E4B2-D9DC-4CA8-34E7FEED4D1D}"/>
              </a:ext>
            </a:extLst>
          </p:cNvPr>
          <p:cNvSpPr txBox="1"/>
          <p:nvPr/>
        </p:nvSpPr>
        <p:spPr>
          <a:xfrm>
            <a:off x="1835150" y="2178050"/>
            <a:ext cx="7525815" cy="1631216"/>
          </a:xfrm>
          <a:prstGeom prst="rect">
            <a:avLst/>
          </a:prstGeom>
          <a:noFill/>
        </p:spPr>
        <p:txBody>
          <a:bodyPr wrap="square" rtlCol="0">
            <a:spAutoFit/>
          </a:bodyPr>
          <a:lstStyle/>
          <a:p>
            <a:pPr algn="just"/>
            <a:r>
              <a:rPr lang="en-US" sz="2000" b="1" spc="-10" dirty="0">
                <a:solidFill>
                  <a:srgbClr val="FFFFFF"/>
                </a:solidFill>
                <a:latin typeface="Verdana"/>
              </a:rPr>
              <a:t>Automated drives are revolutionizing the way we think about transportation. This presentation explores the technological advancements, benefits, and challenges of this exciting evolution in driving. Buckle up as we steer into the future of mobility!</a:t>
            </a:r>
            <a:endParaRPr lang="en-IN" sz="2000" b="1" spc="-10" dirty="0">
              <a:solidFill>
                <a:srgbClr val="FFFFFF"/>
              </a:solidFill>
              <a:latin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522950" cy="10636249"/>
          </a:xfrm>
          <a:prstGeom prst="rect">
            <a:avLst/>
          </a:prstGeom>
        </p:spPr>
      </p:pic>
      <p:grpSp>
        <p:nvGrpSpPr>
          <p:cNvPr id="3" name="object 3"/>
          <p:cNvGrpSpPr/>
          <p:nvPr/>
        </p:nvGrpSpPr>
        <p:grpSpPr>
          <a:xfrm>
            <a:off x="692150" y="484645"/>
            <a:ext cx="17355185" cy="9275445"/>
            <a:chOff x="466559" y="506152"/>
            <a:chExt cx="17355185" cy="9275445"/>
          </a:xfrm>
        </p:grpSpPr>
        <p:sp>
          <p:nvSpPr>
            <p:cNvPr id="4" name="object 4"/>
            <p:cNvSpPr/>
            <p:nvPr/>
          </p:nvSpPr>
          <p:spPr>
            <a:xfrm>
              <a:off x="466559" y="506152"/>
              <a:ext cx="17355185" cy="9275445"/>
            </a:xfrm>
            <a:custGeom>
              <a:avLst/>
              <a:gdLst/>
              <a:ahLst/>
              <a:cxnLst/>
              <a:rect l="l" t="t" r="r" b="b"/>
              <a:pathLst>
                <a:path w="17355185" h="9275445">
                  <a:moveTo>
                    <a:pt x="8677427" y="9275008"/>
                  </a:moveTo>
                  <a:lnTo>
                    <a:pt x="0" y="9275008"/>
                  </a:lnTo>
                  <a:lnTo>
                    <a:pt x="0" y="0"/>
                  </a:lnTo>
                  <a:lnTo>
                    <a:pt x="17354842" y="0"/>
                  </a:lnTo>
                  <a:lnTo>
                    <a:pt x="17354842" y="9275008"/>
                  </a:lnTo>
                  <a:lnTo>
                    <a:pt x="8677427" y="9275008"/>
                  </a:lnTo>
                  <a:close/>
                </a:path>
              </a:pathLst>
            </a:custGeom>
            <a:ln w="18719">
              <a:solidFill>
                <a:srgbClr val="FFFFFF"/>
              </a:solidFill>
            </a:ln>
          </p:spPr>
          <p:txBody>
            <a:bodyPr wrap="square" lIns="0" tIns="0" rIns="0" bIns="0" rtlCol="0"/>
            <a:lstStyle/>
            <a:p>
              <a:endParaRPr dirty="0"/>
            </a:p>
          </p:txBody>
        </p:sp>
        <p:sp>
          <p:nvSpPr>
            <p:cNvPr id="5" name="object 5"/>
            <p:cNvSpPr/>
            <p:nvPr/>
          </p:nvSpPr>
          <p:spPr>
            <a:xfrm>
              <a:off x="15376257" y="8753758"/>
              <a:ext cx="1948180" cy="454025"/>
            </a:xfrm>
            <a:custGeom>
              <a:avLst/>
              <a:gdLst/>
              <a:ahLst/>
              <a:cxnLst/>
              <a:rect l="l" t="t" r="r" b="b"/>
              <a:pathLst>
                <a:path w="1948180" h="454025">
                  <a:moveTo>
                    <a:pt x="226842" y="453516"/>
                  </a:moveTo>
                  <a:lnTo>
                    <a:pt x="0" y="453516"/>
                  </a:lnTo>
                  <a:lnTo>
                    <a:pt x="0" y="0"/>
                  </a:lnTo>
                  <a:lnTo>
                    <a:pt x="453557" y="0"/>
                  </a:lnTo>
                  <a:lnTo>
                    <a:pt x="453557" y="453516"/>
                  </a:lnTo>
                  <a:lnTo>
                    <a:pt x="226842" y="453516"/>
                  </a:lnTo>
                  <a:close/>
                </a:path>
                <a:path w="1948180" h="454025">
                  <a:moveTo>
                    <a:pt x="973415" y="453516"/>
                  </a:moveTo>
                  <a:lnTo>
                    <a:pt x="746700" y="453516"/>
                  </a:lnTo>
                  <a:lnTo>
                    <a:pt x="746700" y="0"/>
                  </a:lnTo>
                  <a:lnTo>
                    <a:pt x="1200258" y="0"/>
                  </a:lnTo>
                  <a:lnTo>
                    <a:pt x="1200258" y="453516"/>
                  </a:lnTo>
                  <a:lnTo>
                    <a:pt x="973415" y="453516"/>
                  </a:lnTo>
                  <a:close/>
                </a:path>
                <a:path w="1948180" h="454025">
                  <a:moveTo>
                    <a:pt x="1720877" y="453516"/>
                  </a:moveTo>
                  <a:lnTo>
                    <a:pt x="1494035" y="453516"/>
                  </a:lnTo>
                  <a:lnTo>
                    <a:pt x="1494035" y="0"/>
                  </a:lnTo>
                  <a:lnTo>
                    <a:pt x="1947593" y="0"/>
                  </a:lnTo>
                  <a:lnTo>
                    <a:pt x="1947593" y="453516"/>
                  </a:lnTo>
                  <a:lnTo>
                    <a:pt x="1720877" y="453516"/>
                  </a:lnTo>
                  <a:close/>
                </a:path>
              </a:pathLst>
            </a:custGeom>
            <a:ln w="18718">
              <a:solidFill>
                <a:srgbClr val="FFFFFF"/>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444871" y="1298649"/>
              <a:ext cx="5558282" cy="3602903"/>
            </a:xfrm>
            <a:prstGeom prst="rect">
              <a:avLst/>
            </a:prstGeom>
          </p:spPr>
        </p:pic>
      </p:grpSp>
      <p:sp>
        <p:nvSpPr>
          <p:cNvPr id="7" name="object 7"/>
          <p:cNvSpPr txBox="1">
            <a:spLocks noGrp="1"/>
          </p:cNvSpPr>
          <p:nvPr>
            <p:ph type="title"/>
          </p:nvPr>
        </p:nvSpPr>
        <p:spPr>
          <a:xfrm>
            <a:off x="8095717" y="1373403"/>
            <a:ext cx="7506131" cy="566181"/>
          </a:xfrm>
          <a:prstGeom prst="rect">
            <a:avLst/>
          </a:prstGeom>
        </p:spPr>
        <p:txBody>
          <a:bodyPr vert="horz" wrap="square" lIns="0" tIns="12065" rIns="0" bIns="0" rtlCol="0">
            <a:spAutoFit/>
          </a:bodyPr>
          <a:lstStyle/>
          <a:p>
            <a:pPr marL="12700">
              <a:lnSpc>
                <a:spcPct val="100000"/>
              </a:lnSpc>
              <a:spcBef>
                <a:spcPts val="95"/>
              </a:spcBef>
            </a:pPr>
            <a:r>
              <a:rPr sz="3600" b="1" spc="-240" dirty="0">
                <a:solidFill>
                  <a:srgbClr val="FFAB40"/>
                </a:solidFill>
                <a:latin typeface="Verdana"/>
              </a:rPr>
              <a:t>The Technology Behind It</a:t>
            </a:r>
          </a:p>
        </p:txBody>
      </p:sp>
      <p:sp>
        <p:nvSpPr>
          <p:cNvPr id="17" name="TextBox 16">
            <a:extLst>
              <a:ext uri="{FF2B5EF4-FFF2-40B4-BE49-F238E27FC236}">
                <a16:creationId xmlns:a16="http://schemas.microsoft.com/office/drawing/2014/main" id="{7FDC55B2-C248-EFBB-DACD-9D51D762149B}"/>
              </a:ext>
            </a:extLst>
          </p:cNvPr>
          <p:cNvSpPr txBox="1"/>
          <p:nvPr/>
        </p:nvSpPr>
        <p:spPr>
          <a:xfrm>
            <a:off x="7904498" y="2175636"/>
            <a:ext cx="8519093" cy="1631216"/>
          </a:xfrm>
          <a:prstGeom prst="rect">
            <a:avLst/>
          </a:prstGeom>
          <a:noFill/>
        </p:spPr>
        <p:txBody>
          <a:bodyPr wrap="square" rtlCol="0">
            <a:spAutoFit/>
          </a:bodyPr>
          <a:lstStyle/>
          <a:p>
            <a:pPr algn="just"/>
            <a:r>
              <a:rPr lang="en-US" sz="2000" b="1" spc="-10" dirty="0">
                <a:solidFill>
                  <a:srgbClr val="FFFFFF"/>
                </a:solidFill>
                <a:latin typeface="Verdana"/>
              </a:rPr>
              <a:t>At the heart of automated driving are advanced technologies like machine learning, computer vision, and LiDAR. These innovations enable vehicles to perceive their surroundings, recognize obstacles, and react in real-time to ensure safe travel.</a:t>
            </a:r>
            <a:endParaRPr lang="en-IN" sz="2000" b="1" spc="-10" dirty="0">
              <a:solidFill>
                <a:srgbClr val="FFFFFF"/>
              </a:solidFill>
              <a:latin typeface="Verdana"/>
            </a:endParaRPr>
          </a:p>
        </p:txBody>
      </p:sp>
      <p:sp>
        <p:nvSpPr>
          <p:cNvPr id="18" name="object 6">
            <a:extLst>
              <a:ext uri="{FF2B5EF4-FFF2-40B4-BE49-F238E27FC236}">
                <a16:creationId xmlns:a16="http://schemas.microsoft.com/office/drawing/2014/main" id="{66AA2B65-01C6-B311-77A9-D1F77960BAFD}"/>
              </a:ext>
            </a:extLst>
          </p:cNvPr>
          <p:cNvSpPr txBox="1">
            <a:spLocks/>
          </p:cNvSpPr>
          <p:nvPr/>
        </p:nvSpPr>
        <p:spPr>
          <a:xfrm>
            <a:off x="1454132" y="5122368"/>
            <a:ext cx="7674609" cy="688340"/>
          </a:xfrm>
          <a:prstGeom prst="rect">
            <a:avLst/>
          </a:prstGeom>
        </p:spPr>
        <p:txBody>
          <a:bodyPr vert="horz" wrap="square" lIns="0" tIns="12065" rIns="0" bIns="0" rtlCol="0">
            <a:spAutoFit/>
          </a:bodyPr>
          <a:lstStyle>
            <a:lvl1pPr>
              <a:defRPr sz="5900" b="0" i="0">
                <a:solidFill>
                  <a:schemeClr val="bg1"/>
                </a:solidFill>
                <a:latin typeface="Tahoma"/>
                <a:ea typeface="+mj-ea"/>
                <a:cs typeface="Tahoma"/>
              </a:defRPr>
            </a:lvl1pPr>
          </a:lstStyle>
          <a:p>
            <a:pPr marL="12700">
              <a:spcBef>
                <a:spcPts val="95"/>
              </a:spcBef>
            </a:pPr>
            <a:r>
              <a:rPr lang="en-IN" sz="3600" b="1" spc="-240" dirty="0">
                <a:solidFill>
                  <a:srgbClr val="FFAB40"/>
                </a:solidFill>
                <a:latin typeface="Verdana"/>
              </a:rPr>
              <a:t>Benefits</a:t>
            </a:r>
            <a:r>
              <a:rPr lang="en-IN" sz="4350" spc="-265" dirty="0">
                <a:latin typeface="Verdana"/>
                <a:cs typeface="Verdana"/>
              </a:rPr>
              <a:t> </a:t>
            </a:r>
            <a:r>
              <a:rPr lang="en-IN" sz="3600" b="1" spc="-240" dirty="0">
                <a:solidFill>
                  <a:srgbClr val="FFAB40"/>
                </a:solidFill>
                <a:latin typeface="Verdana"/>
              </a:rPr>
              <a:t>of Automated Drives</a:t>
            </a:r>
          </a:p>
        </p:txBody>
      </p:sp>
      <p:pic>
        <p:nvPicPr>
          <p:cNvPr id="21" name="object 10">
            <a:extLst>
              <a:ext uri="{FF2B5EF4-FFF2-40B4-BE49-F238E27FC236}">
                <a16:creationId xmlns:a16="http://schemas.microsoft.com/office/drawing/2014/main" id="{D832D280-29F6-8919-9BAC-646E7DF4F549}"/>
              </a:ext>
            </a:extLst>
          </p:cNvPr>
          <p:cNvPicPr/>
          <p:nvPr/>
        </p:nvPicPr>
        <p:blipFill>
          <a:blip r:embed="rId4" cstate="print"/>
          <a:stretch>
            <a:fillRect/>
          </a:stretch>
        </p:blipFill>
        <p:spPr>
          <a:xfrm>
            <a:off x="10220531" y="4726772"/>
            <a:ext cx="5610224" cy="3709153"/>
          </a:xfrm>
          <a:prstGeom prst="rect">
            <a:avLst/>
          </a:prstGeom>
        </p:spPr>
      </p:pic>
      <p:sp>
        <p:nvSpPr>
          <p:cNvPr id="23" name="TextBox 22">
            <a:extLst>
              <a:ext uri="{FF2B5EF4-FFF2-40B4-BE49-F238E27FC236}">
                <a16:creationId xmlns:a16="http://schemas.microsoft.com/office/drawing/2014/main" id="{CDCD6D94-9ACB-4F77-825A-B9E0DAFDE673}"/>
              </a:ext>
            </a:extLst>
          </p:cNvPr>
          <p:cNvSpPr txBox="1"/>
          <p:nvPr/>
        </p:nvSpPr>
        <p:spPr>
          <a:xfrm>
            <a:off x="1399742" y="6179765"/>
            <a:ext cx="7838402" cy="1631216"/>
          </a:xfrm>
          <a:prstGeom prst="rect">
            <a:avLst/>
          </a:prstGeom>
          <a:noFill/>
        </p:spPr>
        <p:txBody>
          <a:bodyPr wrap="square" rtlCol="0">
            <a:spAutoFit/>
          </a:bodyPr>
          <a:lstStyle/>
          <a:p>
            <a:pPr algn="just"/>
            <a:r>
              <a:rPr lang="en-US" sz="2000" b="1" spc="-10" dirty="0">
                <a:solidFill>
                  <a:srgbClr val="FFFFFF"/>
                </a:solidFill>
                <a:latin typeface="Verdana"/>
              </a:rPr>
              <a:t>Automated drives promise numerous benefits, including reduced traffic accidents, improved fuel efficiency, and enhanced mobility for those unable to drive. These innovations can transform urban landscapes and create a more sustainable future.</a:t>
            </a:r>
            <a:endParaRPr lang="en-IN" sz="2000" b="1" spc="-10" dirty="0">
              <a:solidFill>
                <a:srgbClr val="FFFFFF"/>
              </a:solidFill>
              <a:latin typeface="Verdana"/>
            </a:endParaRPr>
          </a:p>
        </p:txBody>
      </p:sp>
      <p:sp>
        <p:nvSpPr>
          <p:cNvPr id="24" name="object 6">
            <a:extLst>
              <a:ext uri="{FF2B5EF4-FFF2-40B4-BE49-F238E27FC236}">
                <a16:creationId xmlns:a16="http://schemas.microsoft.com/office/drawing/2014/main" id="{B7119A88-AA0B-7C8C-7BAA-5F5F5E02BFFB}"/>
              </a:ext>
            </a:extLst>
          </p:cNvPr>
          <p:cNvSpPr txBox="1">
            <a:spLocks/>
          </p:cNvSpPr>
          <p:nvPr/>
        </p:nvSpPr>
        <p:spPr>
          <a:xfrm>
            <a:off x="14179550" y="9417050"/>
            <a:ext cx="4802744" cy="158377"/>
          </a:xfrm>
          <a:prstGeom prst="rect">
            <a:avLst/>
          </a:prstGeom>
        </p:spPr>
        <p:txBody>
          <a:bodyPr vert="horz" wrap="square" lIns="0" tIns="0" rIns="0" bIns="0" rtlCol="0">
            <a:spAutoFit/>
          </a:bodyPr>
          <a:lstStyle>
            <a:defPPr>
              <a:defRPr kern="0"/>
            </a:defPPr>
          </a:lstStyle>
          <a:p>
            <a:pPr marL="12700">
              <a:lnSpc>
                <a:spcPts val="1050"/>
              </a:lnSpc>
            </a:pPr>
            <a:r>
              <a:rPr lang="en-IN" dirty="0">
                <a:solidFill>
                  <a:srgbClr val="92D050"/>
                </a:solidFill>
              </a:rPr>
              <a:t>©</a:t>
            </a:r>
            <a:r>
              <a:rPr lang="en-IN" spc="-25" dirty="0">
                <a:solidFill>
                  <a:srgbClr val="92D050"/>
                </a:solidFill>
              </a:rPr>
              <a:t> </a:t>
            </a:r>
            <a:r>
              <a:rPr lang="en-IN" dirty="0">
                <a:solidFill>
                  <a:srgbClr val="92D050"/>
                </a:solidFill>
              </a:rPr>
              <a:t>2024</a:t>
            </a:r>
            <a:r>
              <a:rPr lang="en-IN" spc="-25" dirty="0">
                <a:solidFill>
                  <a:srgbClr val="92D050"/>
                </a:solidFill>
              </a:rPr>
              <a:t> </a:t>
            </a:r>
            <a:r>
              <a:rPr lang="en-IN" dirty="0">
                <a:solidFill>
                  <a:srgbClr val="92D050"/>
                </a:solidFill>
              </a:rPr>
              <a:t>all</a:t>
            </a:r>
            <a:r>
              <a:rPr lang="en-IN" spc="-20" dirty="0">
                <a:solidFill>
                  <a:srgbClr val="92D050"/>
                </a:solidFill>
              </a:rPr>
              <a:t> </a:t>
            </a:r>
            <a:r>
              <a:rPr lang="en-IN" dirty="0">
                <a:solidFill>
                  <a:srgbClr val="92D050"/>
                </a:solidFill>
              </a:rPr>
              <a:t>rights</a:t>
            </a:r>
            <a:r>
              <a:rPr lang="en-IN" spc="-15" dirty="0">
                <a:solidFill>
                  <a:srgbClr val="92D050"/>
                </a:solidFill>
              </a:rPr>
              <a:t> </a:t>
            </a:r>
            <a:r>
              <a:rPr lang="en-IN" spc="-10" dirty="0">
                <a:solidFill>
                  <a:srgbClr val="92D050"/>
                </a:solidFill>
              </a:rPr>
              <a:t>reserved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86" y="0"/>
            <a:ext cx="18304586" cy="10560050"/>
          </a:xfrm>
          <a:prstGeom prst="rect">
            <a:avLst/>
          </a:prstGeom>
        </p:spPr>
      </p:pic>
      <p:sp>
        <p:nvSpPr>
          <p:cNvPr id="7" name="object 7"/>
          <p:cNvSpPr txBox="1">
            <a:spLocks noGrp="1"/>
          </p:cNvSpPr>
          <p:nvPr>
            <p:ph type="title"/>
          </p:nvPr>
        </p:nvSpPr>
        <p:spPr>
          <a:xfrm>
            <a:off x="7852387" y="810131"/>
            <a:ext cx="7506131" cy="566181"/>
          </a:xfrm>
          <a:prstGeom prst="rect">
            <a:avLst/>
          </a:prstGeom>
        </p:spPr>
        <p:txBody>
          <a:bodyPr vert="horz" wrap="square" lIns="0" tIns="12065" rIns="0" bIns="0" rtlCol="0">
            <a:spAutoFit/>
          </a:bodyPr>
          <a:lstStyle/>
          <a:p>
            <a:pPr marL="12700">
              <a:lnSpc>
                <a:spcPct val="100000"/>
              </a:lnSpc>
              <a:spcBef>
                <a:spcPts val="95"/>
              </a:spcBef>
            </a:pPr>
            <a:r>
              <a:rPr sz="3600" b="1" spc="-180" dirty="0">
                <a:solidFill>
                  <a:srgbClr val="FFAB40"/>
                </a:solidFill>
                <a:latin typeface="Verdana"/>
              </a:rPr>
              <a:t>Regulatory Landscape</a:t>
            </a:r>
          </a:p>
        </p:txBody>
      </p:sp>
      <p:sp>
        <p:nvSpPr>
          <p:cNvPr id="13" name="TextBox 12">
            <a:extLst>
              <a:ext uri="{FF2B5EF4-FFF2-40B4-BE49-F238E27FC236}">
                <a16:creationId xmlns:a16="http://schemas.microsoft.com/office/drawing/2014/main" id="{8082A240-9353-3D6E-2056-DA13B43AA774}"/>
              </a:ext>
            </a:extLst>
          </p:cNvPr>
          <p:cNvSpPr txBox="1"/>
          <p:nvPr/>
        </p:nvSpPr>
        <p:spPr>
          <a:xfrm>
            <a:off x="7842815" y="1545947"/>
            <a:ext cx="7874971" cy="3477875"/>
          </a:xfrm>
          <a:prstGeom prst="rect">
            <a:avLst/>
          </a:prstGeom>
          <a:noFill/>
        </p:spPr>
        <p:txBody>
          <a:bodyPr wrap="square" rtlCol="0">
            <a:spAutoFit/>
          </a:bodyPr>
          <a:lstStyle/>
          <a:p>
            <a:pPr marL="342900" indent="-342900" algn="just">
              <a:buFont typeface="Arial" panose="020B0604020202020204" pitchFamily="34" charset="0"/>
              <a:buChar char="•"/>
            </a:pPr>
            <a:r>
              <a:rPr lang="en-US" sz="2000" b="1" spc="-10" dirty="0">
                <a:solidFill>
                  <a:srgbClr val="FFFFFF"/>
                </a:solidFill>
                <a:latin typeface="Verdana"/>
              </a:rPr>
              <a:t>Regulations surrounding automated driving vary globally, impacting the pace of development. Policymakers must balance innovation with safety and responsibility, creating frameworks that support the growth of this transformative technology.</a:t>
            </a:r>
          </a:p>
          <a:p>
            <a:pPr marL="342900" indent="-342900" algn="just">
              <a:buFont typeface="Arial" panose="020B0604020202020204" pitchFamily="34" charset="0"/>
              <a:buChar char="•"/>
            </a:pPr>
            <a:r>
              <a:rPr lang="en-US" sz="2000" b="1" spc="-10" dirty="0">
                <a:solidFill>
                  <a:srgbClr val="FFFFFF"/>
                </a:solidFill>
                <a:latin typeface="Verdana"/>
              </a:rPr>
              <a:t>As we navigate the complexities of automated drives, it's essential to remain adaptable and innovative. The collaboration between technology, government, and society will shape the future of our roads and transportation systems.</a:t>
            </a:r>
            <a:endParaRPr lang="en-IN" sz="2000" b="1" spc="-10" dirty="0">
              <a:solidFill>
                <a:srgbClr val="FFFFFF"/>
              </a:solidFill>
              <a:latin typeface="Verdana"/>
            </a:endParaRPr>
          </a:p>
        </p:txBody>
      </p:sp>
      <p:sp>
        <p:nvSpPr>
          <p:cNvPr id="14" name="object 3">
            <a:extLst>
              <a:ext uri="{FF2B5EF4-FFF2-40B4-BE49-F238E27FC236}">
                <a16:creationId xmlns:a16="http://schemas.microsoft.com/office/drawing/2014/main" id="{288AA58D-73D9-991A-FD9D-C755487A338C}"/>
              </a:ext>
            </a:extLst>
          </p:cNvPr>
          <p:cNvSpPr txBox="1">
            <a:spLocks/>
          </p:cNvSpPr>
          <p:nvPr/>
        </p:nvSpPr>
        <p:spPr>
          <a:xfrm>
            <a:off x="1438128" y="5472568"/>
            <a:ext cx="6231255" cy="928369"/>
          </a:xfrm>
          <a:prstGeom prst="rect">
            <a:avLst/>
          </a:prstGeom>
        </p:spPr>
        <p:txBody>
          <a:bodyPr vert="horz" wrap="square" lIns="0" tIns="15240" rIns="0" bIns="0" rtlCol="0">
            <a:spAutoFit/>
          </a:bodyPr>
          <a:lstStyle>
            <a:lvl1pPr>
              <a:defRPr sz="5900" b="0" i="0">
                <a:solidFill>
                  <a:schemeClr val="bg1"/>
                </a:solidFill>
                <a:latin typeface="Tahoma"/>
                <a:ea typeface="+mj-ea"/>
                <a:cs typeface="Tahoma"/>
              </a:defRPr>
            </a:lvl1pPr>
          </a:lstStyle>
          <a:p>
            <a:pPr marL="12700">
              <a:spcBef>
                <a:spcPts val="120"/>
              </a:spcBef>
            </a:pPr>
            <a:r>
              <a:rPr lang="en-IN" sz="3600" b="1" spc="-180" dirty="0">
                <a:solidFill>
                  <a:srgbClr val="FFAB40"/>
                </a:solidFill>
                <a:latin typeface="Verdana"/>
              </a:rPr>
              <a:t>Public</a:t>
            </a:r>
            <a:r>
              <a:rPr lang="en-IN" spc="-430" dirty="0">
                <a:latin typeface="Verdana"/>
                <a:cs typeface="Verdana"/>
              </a:rPr>
              <a:t> </a:t>
            </a:r>
            <a:r>
              <a:rPr lang="en-IN" sz="3600" b="1" spc="-180" dirty="0">
                <a:solidFill>
                  <a:srgbClr val="FFAB40"/>
                </a:solidFill>
                <a:latin typeface="Verdana"/>
              </a:rPr>
              <a:t>Perception</a:t>
            </a:r>
          </a:p>
        </p:txBody>
      </p:sp>
      <p:sp>
        <p:nvSpPr>
          <p:cNvPr id="15" name="TextBox 14">
            <a:extLst>
              <a:ext uri="{FF2B5EF4-FFF2-40B4-BE49-F238E27FC236}">
                <a16:creationId xmlns:a16="http://schemas.microsoft.com/office/drawing/2014/main" id="{A59D76A2-152A-6858-6B74-CF1CD5128E1E}"/>
              </a:ext>
            </a:extLst>
          </p:cNvPr>
          <p:cNvSpPr txBox="1"/>
          <p:nvPr/>
        </p:nvSpPr>
        <p:spPr>
          <a:xfrm>
            <a:off x="1307468" y="6784746"/>
            <a:ext cx="6714826" cy="1938992"/>
          </a:xfrm>
          <a:prstGeom prst="rect">
            <a:avLst/>
          </a:prstGeom>
          <a:noFill/>
        </p:spPr>
        <p:txBody>
          <a:bodyPr wrap="square" rtlCol="0">
            <a:spAutoFit/>
          </a:bodyPr>
          <a:lstStyle/>
          <a:p>
            <a:pPr algn="just"/>
            <a:r>
              <a:rPr lang="en-US" sz="2000" b="1" spc="-10" dirty="0">
                <a:solidFill>
                  <a:srgbClr val="FFFFFF"/>
                </a:solidFill>
                <a:latin typeface="Verdana"/>
              </a:rPr>
              <a:t>The success of automated drives hinges on public perception. Education and outreach are crucial to dispel myths and build trust in this technology. Engaging communities is essential for fostering acceptance and understanding.</a:t>
            </a:r>
            <a:endParaRPr lang="en-IN" sz="2000" b="1" spc="-10" dirty="0">
              <a:solidFill>
                <a:srgbClr val="FFFFFF"/>
              </a:solidFill>
              <a:latin typeface="Verdana"/>
            </a:endParaRPr>
          </a:p>
        </p:txBody>
      </p:sp>
      <p:sp>
        <p:nvSpPr>
          <p:cNvPr id="16" name="object 6">
            <a:extLst>
              <a:ext uri="{FF2B5EF4-FFF2-40B4-BE49-F238E27FC236}">
                <a16:creationId xmlns:a16="http://schemas.microsoft.com/office/drawing/2014/main" id="{DD471F23-94A9-D283-B3AF-2F0D85E5E0C7}"/>
              </a:ext>
            </a:extLst>
          </p:cNvPr>
          <p:cNvSpPr txBox="1">
            <a:spLocks/>
          </p:cNvSpPr>
          <p:nvPr/>
        </p:nvSpPr>
        <p:spPr>
          <a:xfrm>
            <a:off x="14154055" y="9874250"/>
            <a:ext cx="4802744" cy="158377"/>
          </a:xfrm>
          <a:prstGeom prst="rect">
            <a:avLst/>
          </a:prstGeom>
        </p:spPr>
        <p:txBody>
          <a:bodyPr vert="horz" wrap="square" lIns="0" tIns="0" rIns="0" bIns="0" rtlCol="0">
            <a:spAutoFit/>
          </a:bodyPr>
          <a:lstStyle>
            <a:defPPr>
              <a:defRPr kern="0"/>
            </a:defPPr>
          </a:lstStyle>
          <a:p>
            <a:pPr marL="12700">
              <a:lnSpc>
                <a:spcPts val="1050"/>
              </a:lnSpc>
            </a:pPr>
            <a:r>
              <a:rPr lang="en-IN" dirty="0">
                <a:solidFill>
                  <a:srgbClr val="92D050"/>
                </a:solidFill>
              </a:rPr>
              <a:t>©</a:t>
            </a:r>
            <a:r>
              <a:rPr lang="en-IN" spc="-25" dirty="0">
                <a:solidFill>
                  <a:srgbClr val="92D050"/>
                </a:solidFill>
              </a:rPr>
              <a:t> </a:t>
            </a:r>
            <a:r>
              <a:rPr lang="en-IN" dirty="0">
                <a:solidFill>
                  <a:srgbClr val="92D050"/>
                </a:solidFill>
              </a:rPr>
              <a:t>2024</a:t>
            </a:r>
            <a:r>
              <a:rPr lang="en-IN" spc="-25" dirty="0">
                <a:solidFill>
                  <a:srgbClr val="92D050"/>
                </a:solidFill>
              </a:rPr>
              <a:t> </a:t>
            </a:r>
            <a:r>
              <a:rPr lang="en-IN" dirty="0">
                <a:solidFill>
                  <a:srgbClr val="92D050"/>
                </a:solidFill>
              </a:rPr>
              <a:t>all</a:t>
            </a:r>
            <a:r>
              <a:rPr lang="en-IN" spc="-20" dirty="0">
                <a:solidFill>
                  <a:srgbClr val="92D050"/>
                </a:solidFill>
              </a:rPr>
              <a:t> </a:t>
            </a:r>
            <a:r>
              <a:rPr lang="en-IN" dirty="0">
                <a:solidFill>
                  <a:srgbClr val="92D050"/>
                </a:solidFill>
              </a:rPr>
              <a:t>rights</a:t>
            </a:r>
            <a:r>
              <a:rPr lang="en-IN" spc="-15" dirty="0">
                <a:solidFill>
                  <a:srgbClr val="92D050"/>
                </a:solidFill>
              </a:rPr>
              <a:t> </a:t>
            </a:r>
            <a:r>
              <a:rPr lang="en-IN" spc="-10" dirty="0">
                <a:solidFill>
                  <a:srgbClr val="92D050"/>
                </a:solidFill>
              </a:rPr>
              <a:t>reserved</a:t>
            </a:r>
          </a:p>
        </p:txBody>
      </p:sp>
      <p:pic>
        <p:nvPicPr>
          <p:cNvPr id="18" name="Picture 17">
            <a:extLst>
              <a:ext uri="{FF2B5EF4-FFF2-40B4-BE49-F238E27FC236}">
                <a16:creationId xmlns:a16="http://schemas.microsoft.com/office/drawing/2014/main" id="{1DA68D52-8391-3E94-D3D9-553E910CE24D}"/>
              </a:ext>
            </a:extLst>
          </p:cNvPr>
          <p:cNvPicPr>
            <a:picLocks noChangeAspect="1"/>
          </p:cNvPicPr>
          <p:nvPr/>
        </p:nvPicPr>
        <p:blipFill>
          <a:blip r:embed="rId3"/>
          <a:stretch>
            <a:fillRect/>
          </a:stretch>
        </p:blipFill>
        <p:spPr>
          <a:xfrm>
            <a:off x="9302750" y="5647761"/>
            <a:ext cx="5533333" cy="3821431"/>
          </a:xfrm>
          <a:prstGeom prst="rect">
            <a:avLst/>
          </a:prstGeom>
        </p:spPr>
      </p:pic>
      <p:pic>
        <p:nvPicPr>
          <p:cNvPr id="20" name="Picture 19">
            <a:extLst>
              <a:ext uri="{FF2B5EF4-FFF2-40B4-BE49-F238E27FC236}">
                <a16:creationId xmlns:a16="http://schemas.microsoft.com/office/drawing/2014/main" id="{612C5BF4-DEB7-4C79-45AA-E0ED7358D8D9}"/>
              </a:ext>
            </a:extLst>
          </p:cNvPr>
          <p:cNvPicPr>
            <a:picLocks noChangeAspect="1"/>
          </p:cNvPicPr>
          <p:nvPr/>
        </p:nvPicPr>
        <p:blipFill>
          <a:blip r:embed="rId4"/>
          <a:stretch>
            <a:fillRect/>
          </a:stretch>
        </p:blipFill>
        <p:spPr>
          <a:xfrm>
            <a:off x="1500700" y="1185632"/>
            <a:ext cx="5533333" cy="380049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700" y="-22090"/>
            <a:ext cx="18434050" cy="10321789"/>
          </a:xfrm>
          <a:prstGeom prst="rect">
            <a:avLst/>
          </a:prstGeom>
        </p:spPr>
      </p:pic>
      <p:sp>
        <p:nvSpPr>
          <p:cNvPr id="3" name="object 3"/>
          <p:cNvSpPr/>
          <p:nvPr/>
        </p:nvSpPr>
        <p:spPr>
          <a:xfrm>
            <a:off x="17329658" y="624954"/>
            <a:ext cx="454025" cy="454025"/>
          </a:xfrm>
          <a:custGeom>
            <a:avLst/>
            <a:gdLst/>
            <a:ahLst/>
            <a:cxnLst/>
            <a:rect l="l" t="t" r="r" b="b"/>
            <a:pathLst>
              <a:path w="454025" h="454025">
                <a:moveTo>
                  <a:pt x="226822" y="453517"/>
                </a:moveTo>
                <a:lnTo>
                  <a:pt x="0" y="453517"/>
                </a:lnTo>
                <a:lnTo>
                  <a:pt x="0" y="0"/>
                </a:lnTo>
                <a:lnTo>
                  <a:pt x="453517" y="0"/>
                </a:lnTo>
                <a:lnTo>
                  <a:pt x="453517" y="453517"/>
                </a:lnTo>
                <a:lnTo>
                  <a:pt x="226822" y="453517"/>
                </a:lnTo>
                <a:close/>
              </a:path>
            </a:pathLst>
          </a:custGeom>
          <a:ln w="18716">
            <a:solidFill>
              <a:srgbClr val="FFFFFF"/>
            </a:solidFill>
          </a:ln>
        </p:spPr>
        <p:txBody>
          <a:bodyPr wrap="square" lIns="0" tIns="0" rIns="0" bIns="0" rtlCol="0"/>
          <a:lstStyle/>
          <a:p>
            <a:endParaRPr/>
          </a:p>
        </p:txBody>
      </p:sp>
      <p:sp>
        <p:nvSpPr>
          <p:cNvPr id="4" name="object 4"/>
          <p:cNvSpPr/>
          <p:nvPr/>
        </p:nvSpPr>
        <p:spPr>
          <a:xfrm>
            <a:off x="452159" y="9469435"/>
            <a:ext cx="454025" cy="454025"/>
          </a:xfrm>
          <a:custGeom>
            <a:avLst/>
            <a:gdLst/>
            <a:ahLst/>
            <a:cxnLst/>
            <a:rect l="l" t="t" r="r" b="b"/>
            <a:pathLst>
              <a:path w="454025" h="454025">
                <a:moveTo>
                  <a:pt x="226794" y="453513"/>
                </a:moveTo>
                <a:lnTo>
                  <a:pt x="0" y="453513"/>
                </a:lnTo>
                <a:lnTo>
                  <a:pt x="0" y="0"/>
                </a:lnTo>
                <a:lnTo>
                  <a:pt x="453588" y="0"/>
                </a:lnTo>
                <a:lnTo>
                  <a:pt x="453588" y="453513"/>
                </a:lnTo>
                <a:lnTo>
                  <a:pt x="226794" y="453513"/>
                </a:lnTo>
                <a:close/>
              </a:path>
            </a:pathLst>
          </a:custGeom>
          <a:ln w="18718">
            <a:solidFill>
              <a:srgbClr val="FFFFFF"/>
            </a:solidFill>
          </a:ln>
        </p:spPr>
        <p:txBody>
          <a:bodyPr wrap="square" lIns="0" tIns="0" rIns="0" bIns="0" rtlCol="0"/>
          <a:lstStyle/>
          <a:p>
            <a:endParaRPr/>
          </a:p>
        </p:txBody>
      </p:sp>
      <p:sp>
        <p:nvSpPr>
          <p:cNvPr id="5" name="object 5"/>
          <p:cNvSpPr/>
          <p:nvPr/>
        </p:nvSpPr>
        <p:spPr>
          <a:xfrm>
            <a:off x="1199500" y="9469435"/>
            <a:ext cx="454025" cy="454025"/>
          </a:xfrm>
          <a:custGeom>
            <a:avLst/>
            <a:gdLst/>
            <a:ahLst/>
            <a:cxnLst/>
            <a:rect l="l" t="t" r="r" b="b"/>
            <a:pathLst>
              <a:path w="454025" h="454025">
                <a:moveTo>
                  <a:pt x="226798" y="453513"/>
                </a:moveTo>
                <a:lnTo>
                  <a:pt x="0" y="453513"/>
                </a:lnTo>
                <a:lnTo>
                  <a:pt x="0" y="0"/>
                </a:lnTo>
                <a:lnTo>
                  <a:pt x="453587" y="0"/>
                </a:lnTo>
                <a:lnTo>
                  <a:pt x="453587" y="453513"/>
                </a:lnTo>
                <a:lnTo>
                  <a:pt x="226798" y="453513"/>
                </a:lnTo>
                <a:close/>
              </a:path>
            </a:pathLst>
          </a:custGeom>
          <a:ln w="18718">
            <a:solidFill>
              <a:srgbClr val="FFFFFF"/>
            </a:solidFill>
          </a:ln>
        </p:spPr>
        <p:txBody>
          <a:bodyPr wrap="square" lIns="0" tIns="0" rIns="0" bIns="0" rtlCol="0"/>
          <a:lstStyle/>
          <a:p>
            <a:endParaRPr/>
          </a:p>
        </p:txBody>
      </p:sp>
      <p:sp>
        <p:nvSpPr>
          <p:cNvPr id="6" name="object 6"/>
          <p:cNvSpPr txBox="1">
            <a:spLocks noGrp="1"/>
          </p:cNvSpPr>
          <p:nvPr>
            <p:ph type="title"/>
          </p:nvPr>
        </p:nvSpPr>
        <p:spPr>
          <a:xfrm>
            <a:off x="7315521" y="943232"/>
            <a:ext cx="7506131" cy="761747"/>
          </a:xfrm>
          <a:prstGeom prst="rect">
            <a:avLst/>
          </a:prstGeom>
        </p:spPr>
        <p:txBody>
          <a:bodyPr vert="horz" wrap="square" lIns="0" tIns="15240" rIns="0" bIns="0" rtlCol="0">
            <a:spAutoFit/>
          </a:bodyPr>
          <a:lstStyle/>
          <a:p>
            <a:pPr marL="384175">
              <a:lnSpc>
                <a:spcPct val="100000"/>
              </a:lnSpc>
              <a:spcBef>
                <a:spcPts val="120"/>
              </a:spcBef>
            </a:pPr>
            <a:r>
              <a:rPr sz="3600" b="1" spc="-180" dirty="0">
                <a:solidFill>
                  <a:srgbClr val="FFAB40"/>
                </a:solidFill>
                <a:latin typeface="Verdana"/>
              </a:rPr>
              <a:t>Future</a:t>
            </a:r>
            <a:r>
              <a:rPr sz="4850" spc="-315" dirty="0">
                <a:latin typeface="Verdana"/>
                <a:cs typeface="Verdana"/>
              </a:rPr>
              <a:t> </a:t>
            </a:r>
            <a:r>
              <a:rPr sz="3600" b="1" spc="-180" dirty="0">
                <a:solidFill>
                  <a:srgbClr val="FFAB40"/>
                </a:solidFill>
                <a:latin typeface="Verdana"/>
              </a:rPr>
              <a:t>of Transportation</a:t>
            </a:r>
          </a:p>
        </p:txBody>
      </p:sp>
      <p:sp>
        <p:nvSpPr>
          <p:cNvPr id="14" name="object 14"/>
          <p:cNvSpPr/>
          <p:nvPr/>
        </p:nvSpPr>
        <p:spPr>
          <a:xfrm>
            <a:off x="9144140" y="9201594"/>
            <a:ext cx="7738109" cy="20320"/>
          </a:xfrm>
          <a:custGeom>
            <a:avLst/>
            <a:gdLst/>
            <a:ahLst/>
            <a:cxnLst/>
            <a:rect l="l" t="t" r="r" b="b"/>
            <a:pathLst>
              <a:path w="7738109" h="20320">
                <a:moveTo>
                  <a:pt x="7737830" y="1435"/>
                </a:moveTo>
                <a:lnTo>
                  <a:pt x="0" y="0"/>
                </a:lnTo>
                <a:lnTo>
                  <a:pt x="0" y="18719"/>
                </a:lnTo>
                <a:lnTo>
                  <a:pt x="7737830" y="20154"/>
                </a:lnTo>
                <a:lnTo>
                  <a:pt x="7737830" y="1435"/>
                </a:lnTo>
                <a:close/>
              </a:path>
            </a:pathLst>
          </a:custGeom>
          <a:solidFill>
            <a:srgbClr val="FFFFFF"/>
          </a:solidFill>
        </p:spPr>
        <p:txBody>
          <a:bodyPr wrap="square" lIns="0" tIns="0" rIns="0" bIns="0" rtlCol="0"/>
          <a:lstStyle/>
          <a:p>
            <a:endParaRPr/>
          </a:p>
        </p:txBody>
      </p:sp>
      <p:sp>
        <p:nvSpPr>
          <p:cNvPr id="15" name="TextBox 14">
            <a:extLst>
              <a:ext uri="{FF2B5EF4-FFF2-40B4-BE49-F238E27FC236}">
                <a16:creationId xmlns:a16="http://schemas.microsoft.com/office/drawing/2014/main" id="{66DB86D8-FA51-D2FD-8205-882800AE56E9}"/>
              </a:ext>
            </a:extLst>
          </p:cNvPr>
          <p:cNvSpPr txBox="1"/>
          <p:nvPr/>
        </p:nvSpPr>
        <p:spPr>
          <a:xfrm>
            <a:off x="7550150" y="2024142"/>
            <a:ext cx="7738109" cy="1631216"/>
          </a:xfrm>
          <a:prstGeom prst="rect">
            <a:avLst/>
          </a:prstGeom>
          <a:noFill/>
        </p:spPr>
        <p:txBody>
          <a:bodyPr wrap="square" rtlCol="0">
            <a:spAutoFit/>
          </a:bodyPr>
          <a:lstStyle/>
          <a:p>
            <a:pPr algn="just"/>
            <a:r>
              <a:rPr lang="en-US" sz="2000" b="1" spc="-10" dirty="0">
                <a:solidFill>
                  <a:srgbClr val="FFFFFF"/>
                </a:solidFill>
                <a:latin typeface="Verdana"/>
              </a:rPr>
              <a:t>The future of transportation is intertwined with automated drives. As technology evolves, we can expect smarter cities, reduced congestion, and a shift towards shared mobility solutions that benefit everyone.</a:t>
            </a:r>
            <a:endParaRPr lang="en-IN" sz="2000" b="1" spc="-10" dirty="0">
              <a:solidFill>
                <a:srgbClr val="FFFFFF"/>
              </a:solidFill>
              <a:latin typeface="Verdana"/>
            </a:endParaRPr>
          </a:p>
        </p:txBody>
      </p:sp>
      <p:sp>
        <p:nvSpPr>
          <p:cNvPr id="17" name="TextBox 16">
            <a:extLst>
              <a:ext uri="{FF2B5EF4-FFF2-40B4-BE49-F238E27FC236}">
                <a16:creationId xmlns:a16="http://schemas.microsoft.com/office/drawing/2014/main" id="{0CF925EF-EA50-EDFE-44D8-6E6804DB3D53}"/>
              </a:ext>
            </a:extLst>
          </p:cNvPr>
          <p:cNvSpPr txBox="1"/>
          <p:nvPr/>
        </p:nvSpPr>
        <p:spPr>
          <a:xfrm>
            <a:off x="1155334" y="5352588"/>
            <a:ext cx="5958166" cy="646331"/>
          </a:xfrm>
          <a:prstGeom prst="rect">
            <a:avLst/>
          </a:prstGeom>
          <a:noFill/>
        </p:spPr>
        <p:txBody>
          <a:bodyPr wrap="square" rtlCol="0">
            <a:spAutoFit/>
          </a:bodyPr>
          <a:lstStyle/>
          <a:p>
            <a:r>
              <a:rPr lang="en-US" sz="3600" b="1" spc="-180" dirty="0">
                <a:solidFill>
                  <a:srgbClr val="FFAB40"/>
                </a:solidFill>
                <a:latin typeface="Verdana"/>
                <a:ea typeface="+mj-ea"/>
                <a:cs typeface="Tahoma"/>
              </a:rPr>
              <a:t>The Role of AI</a:t>
            </a:r>
            <a:endParaRPr lang="en-IN" sz="3600" b="1" spc="-180" dirty="0">
              <a:solidFill>
                <a:srgbClr val="FFAB40"/>
              </a:solidFill>
              <a:latin typeface="Verdana"/>
              <a:ea typeface="+mj-ea"/>
              <a:cs typeface="Tahoma"/>
            </a:endParaRPr>
          </a:p>
        </p:txBody>
      </p:sp>
      <p:sp>
        <p:nvSpPr>
          <p:cNvPr id="18" name="TextBox 17">
            <a:extLst>
              <a:ext uri="{FF2B5EF4-FFF2-40B4-BE49-F238E27FC236}">
                <a16:creationId xmlns:a16="http://schemas.microsoft.com/office/drawing/2014/main" id="{E109E5BC-1A5F-76AE-3CED-095590A560F5}"/>
              </a:ext>
            </a:extLst>
          </p:cNvPr>
          <p:cNvSpPr txBox="1"/>
          <p:nvPr/>
        </p:nvSpPr>
        <p:spPr>
          <a:xfrm>
            <a:off x="1124080" y="6234512"/>
            <a:ext cx="7123514" cy="1631216"/>
          </a:xfrm>
          <a:prstGeom prst="rect">
            <a:avLst/>
          </a:prstGeom>
          <a:noFill/>
        </p:spPr>
        <p:txBody>
          <a:bodyPr wrap="square" rtlCol="0">
            <a:spAutoFit/>
          </a:bodyPr>
          <a:lstStyle/>
          <a:p>
            <a:pPr algn="just"/>
            <a:r>
              <a:rPr lang="en-US" sz="2000" b="1" spc="-10" dirty="0">
                <a:solidFill>
                  <a:srgbClr val="FFFFFF"/>
                </a:solidFill>
                <a:latin typeface="Verdana"/>
              </a:rPr>
              <a:t>Artificial Intelligence plays a pivotal role in the development of automated drives. AI systems analyze vast amounts of data to improve decision-making, enhance safety, and provide a seamless driving experience for users.</a:t>
            </a:r>
            <a:endParaRPr lang="en-IN" sz="2000" b="1" spc="-10" dirty="0">
              <a:solidFill>
                <a:srgbClr val="FFFFFF"/>
              </a:solidFill>
              <a:latin typeface="Verdana"/>
            </a:endParaRPr>
          </a:p>
        </p:txBody>
      </p:sp>
      <p:sp>
        <p:nvSpPr>
          <p:cNvPr id="19" name="object 6">
            <a:extLst>
              <a:ext uri="{FF2B5EF4-FFF2-40B4-BE49-F238E27FC236}">
                <a16:creationId xmlns:a16="http://schemas.microsoft.com/office/drawing/2014/main" id="{F0BF79F8-AA48-3DC5-E3D3-266899D2590C}"/>
              </a:ext>
            </a:extLst>
          </p:cNvPr>
          <p:cNvSpPr txBox="1">
            <a:spLocks/>
          </p:cNvSpPr>
          <p:nvPr/>
        </p:nvSpPr>
        <p:spPr>
          <a:xfrm>
            <a:off x="14179550" y="9417050"/>
            <a:ext cx="4802744" cy="158377"/>
          </a:xfrm>
          <a:prstGeom prst="rect">
            <a:avLst/>
          </a:prstGeom>
        </p:spPr>
        <p:txBody>
          <a:bodyPr vert="horz" wrap="square" lIns="0" tIns="0" rIns="0" bIns="0" rtlCol="0">
            <a:spAutoFit/>
          </a:bodyPr>
          <a:lstStyle>
            <a:defPPr>
              <a:defRPr kern="0"/>
            </a:defPPr>
          </a:lstStyle>
          <a:p>
            <a:pPr marL="12700">
              <a:lnSpc>
                <a:spcPts val="1050"/>
              </a:lnSpc>
            </a:pPr>
            <a:r>
              <a:rPr lang="en-IN" dirty="0">
                <a:solidFill>
                  <a:srgbClr val="92D050"/>
                </a:solidFill>
              </a:rPr>
              <a:t>©</a:t>
            </a:r>
            <a:r>
              <a:rPr lang="en-IN" spc="-25" dirty="0">
                <a:solidFill>
                  <a:srgbClr val="92D050"/>
                </a:solidFill>
              </a:rPr>
              <a:t> </a:t>
            </a:r>
            <a:r>
              <a:rPr lang="en-IN" dirty="0">
                <a:solidFill>
                  <a:srgbClr val="92D050"/>
                </a:solidFill>
              </a:rPr>
              <a:t>2024</a:t>
            </a:r>
            <a:r>
              <a:rPr lang="en-IN" spc="-25" dirty="0">
                <a:solidFill>
                  <a:srgbClr val="92D050"/>
                </a:solidFill>
              </a:rPr>
              <a:t> </a:t>
            </a:r>
            <a:r>
              <a:rPr lang="en-IN" dirty="0">
                <a:solidFill>
                  <a:srgbClr val="92D050"/>
                </a:solidFill>
              </a:rPr>
              <a:t>all</a:t>
            </a:r>
            <a:r>
              <a:rPr lang="en-IN" spc="-20" dirty="0">
                <a:solidFill>
                  <a:srgbClr val="92D050"/>
                </a:solidFill>
              </a:rPr>
              <a:t> </a:t>
            </a:r>
            <a:r>
              <a:rPr lang="en-IN" dirty="0">
                <a:solidFill>
                  <a:srgbClr val="92D050"/>
                </a:solidFill>
              </a:rPr>
              <a:t>rights</a:t>
            </a:r>
            <a:r>
              <a:rPr lang="en-IN" spc="-15" dirty="0">
                <a:solidFill>
                  <a:srgbClr val="92D050"/>
                </a:solidFill>
              </a:rPr>
              <a:t> </a:t>
            </a:r>
            <a:r>
              <a:rPr lang="en-IN" spc="-10" dirty="0">
                <a:solidFill>
                  <a:srgbClr val="92D050"/>
                </a:solidFill>
              </a:rPr>
              <a:t>reserved</a:t>
            </a:r>
          </a:p>
        </p:txBody>
      </p:sp>
      <p:pic>
        <p:nvPicPr>
          <p:cNvPr id="22" name="Picture 21">
            <a:extLst>
              <a:ext uri="{FF2B5EF4-FFF2-40B4-BE49-F238E27FC236}">
                <a16:creationId xmlns:a16="http://schemas.microsoft.com/office/drawing/2014/main" id="{A9C0A583-4499-00AE-C303-B8CBCF65B1D7}"/>
              </a:ext>
            </a:extLst>
          </p:cNvPr>
          <p:cNvPicPr>
            <a:picLocks noChangeAspect="1"/>
          </p:cNvPicPr>
          <p:nvPr/>
        </p:nvPicPr>
        <p:blipFill>
          <a:blip r:embed="rId3"/>
          <a:stretch>
            <a:fillRect/>
          </a:stretch>
        </p:blipFill>
        <p:spPr>
          <a:xfrm>
            <a:off x="8810234" y="4961091"/>
            <a:ext cx="5831195" cy="3800496"/>
          </a:xfrm>
          <a:prstGeom prst="rect">
            <a:avLst/>
          </a:prstGeom>
        </p:spPr>
      </p:pic>
      <p:pic>
        <p:nvPicPr>
          <p:cNvPr id="24" name="Picture 23">
            <a:extLst>
              <a:ext uri="{FF2B5EF4-FFF2-40B4-BE49-F238E27FC236}">
                <a16:creationId xmlns:a16="http://schemas.microsoft.com/office/drawing/2014/main" id="{E40EC14F-556A-85E6-F3D6-68153BB1CE0B}"/>
              </a:ext>
            </a:extLst>
          </p:cNvPr>
          <p:cNvPicPr>
            <a:picLocks noChangeAspect="1"/>
          </p:cNvPicPr>
          <p:nvPr/>
        </p:nvPicPr>
        <p:blipFill>
          <a:blip r:embed="rId4"/>
          <a:stretch>
            <a:fillRect/>
          </a:stretch>
        </p:blipFill>
        <p:spPr>
          <a:xfrm>
            <a:off x="1278461" y="1014637"/>
            <a:ext cx="5870959" cy="371390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2E50DF1-E69B-2EBF-E164-5A76BA1BC498}"/>
              </a:ext>
            </a:extLst>
          </p:cNvPr>
          <p:cNvSpPr txBox="1"/>
          <p:nvPr/>
        </p:nvSpPr>
        <p:spPr>
          <a:xfrm>
            <a:off x="1835150" y="1325552"/>
            <a:ext cx="4419600" cy="646331"/>
          </a:xfrm>
          <a:prstGeom prst="rect">
            <a:avLst/>
          </a:prstGeom>
          <a:noFill/>
        </p:spPr>
        <p:txBody>
          <a:bodyPr wrap="square" rtlCol="0">
            <a:spAutoFit/>
          </a:bodyPr>
          <a:lstStyle/>
          <a:p>
            <a:r>
              <a:rPr lang="en-US" sz="3600" b="1" spc="-180" dirty="0">
                <a:solidFill>
                  <a:srgbClr val="FFAB40"/>
                </a:solidFill>
                <a:latin typeface="Verdana"/>
                <a:ea typeface="+mj-ea"/>
                <a:cs typeface="Tahoma"/>
              </a:rPr>
              <a:t>Challenges</a:t>
            </a:r>
            <a:r>
              <a:rPr lang="en-US" dirty="0"/>
              <a:t> </a:t>
            </a:r>
            <a:r>
              <a:rPr lang="en-US" sz="3600" b="1" spc="-180" dirty="0">
                <a:solidFill>
                  <a:srgbClr val="FFAB40"/>
                </a:solidFill>
                <a:latin typeface="Verdana"/>
                <a:ea typeface="+mj-ea"/>
                <a:cs typeface="Tahoma"/>
              </a:rPr>
              <a:t>Ahead</a:t>
            </a:r>
            <a:endParaRPr lang="en-IN" sz="3600" b="1" spc="-180" dirty="0">
              <a:solidFill>
                <a:srgbClr val="FFAB40"/>
              </a:solidFill>
              <a:latin typeface="Verdana"/>
              <a:ea typeface="+mj-ea"/>
              <a:cs typeface="Tahoma"/>
            </a:endParaRPr>
          </a:p>
        </p:txBody>
      </p:sp>
      <p:sp>
        <p:nvSpPr>
          <p:cNvPr id="10" name="TextBox 9">
            <a:extLst>
              <a:ext uri="{FF2B5EF4-FFF2-40B4-BE49-F238E27FC236}">
                <a16:creationId xmlns:a16="http://schemas.microsoft.com/office/drawing/2014/main" id="{02E47495-B371-4C9E-F32D-F53B53809DBA}"/>
              </a:ext>
            </a:extLst>
          </p:cNvPr>
          <p:cNvSpPr txBox="1"/>
          <p:nvPr/>
        </p:nvSpPr>
        <p:spPr>
          <a:xfrm>
            <a:off x="1848324" y="2178050"/>
            <a:ext cx="5802099" cy="2246769"/>
          </a:xfrm>
          <a:prstGeom prst="rect">
            <a:avLst/>
          </a:prstGeom>
          <a:noFill/>
        </p:spPr>
        <p:txBody>
          <a:bodyPr wrap="square" rtlCol="0">
            <a:spAutoFit/>
          </a:bodyPr>
          <a:lstStyle/>
          <a:p>
            <a:pPr algn="just"/>
            <a:r>
              <a:rPr lang="en-US" sz="2000" b="1" spc="-10" dirty="0">
                <a:solidFill>
                  <a:srgbClr val="FFFFFF"/>
                </a:solidFill>
                <a:latin typeface="Verdana"/>
              </a:rPr>
              <a:t>Despite the potential, automated drives face significant challenges. Issues related to regulation, public acceptance, and cybersecurity must be addressed to ensure safe and widespread adoption of this technology.</a:t>
            </a:r>
            <a:endParaRPr lang="en-IN" sz="2000" b="1" spc="-10" dirty="0">
              <a:solidFill>
                <a:srgbClr val="FFFFFF"/>
              </a:solidFill>
              <a:latin typeface="Verdana"/>
            </a:endParaRPr>
          </a:p>
        </p:txBody>
      </p:sp>
      <p:sp>
        <p:nvSpPr>
          <p:cNvPr id="12" name="TextBox 11">
            <a:extLst>
              <a:ext uri="{FF2B5EF4-FFF2-40B4-BE49-F238E27FC236}">
                <a16:creationId xmlns:a16="http://schemas.microsoft.com/office/drawing/2014/main" id="{AEB0FB8F-045B-8296-5ED3-EA88DF3C2377}"/>
              </a:ext>
            </a:extLst>
          </p:cNvPr>
          <p:cNvSpPr txBox="1"/>
          <p:nvPr/>
        </p:nvSpPr>
        <p:spPr>
          <a:xfrm>
            <a:off x="8438392" y="5619471"/>
            <a:ext cx="8382000" cy="646331"/>
          </a:xfrm>
          <a:prstGeom prst="rect">
            <a:avLst/>
          </a:prstGeom>
          <a:noFill/>
        </p:spPr>
        <p:txBody>
          <a:bodyPr wrap="square" rtlCol="0">
            <a:spAutoFit/>
          </a:bodyPr>
          <a:lstStyle/>
          <a:p>
            <a:r>
              <a:rPr lang="en-US" sz="3600" b="1" spc="-180" dirty="0">
                <a:solidFill>
                  <a:srgbClr val="FFAB40"/>
                </a:solidFill>
                <a:latin typeface="Verdana"/>
                <a:ea typeface="+mj-ea"/>
                <a:cs typeface="Tahoma"/>
              </a:rPr>
              <a:t>Conclusion</a:t>
            </a:r>
            <a:r>
              <a:rPr lang="en-US" dirty="0"/>
              <a:t> </a:t>
            </a:r>
            <a:r>
              <a:rPr lang="en-US" sz="3600" b="1" spc="-180" dirty="0">
                <a:solidFill>
                  <a:srgbClr val="FFAB40"/>
                </a:solidFill>
                <a:latin typeface="Verdana"/>
                <a:ea typeface="+mj-ea"/>
                <a:cs typeface="Tahoma"/>
              </a:rPr>
              <a:t>Embracing</a:t>
            </a:r>
            <a:r>
              <a:rPr lang="en-US" dirty="0"/>
              <a:t> </a:t>
            </a:r>
            <a:r>
              <a:rPr lang="en-US" sz="3600" b="1" spc="-180" dirty="0">
                <a:solidFill>
                  <a:srgbClr val="FFAB40"/>
                </a:solidFill>
                <a:latin typeface="Verdana"/>
                <a:ea typeface="+mj-ea"/>
                <a:cs typeface="Tahoma"/>
              </a:rPr>
              <a:t>Change</a:t>
            </a:r>
            <a:endParaRPr lang="en-IN" sz="3600" b="1" spc="-180" dirty="0">
              <a:solidFill>
                <a:srgbClr val="FFAB40"/>
              </a:solidFill>
              <a:latin typeface="Verdana"/>
              <a:ea typeface="+mj-ea"/>
              <a:cs typeface="Tahoma"/>
            </a:endParaRPr>
          </a:p>
        </p:txBody>
      </p:sp>
      <p:sp>
        <p:nvSpPr>
          <p:cNvPr id="13" name="TextBox 12">
            <a:extLst>
              <a:ext uri="{FF2B5EF4-FFF2-40B4-BE49-F238E27FC236}">
                <a16:creationId xmlns:a16="http://schemas.microsoft.com/office/drawing/2014/main" id="{F58E4A89-48C6-AADC-DC8C-D2B6B1991FB5}"/>
              </a:ext>
            </a:extLst>
          </p:cNvPr>
          <p:cNvSpPr txBox="1"/>
          <p:nvPr/>
        </p:nvSpPr>
        <p:spPr>
          <a:xfrm>
            <a:off x="8438392" y="6445250"/>
            <a:ext cx="6400800" cy="1938992"/>
          </a:xfrm>
          <a:prstGeom prst="rect">
            <a:avLst/>
          </a:prstGeom>
          <a:noFill/>
        </p:spPr>
        <p:txBody>
          <a:bodyPr wrap="square" rtlCol="0">
            <a:spAutoFit/>
          </a:bodyPr>
          <a:lstStyle/>
          <a:p>
            <a:pPr algn="just"/>
            <a:r>
              <a:rPr lang="en-US" sz="2000" b="1" spc="-10" dirty="0">
                <a:solidFill>
                  <a:srgbClr val="FFFFFF"/>
                </a:solidFill>
                <a:latin typeface="Verdana"/>
              </a:rPr>
              <a:t>In conclusion, automated drives represent a significant leap towards a safer, more efficient future. By embracing this change and addressing the challenges ahead, we can steer toward a world where mobility is accessible and sustainable for all.</a:t>
            </a:r>
            <a:endParaRPr lang="en-IN" sz="2000" b="1" spc="-10" dirty="0">
              <a:solidFill>
                <a:srgbClr val="FFFFFF"/>
              </a:solidFill>
              <a:latin typeface="Verdana"/>
            </a:endParaRPr>
          </a:p>
        </p:txBody>
      </p:sp>
      <p:sp>
        <p:nvSpPr>
          <p:cNvPr id="16" name="object 6">
            <a:extLst>
              <a:ext uri="{FF2B5EF4-FFF2-40B4-BE49-F238E27FC236}">
                <a16:creationId xmlns:a16="http://schemas.microsoft.com/office/drawing/2014/main" id="{5AF2F490-1633-3D18-A85A-5B82D253F0D2}"/>
              </a:ext>
            </a:extLst>
          </p:cNvPr>
          <p:cNvSpPr txBox="1">
            <a:spLocks/>
          </p:cNvSpPr>
          <p:nvPr/>
        </p:nvSpPr>
        <p:spPr>
          <a:xfrm>
            <a:off x="14179550" y="9417050"/>
            <a:ext cx="4802744" cy="158377"/>
          </a:xfrm>
          <a:prstGeom prst="rect">
            <a:avLst/>
          </a:prstGeom>
        </p:spPr>
        <p:txBody>
          <a:bodyPr vert="horz" wrap="square" lIns="0" tIns="0" rIns="0" bIns="0" rtlCol="0">
            <a:spAutoFit/>
          </a:bodyPr>
          <a:lstStyle>
            <a:defPPr>
              <a:defRPr kern="0"/>
            </a:defPPr>
          </a:lstStyle>
          <a:p>
            <a:pPr marL="12700">
              <a:lnSpc>
                <a:spcPts val="1050"/>
              </a:lnSpc>
            </a:pPr>
            <a:r>
              <a:rPr lang="en-IN" dirty="0">
                <a:solidFill>
                  <a:srgbClr val="92D050"/>
                </a:solidFill>
              </a:rPr>
              <a:t>©</a:t>
            </a:r>
            <a:r>
              <a:rPr lang="en-IN" spc="-25" dirty="0">
                <a:solidFill>
                  <a:srgbClr val="92D050"/>
                </a:solidFill>
              </a:rPr>
              <a:t> </a:t>
            </a:r>
            <a:r>
              <a:rPr lang="en-IN" dirty="0">
                <a:solidFill>
                  <a:srgbClr val="92D050"/>
                </a:solidFill>
              </a:rPr>
              <a:t>2024</a:t>
            </a:r>
            <a:r>
              <a:rPr lang="en-IN" spc="-25" dirty="0">
                <a:solidFill>
                  <a:srgbClr val="92D050"/>
                </a:solidFill>
              </a:rPr>
              <a:t> </a:t>
            </a:r>
            <a:r>
              <a:rPr lang="en-IN" dirty="0">
                <a:solidFill>
                  <a:srgbClr val="92D050"/>
                </a:solidFill>
              </a:rPr>
              <a:t>all</a:t>
            </a:r>
            <a:r>
              <a:rPr lang="en-IN" spc="-20" dirty="0">
                <a:solidFill>
                  <a:srgbClr val="92D050"/>
                </a:solidFill>
              </a:rPr>
              <a:t> </a:t>
            </a:r>
            <a:r>
              <a:rPr lang="en-IN" dirty="0">
                <a:solidFill>
                  <a:srgbClr val="92D050"/>
                </a:solidFill>
              </a:rPr>
              <a:t>rights</a:t>
            </a:r>
            <a:r>
              <a:rPr lang="en-IN" spc="-15" dirty="0">
                <a:solidFill>
                  <a:srgbClr val="92D050"/>
                </a:solidFill>
              </a:rPr>
              <a:t> </a:t>
            </a:r>
            <a:r>
              <a:rPr lang="en-IN" spc="-10" dirty="0">
                <a:solidFill>
                  <a:srgbClr val="92D050"/>
                </a:solidFill>
              </a:rPr>
              <a:t>reserved</a:t>
            </a:r>
          </a:p>
        </p:txBody>
      </p:sp>
      <p:pic>
        <p:nvPicPr>
          <p:cNvPr id="26" name="Picture 25">
            <a:extLst>
              <a:ext uri="{FF2B5EF4-FFF2-40B4-BE49-F238E27FC236}">
                <a16:creationId xmlns:a16="http://schemas.microsoft.com/office/drawing/2014/main" id="{A8FFC6DE-DE24-E2D4-BE5D-91E34189687B}"/>
              </a:ext>
            </a:extLst>
          </p:cNvPr>
          <p:cNvPicPr>
            <a:picLocks noChangeAspect="1"/>
          </p:cNvPicPr>
          <p:nvPr/>
        </p:nvPicPr>
        <p:blipFill>
          <a:blip r:embed="rId2"/>
          <a:stretch>
            <a:fillRect/>
          </a:stretch>
        </p:blipFill>
        <p:spPr>
          <a:xfrm>
            <a:off x="8723194" y="1037868"/>
            <a:ext cx="5831195" cy="3829559"/>
          </a:xfrm>
          <a:prstGeom prst="rect">
            <a:avLst/>
          </a:prstGeom>
        </p:spPr>
      </p:pic>
      <p:pic>
        <p:nvPicPr>
          <p:cNvPr id="18" name="Picture 17">
            <a:extLst>
              <a:ext uri="{FF2B5EF4-FFF2-40B4-BE49-F238E27FC236}">
                <a16:creationId xmlns:a16="http://schemas.microsoft.com/office/drawing/2014/main" id="{D78736E7-65A7-8655-4FA9-A1DDD07A177F}"/>
              </a:ext>
            </a:extLst>
          </p:cNvPr>
          <p:cNvPicPr>
            <a:picLocks noChangeAspect="1"/>
          </p:cNvPicPr>
          <p:nvPr/>
        </p:nvPicPr>
        <p:blipFill>
          <a:blip r:embed="rId3"/>
          <a:stretch>
            <a:fillRect/>
          </a:stretch>
        </p:blipFill>
        <p:spPr>
          <a:xfrm>
            <a:off x="1760751" y="5319890"/>
            <a:ext cx="5802099" cy="384816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5ABE6B7-89BC-B195-BA36-FE5A611C167A}"/>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FAC318BC-E8FA-5D23-A39F-F494A23E71EB}"/>
              </a:ext>
            </a:extLst>
          </p:cNvPr>
          <p:cNvPicPr/>
          <p:nvPr/>
        </p:nvPicPr>
        <p:blipFill>
          <a:blip r:embed="rId2" cstate="print"/>
          <a:stretch>
            <a:fillRect/>
          </a:stretch>
        </p:blipFill>
        <p:spPr>
          <a:xfrm>
            <a:off x="0" y="-2"/>
            <a:ext cx="18300700" cy="10299701"/>
          </a:xfrm>
          <a:prstGeom prst="rect">
            <a:avLst/>
          </a:prstGeom>
        </p:spPr>
      </p:pic>
      <p:pic>
        <p:nvPicPr>
          <p:cNvPr id="5" name="object 8">
            <a:extLst>
              <a:ext uri="{FF2B5EF4-FFF2-40B4-BE49-F238E27FC236}">
                <a16:creationId xmlns:a16="http://schemas.microsoft.com/office/drawing/2014/main" id="{2C2AF26A-1D36-9CDE-DA68-C12D9A53C334}"/>
              </a:ext>
            </a:extLst>
          </p:cNvPr>
          <p:cNvPicPr/>
          <p:nvPr/>
        </p:nvPicPr>
        <p:blipFill>
          <a:blip r:embed="rId3" cstate="print"/>
          <a:stretch>
            <a:fillRect/>
          </a:stretch>
        </p:blipFill>
        <p:spPr>
          <a:xfrm>
            <a:off x="5416550" y="3625850"/>
            <a:ext cx="5696712" cy="1853184"/>
          </a:xfrm>
          <a:prstGeom prst="rect">
            <a:avLst/>
          </a:prstGeom>
        </p:spPr>
      </p:pic>
      <p:sp>
        <p:nvSpPr>
          <p:cNvPr id="6" name="object 6">
            <a:extLst>
              <a:ext uri="{FF2B5EF4-FFF2-40B4-BE49-F238E27FC236}">
                <a16:creationId xmlns:a16="http://schemas.microsoft.com/office/drawing/2014/main" id="{9F050586-F1E0-3289-65E1-B960D98324A0}"/>
              </a:ext>
            </a:extLst>
          </p:cNvPr>
          <p:cNvSpPr txBox="1">
            <a:spLocks/>
          </p:cNvSpPr>
          <p:nvPr/>
        </p:nvSpPr>
        <p:spPr>
          <a:xfrm>
            <a:off x="14179550" y="9417050"/>
            <a:ext cx="4802744" cy="158377"/>
          </a:xfrm>
          <a:prstGeom prst="rect">
            <a:avLst/>
          </a:prstGeom>
        </p:spPr>
        <p:txBody>
          <a:bodyPr vert="horz" wrap="square" lIns="0" tIns="0" rIns="0" bIns="0" rtlCol="0">
            <a:spAutoFit/>
          </a:bodyPr>
          <a:lstStyle>
            <a:defPPr>
              <a:defRPr kern="0"/>
            </a:defPPr>
          </a:lstStyle>
          <a:p>
            <a:pPr marL="12700">
              <a:lnSpc>
                <a:spcPts val="1050"/>
              </a:lnSpc>
            </a:pPr>
            <a:r>
              <a:rPr lang="en-IN" dirty="0">
                <a:solidFill>
                  <a:srgbClr val="92D050"/>
                </a:solidFill>
              </a:rPr>
              <a:t>©</a:t>
            </a:r>
            <a:r>
              <a:rPr lang="en-IN" spc="-25" dirty="0">
                <a:solidFill>
                  <a:srgbClr val="92D050"/>
                </a:solidFill>
              </a:rPr>
              <a:t> </a:t>
            </a:r>
            <a:r>
              <a:rPr lang="en-IN" dirty="0">
                <a:solidFill>
                  <a:srgbClr val="92D050"/>
                </a:solidFill>
              </a:rPr>
              <a:t>2024</a:t>
            </a:r>
            <a:r>
              <a:rPr lang="en-IN" spc="-25" dirty="0">
                <a:solidFill>
                  <a:srgbClr val="92D050"/>
                </a:solidFill>
              </a:rPr>
              <a:t> </a:t>
            </a:r>
            <a:r>
              <a:rPr lang="en-IN" dirty="0">
                <a:solidFill>
                  <a:srgbClr val="92D050"/>
                </a:solidFill>
              </a:rPr>
              <a:t>all</a:t>
            </a:r>
            <a:r>
              <a:rPr lang="en-IN" spc="-20" dirty="0">
                <a:solidFill>
                  <a:srgbClr val="92D050"/>
                </a:solidFill>
              </a:rPr>
              <a:t> </a:t>
            </a:r>
            <a:r>
              <a:rPr lang="en-IN" dirty="0">
                <a:solidFill>
                  <a:srgbClr val="92D050"/>
                </a:solidFill>
              </a:rPr>
              <a:t>rights</a:t>
            </a:r>
            <a:r>
              <a:rPr lang="en-IN" spc="-15" dirty="0">
                <a:solidFill>
                  <a:srgbClr val="92D050"/>
                </a:solidFill>
              </a:rPr>
              <a:t> </a:t>
            </a:r>
            <a:r>
              <a:rPr lang="en-IN" spc="-10" dirty="0">
                <a:solidFill>
                  <a:srgbClr val="92D050"/>
                </a:solidFill>
              </a:rPr>
              <a:t>reserved</a:t>
            </a:r>
          </a:p>
        </p:txBody>
      </p:sp>
    </p:spTree>
    <p:extLst>
      <p:ext uri="{BB962C8B-B14F-4D97-AF65-F5344CB8AC3E}">
        <p14:creationId xmlns:p14="http://schemas.microsoft.com/office/powerpoint/2010/main" val="3301847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TotalTime>
  <Words>481</Words>
  <Application>Microsoft Office PowerPoint</Application>
  <PresentationFormat>Custom</PresentationFormat>
  <Paragraphs>30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Bahnschrift SemiBold</vt:lpstr>
      <vt:lpstr>Calibri</vt:lpstr>
      <vt:lpstr>Tahoma</vt:lpstr>
      <vt:lpstr>Verdana</vt:lpstr>
      <vt:lpstr>Office Theme</vt:lpstr>
      <vt:lpstr>Steering the Future: The Dawn of Automated Drives</vt:lpstr>
      <vt:lpstr>Introduction to Automated Drives</vt:lpstr>
      <vt:lpstr>The Technology Behind It</vt:lpstr>
      <vt:lpstr>Regulatory Landscape</vt:lpstr>
      <vt:lpstr>Future of Transportation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Lakshmanan M</cp:lastModifiedBy>
  <cp:revision>9</cp:revision>
  <dcterms:created xsi:type="dcterms:W3CDTF">2024-11-20T03:53:50Z</dcterms:created>
  <dcterms:modified xsi:type="dcterms:W3CDTF">2024-11-20T05:11:35Z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2024-11-20T00:00:00Z</vt:filetime>
  </property>
  <property fmtid="{D5CDD505-2E9C-101B-9397-08002B2CF9AE}" pid="3" name="Creator">
    <vt:lpwstr>Chromium</vt:lpwstr>
  </property>
  <property fmtid="{D5CDD505-2E9C-101B-9397-08002B2CF9AE}" pid="4" name="LastSaved">
    <vt:filetime>2024-11-20T00:00:00Z</vt:filetime>
  </property>
  <property fmtid="{D5CDD505-2E9C-101B-9397-08002B2CF9AE}" pid="5" name="Producer">
    <vt:lpwstr>GPL Ghostscript 10.04.0</vt:lpwstr>
  </property>
</Properties>
</file>