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63" r:id="rId4"/>
    <p:sldId id="260" r:id="rId5"/>
  </p:sldIdLst>
  <p:sldSz cx="7556500" cy="10693400"/>
  <p:notesSz cx="7556500" cy="10693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014" y="-386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50"/>
              </a:lnSpc>
            </a:pPr>
            <a:r>
              <a:rPr dirty="0"/>
              <a:t>©</a:t>
            </a:r>
            <a:r>
              <a:rPr spc="-25" dirty="0"/>
              <a:t> </a:t>
            </a:r>
            <a:r>
              <a:rPr dirty="0"/>
              <a:t>2024</a:t>
            </a:r>
            <a:r>
              <a:rPr spc="-25" dirty="0"/>
              <a:t> </a:t>
            </a:r>
            <a:r>
              <a:rPr dirty="0"/>
              <a:t>all</a:t>
            </a:r>
            <a:r>
              <a:rPr spc="-20" dirty="0"/>
              <a:t> </a:t>
            </a:r>
            <a:r>
              <a:rPr dirty="0"/>
              <a:t>rights</a:t>
            </a:r>
            <a:r>
              <a:rPr spc="-15" dirty="0"/>
              <a:t> </a:t>
            </a:r>
            <a:r>
              <a:rPr spc="-10" dirty="0"/>
              <a:t>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50"/>
              </a:lnSpc>
            </a:pPr>
            <a:r>
              <a:rPr dirty="0"/>
              <a:t>©</a:t>
            </a:r>
            <a:r>
              <a:rPr spc="-25" dirty="0"/>
              <a:t> </a:t>
            </a:r>
            <a:r>
              <a:rPr dirty="0"/>
              <a:t>2024</a:t>
            </a:r>
            <a:r>
              <a:rPr spc="-25" dirty="0"/>
              <a:t> </a:t>
            </a:r>
            <a:r>
              <a:rPr dirty="0"/>
              <a:t>all</a:t>
            </a:r>
            <a:r>
              <a:rPr spc="-20" dirty="0"/>
              <a:t> </a:t>
            </a:r>
            <a:r>
              <a:rPr dirty="0"/>
              <a:t>rights</a:t>
            </a:r>
            <a:r>
              <a:rPr spc="-15" dirty="0"/>
              <a:t> </a:t>
            </a:r>
            <a:r>
              <a:rPr spc="-10" dirty="0"/>
              <a:t>reserved</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50"/>
              </a:lnSpc>
            </a:pPr>
            <a:r>
              <a:rPr dirty="0"/>
              <a:t>©</a:t>
            </a:r>
            <a:r>
              <a:rPr spc="-25" dirty="0"/>
              <a:t> </a:t>
            </a:r>
            <a:r>
              <a:rPr dirty="0"/>
              <a:t>2024</a:t>
            </a:r>
            <a:r>
              <a:rPr spc="-25" dirty="0"/>
              <a:t> </a:t>
            </a:r>
            <a:r>
              <a:rPr dirty="0"/>
              <a:t>all</a:t>
            </a:r>
            <a:r>
              <a:rPr spc="-20" dirty="0"/>
              <a:t> </a:t>
            </a:r>
            <a:r>
              <a:rPr dirty="0"/>
              <a:t>rights</a:t>
            </a:r>
            <a:r>
              <a:rPr spc="-15" dirty="0"/>
              <a:t> </a:t>
            </a:r>
            <a:r>
              <a:rPr spc="-10" dirty="0"/>
              <a:t>reserved</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50"/>
              </a:lnSpc>
            </a:pPr>
            <a:r>
              <a:rPr dirty="0"/>
              <a:t>©</a:t>
            </a:r>
            <a:r>
              <a:rPr spc="-25" dirty="0"/>
              <a:t> </a:t>
            </a:r>
            <a:r>
              <a:rPr dirty="0"/>
              <a:t>2024</a:t>
            </a:r>
            <a:r>
              <a:rPr spc="-25" dirty="0"/>
              <a:t> </a:t>
            </a:r>
            <a:r>
              <a:rPr dirty="0"/>
              <a:t>all</a:t>
            </a:r>
            <a:r>
              <a:rPr spc="-20" dirty="0"/>
              <a:t> </a:t>
            </a:r>
            <a:r>
              <a:rPr dirty="0"/>
              <a:t>rights</a:t>
            </a:r>
            <a:r>
              <a:rPr spc="-15" dirty="0"/>
              <a:t> </a:t>
            </a:r>
            <a:r>
              <a:rPr spc="-10" dirty="0"/>
              <a:t>reserved</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000" b="0" i="0">
                <a:solidFill>
                  <a:schemeClr val="tx1"/>
                </a:solidFill>
                <a:latin typeface="Calibri"/>
                <a:cs typeface="Calibri"/>
              </a:defRPr>
            </a:lvl1pPr>
          </a:lstStyle>
          <a:p>
            <a:pPr marL="12700">
              <a:lnSpc>
                <a:spcPts val="1050"/>
              </a:lnSpc>
            </a:pPr>
            <a:r>
              <a:rPr dirty="0"/>
              <a:t>©</a:t>
            </a:r>
            <a:r>
              <a:rPr spc="-25" dirty="0"/>
              <a:t> </a:t>
            </a:r>
            <a:r>
              <a:rPr dirty="0"/>
              <a:t>2024</a:t>
            </a:r>
            <a:r>
              <a:rPr spc="-25" dirty="0"/>
              <a:t> </a:t>
            </a:r>
            <a:r>
              <a:rPr dirty="0"/>
              <a:t>all</a:t>
            </a:r>
            <a:r>
              <a:rPr spc="-20" dirty="0"/>
              <a:t> </a:t>
            </a:r>
            <a:r>
              <a:rPr dirty="0"/>
              <a:t>rights</a:t>
            </a:r>
            <a:r>
              <a:rPr spc="-15" dirty="0"/>
              <a:t> </a:t>
            </a:r>
            <a:r>
              <a:rPr spc="-10" dirty="0"/>
              <a:t>reserved</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slideLayout" Target="../slideLayouts/slideLayout3.xml"/><Relationship Id="rId7"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1829718" y="4353236"/>
            <a:ext cx="3885951" cy="1999943"/>
          </a:xfrm>
          <a:prstGeom prst="rect">
            <a:avLst/>
          </a:prstGeom>
        </p:spPr>
      </p:pic>
      <p:pic>
        <p:nvPicPr>
          <p:cNvPr id="17" name="bg object 17"/>
          <p:cNvPicPr/>
          <p:nvPr/>
        </p:nvPicPr>
        <p:blipFill>
          <a:blip r:embed="rId8" cstate="print"/>
          <a:stretch>
            <a:fillRect/>
          </a:stretch>
        </p:blipFill>
        <p:spPr>
          <a:xfrm>
            <a:off x="6340163" y="138767"/>
            <a:ext cx="852794" cy="438279"/>
          </a:xfrm>
          <a:prstGeom prst="rect">
            <a:avLst/>
          </a:prstGeom>
        </p:spPr>
      </p:pic>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44500" y="10270173"/>
            <a:ext cx="1363345" cy="152400"/>
          </a:xfrm>
          <a:prstGeom prst="rect">
            <a:avLst/>
          </a:prstGeom>
        </p:spPr>
        <p:txBody>
          <a:bodyPr wrap="square" lIns="0" tIns="0" rIns="0" bIns="0">
            <a:spAutoFit/>
          </a:bodyPr>
          <a:lstStyle>
            <a:lvl1pPr>
              <a:defRPr sz="1000" b="0" i="0">
                <a:solidFill>
                  <a:schemeClr val="tx1"/>
                </a:solidFill>
                <a:latin typeface="Calibri"/>
                <a:cs typeface="Calibri"/>
              </a:defRPr>
            </a:lvl1pPr>
          </a:lstStyle>
          <a:p>
            <a:pPr marL="12700">
              <a:lnSpc>
                <a:spcPts val="1050"/>
              </a:lnSpc>
            </a:pPr>
            <a:r>
              <a:rPr dirty="0"/>
              <a:t>©</a:t>
            </a:r>
            <a:r>
              <a:rPr spc="-25" dirty="0"/>
              <a:t> </a:t>
            </a:r>
            <a:r>
              <a:rPr dirty="0"/>
              <a:t>2024</a:t>
            </a:r>
            <a:r>
              <a:rPr spc="-25" dirty="0"/>
              <a:t> </a:t>
            </a:r>
            <a:r>
              <a:rPr dirty="0"/>
              <a:t>all</a:t>
            </a:r>
            <a:r>
              <a:rPr spc="-20" dirty="0"/>
              <a:t> </a:t>
            </a:r>
            <a:r>
              <a:rPr dirty="0"/>
              <a:t>rights</a:t>
            </a:r>
            <a:r>
              <a:rPr spc="-15" dirty="0"/>
              <a:t> </a:t>
            </a:r>
            <a:r>
              <a:rPr spc="-10" dirty="0"/>
              <a:t>reserved</a:t>
            </a: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10/9/2024</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5526558" cy="2074458"/>
          </a:xfrm>
          <a:prstGeom prst="rect">
            <a:avLst/>
          </a:prstGeom>
        </p:spPr>
      </p:pic>
      <p:pic>
        <p:nvPicPr>
          <p:cNvPr id="3" name="object 3"/>
          <p:cNvPicPr/>
          <p:nvPr/>
        </p:nvPicPr>
        <p:blipFill>
          <a:blip r:embed="rId3" cstate="print"/>
          <a:stretch>
            <a:fillRect/>
          </a:stretch>
        </p:blipFill>
        <p:spPr>
          <a:xfrm>
            <a:off x="2029306" y="8616401"/>
            <a:ext cx="5526558" cy="2074457"/>
          </a:xfrm>
          <a:prstGeom prst="rect">
            <a:avLst/>
          </a:prstGeom>
        </p:spPr>
      </p:pic>
      <p:sp>
        <p:nvSpPr>
          <p:cNvPr id="4" name="object 4"/>
          <p:cNvSpPr txBox="1"/>
          <p:nvPr/>
        </p:nvSpPr>
        <p:spPr>
          <a:xfrm>
            <a:off x="5378450" y="7048954"/>
            <a:ext cx="1311910" cy="961417"/>
          </a:xfrm>
          <a:prstGeom prst="rect">
            <a:avLst/>
          </a:prstGeom>
        </p:spPr>
        <p:txBody>
          <a:bodyPr vert="horz" wrap="square" lIns="0" tIns="134620" rIns="0" bIns="0" rtlCol="0">
            <a:spAutoFit/>
          </a:bodyPr>
          <a:lstStyle/>
          <a:p>
            <a:pPr marL="12700" marR="5080">
              <a:lnSpc>
                <a:spcPct val="157100"/>
              </a:lnSpc>
            </a:pPr>
            <a:r>
              <a:rPr lang="en-US" i="1" spc="-25" dirty="0">
                <a:latin typeface="Book Antiqua" panose="02040602050305030304" pitchFamily="18" charset="0"/>
                <a:cs typeface="Calibri"/>
              </a:rPr>
              <a:t>Lakshmanan</a:t>
            </a:r>
          </a:p>
          <a:p>
            <a:pPr marL="12700" marR="5080">
              <a:lnSpc>
                <a:spcPct val="157100"/>
              </a:lnSpc>
            </a:pPr>
            <a:r>
              <a:rPr lang="en-US" i="1" spc="-25" dirty="0">
                <a:latin typeface="Book Antiqua" panose="02040602050305030304" pitchFamily="18" charset="0"/>
                <a:cs typeface="Calibri"/>
              </a:rPr>
              <a:t>09</a:t>
            </a:r>
            <a:r>
              <a:rPr i="1" spc="-10" dirty="0">
                <a:latin typeface="Book Antiqua" panose="02040602050305030304" pitchFamily="18" charset="0"/>
                <a:cs typeface="Calibri"/>
              </a:rPr>
              <a:t>-</a:t>
            </a:r>
            <a:r>
              <a:rPr lang="en-US" i="1" spc="-10" dirty="0">
                <a:latin typeface="Book Antiqua" panose="02040602050305030304" pitchFamily="18" charset="0"/>
                <a:cs typeface="Calibri"/>
              </a:rPr>
              <a:t>OCT</a:t>
            </a:r>
            <a:r>
              <a:rPr i="1" spc="-10" dirty="0">
                <a:latin typeface="Book Antiqua" panose="02040602050305030304" pitchFamily="18" charset="0"/>
                <a:cs typeface="Calibri"/>
              </a:rPr>
              <a:t>-</a:t>
            </a:r>
            <a:r>
              <a:rPr i="1" spc="-20" dirty="0">
                <a:latin typeface="Book Antiqua" panose="02040602050305030304" pitchFamily="18" charset="0"/>
                <a:cs typeface="Calibri"/>
              </a:rPr>
              <a:t>2024</a:t>
            </a:r>
            <a:endParaRPr i="1" dirty="0">
              <a:latin typeface="Book Antiqua" panose="02040602050305030304" pitchFamily="18" charset="0"/>
              <a:cs typeface="Calibri"/>
            </a:endParaRPr>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050"/>
              </a:lnSpc>
            </a:pPr>
            <a:r>
              <a:rPr dirty="0"/>
              <a:t>©</a:t>
            </a:r>
            <a:r>
              <a:rPr spc="-25" dirty="0"/>
              <a:t> </a:t>
            </a:r>
            <a:r>
              <a:rPr dirty="0"/>
              <a:t>2024</a:t>
            </a:r>
            <a:r>
              <a:rPr spc="-25" dirty="0"/>
              <a:t> </a:t>
            </a:r>
            <a:r>
              <a:rPr dirty="0"/>
              <a:t>all</a:t>
            </a:r>
            <a:r>
              <a:rPr spc="-20" dirty="0"/>
              <a:t> </a:t>
            </a:r>
            <a:r>
              <a:rPr dirty="0"/>
              <a:t>rights</a:t>
            </a:r>
            <a:r>
              <a:rPr spc="-15" dirty="0"/>
              <a:t> </a:t>
            </a:r>
            <a:r>
              <a:rPr spc="-10" dirty="0"/>
              <a:t>reserved</a:t>
            </a:r>
          </a:p>
        </p:txBody>
      </p:sp>
      <p:pic>
        <p:nvPicPr>
          <p:cNvPr id="8" name="Picture 7">
            <a:extLst>
              <a:ext uri="{FF2B5EF4-FFF2-40B4-BE49-F238E27FC236}">
                <a16:creationId xmlns:a16="http://schemas.microsoft.com/office/drawing/2014/main" id="{D29529D3-4A2F-A6D1-01F7-B9C4A82812B6}"/>
              </a:ext>
            </a:extLst>
          </p:cNvPr>
          <p:cNvPicPr>
            <a:picLocks noChangeAspect="1"/>
          </p:cNvPicPr>
          <p:nvPr/>
        </p:nvPicPr>
        <p:blipFill>
          <a:blip r:embed="rId4"/>
          <a:stretch>
            <a:fillRect/>
          </a:stretch>
        </p:blipFill>
        <p:spPr>
          <a:xfrm>
            <a:off x="602932" y="4270847"/>
            <a:ext cx="6350636" cy="2172077"/>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599440"/>
            <a:ext cx="6645909" cy="9285875"/>
          </a:xfrm>
          <a:prstGeom prst="rect">
            <a:avLst/>
          </a:prstGeom>
        </p:spPr>
        <p:txBody>
          <a:bodyPr vert="horz" wrap="square" lIns="0" tIns="12700" rIns="0" bIns="0" rtlCol="0">
            <a:spAutoFit/>
          </a:bodyPr>
          <a:lstStyle/>
          <a:p>
            <a:pPr marL="12700" algn="just">
              <a:lnSpc>
                <a:spcPct val="100000"/>
              </a:lnSpc>
              <a:spcBef>
                <a:spcPts val="100"/>
              </a:spcBef>
            </a:pPr>
            <a:r>
              <a:rPr lang="en-IN" sz="1400" b="1" dirty="0">
                <a:latin typeface="Aptos Display" panose="020B0004020202020204" pitchFamily="34" charset="0"/>
              </a:rPr>
              <a:t>Neuralink</a:t>
            </a:r>
            <a:r>
              <a:rPr lang="en-IN" sz="1400" dirty="0">
                <a:latin typeface="Aptos Display" panose="020B0004020202020204" pitchFamily="34" charset="0"/>
              </a:rPr>
              <a:t> </a:t>
            </a:r>
            <a:r>
              <a:rPr sz="1400" spc="-20" dirty="0">
                <a:latin typeface="Aptos Display" panose="020B0004020202020204" pitchFamily="34" charset="0"/>
                <a:cs typeface="Roboto Lt"/>
              </a:rPr>
              <a:t>:</a:t>
            </a:r>
            <a:endParaRPr sz="1400" dirty="0">
              <a:latin typeface="Aptos Display" panose="020B0004020202020204" pitchFamily="34" charset="0"/>
              <a:cs typeface="Roboto Lt"/>
            </a:endParaRPr>
          </a:p>
          <a:p>
            <a:pPr marL="241300" marR="3489960" indent="-228600" algn="just">
              <a:lnSpc>
                <a:spcPct val="114799"/>
              </a:lnSpc>
              <a:spcBef>
                <a:spcPts val="735"/>
              </a:spcBef>
              <a:buClr>
                <a:srgbClr val="006600"/>
              </a:buClr>
              <a:buFont typeface="Wingdings"/>
              <a:buChar char=""/>
              <a:tabLst>
                <a:tab pos="241300" algn="l"/>
              </a:tabLst>
            </a:pPr>
            <a:r>
              <a:rPr lang="en-US" sz="1100" b="1" dirty="0">
                <a:latin typeface="Aptos Display" panose="020B0004020202020204" pitchFamily="34" charset="0"/>
              </a:rPr>
              <a:t>Neuralink</a:t>
            </a:r>
            <a:r>
              <a:rPr lang="en-US" sz="1100" dirty="0">
                <a:latin typeface="Aptos Display" panose="020B0004020202020204" pitchFamily="34" charset="0"/>
              </a:rPr>
              <a:t> is a neurotechnology company co-founded by Elon Musk in 2016 with the goal of developing brain–machine interfaces (BMIs) or brain–computer interfaces (BCIs). These devices are designed to directly connect the brain to computers, allowing for communication between neurons and machines. Here are key insights and technical details on the project</a:t>
            </a:r>
            <a:endParaRPr sz="1100" dirty="0">
              <a:latin typeface="Aptos Display" panose="020B0004020202020204" pitchFamily="34" charset="0"/>
              <a:cs typeface="Roboto Lt"/>
            </a:endParaRPr>
          </a:p>
          <a:p>
            <a:pPr marL="3049270">
              <a:lnSpc>
                <a:spcPct val="100000"/>
              </a:lnSpc>
              <a:spcBef>
                <a:spcPts val="705"/>
              </a:spcBef>
            </a:pPr>
            <a:endParaRPr lang="en-US" sz="1200" dirty="0">
              <a:latin typeface="Aptos Narrow" panose="020B0004020202020204" pitchFamily="34" charset="0"/>
              <a:cs typeface="Roboto Lt"/>
            </a:endParaRPr>
          </a:p>
          <a:p>
            <a:pPr marL="3049270">
              <a:lnSpc>
                <a:spcPct val="100000"/>
              </a:lnSpc>
              <a:spcBef>
                <a:spcPts val="705"/>
              </a:spcBef>
            </a:pPr>
            <a:endParaRPr lang="en-IN" sz="1200" dirty="0">
              <a:latin typeface="Aptos Narrow" panose="020B0004020202020204" pitchFamily="34" charset="0"/>
              <a:cs typeface="Roboto Lt"/>
            </a:endParaRPr>
          </a:p>
          <a:p>
            <a:pPr marL="3049270">
              <a:lnSpc>
                <a:spcPct val="100000"/>
              </a:lnSpc>
              <a:spcBef>
                <a:spcPts val="705"/>
              </a:spcBef>
            </a:pPr>
            <a:endParaRPr lang="en-IN" sz="1200" dirty="0">
              <a:latin typeface="Aptos Narrow" panose="020B0004020202020204" pitchFamily="34" charset="0"/>
              <a:cs typeface="Roboto Lt"/>
            </a:endParaRPr>
          </a:p>
          <a:p>
            <a:pPr marL="3049270">
              <a:lnSpc>
                <a:spcPct val="100000"/>
              </a:lnSpc>
              <a:spcBef>
                <a:spcPts val="705"/>
              </a:spcBef>
            </a:pPr>
            <a:endParaRPr lang="en-IN" sz="1200" dirty="0">
              <a:latin typeface="Aptos Narrow" panose="020B0004020202020204" pitchFamily="34" charset="0"/>
              <a:cs typeface="Roboto Lt"/>
            </a:endParaRPr>
          </a:p>
          <a:p>
            <a:pPr marL="3049270" algn="just">
              <a:lnSpc>
                <a:spcPct val="100000"/>
              </a:lnSpc>
              <a:spcBef>
                <a:spcPts val="705"/>
              </a:spcBef>
            </a:pPr>
            <a:r>
              <a:rPr lang="en-IN" sz="1400" b="1" dirty="0">
                <a:latin typeface="Aptos Display" panose="020B0004020202020204" pitchFamily="34" charset="0"/>
              </a:rPr>
              <a:t>Objective and Vision</a:t>
            </a:r>
            <a:r>
              <a:rPr sz="1400" b="1" spc="-10" dirty="0">
                <a:latin typeface="Aptos Display" panose="020B0004020202020204" pitchFamily="34" charset="0"/>
                <a:cs typeface="Roboto Lt"/>
              </a:rPr>
              <a:t>:</a:t>
            </a:r>
            <a:endParaRPr sz="1400" b="1" dirty="0">
              <a:latin typeface="Aptos Display" panose="020B0004020202020204" pitchFamily="34" charset="0"/>
              <a:cs typeface="Roboto Lt"/>
            </a:endParaRPr>
          </a:p>
          <a:p>
            <a:pPr marL="3049270" marR="47625" algn="just">
              <a:lnSpc>
                <a:spcPct val="115199"/>
              </a:lnSpc>
              <a:spcBef>
                <a:spcPts val="720"/>
              </a:spcBef>
            </a:pPr>
            <a:r>
              <a:rPr lang="en-US" sz="1100" dirty="0">
                <a:latin typeface="Aptos Display" panose="020B0004020202020204" pitchFamily="34" charset="0"/>
              </a:rPr>
              <a:t>To create a high-bandwidth, minimally invasive brain interface that can enable humans to interact with technology in unprecedented ways. Musk has spoken about goals such as treating neurological conditions</a:t>
            </a:r>
            <a:r>
              <a:rPr sz="1100" spc="-10" dirty="0">
                <a:latin typeface="Aptos Display" panose="020B0004020202020204" pitchFamily="34" charset="0"/>
                <a:cs typeface="Roboto Lt"/>
              </a:rPr>
              <a:t>.</a:t>
            </a:r>
            <a:endParaRPr sz="1100" dirty="0">
              <a:latin typeface="Aptos Display" panose="020B0004020202020204" pitchFamily="34" charset="0"/>
              <a:cs typeface="Roboto Lt"/>
            </a:endParaRPr>
          </a:p>
          <a:p>
            <a:pPr marL="3049270" marR="450850" algn="just">
              <a:lnSpc>
                <a:spcPct val="114999"/>
              </a:lnSpc>
              <a:spcBef>
                <a:spcPts val="5"/>
              </a:spcBef>
            </a:pPr>
            <a:r>
              <a:rPr lang="en-US" sz="1100" dirty="0">
                <a:latin typeface="Aptos Display" panose="020B0004020202020204" pitchFamily="34" charset="0"/>
              </a:rPr>
              <a:t>One of Neuralink's more futuristic ambitions is enabling "symbiosis" between humans and AI. In Musk's view, this could be a way to safeguard humanity in a future where AI might surpass human intelligence</a:t>
            </a:r>
            <a:r>
              <a:rPr sz="1100" spc="-10" dirty="0">
                <a:latin typeface="Aptos Display" panose="020B0004020202020204" pitchFamily="34" charset="0"/>
                <a:cs typeface="Roboto Lt"/>
              </a:rPr>
              <a:t>.</a:t>
            </a:r>
            <a:endParaRPr sz="1100" dirty="0">
              <a:latin typeface="Aptos Display" panose="020B0004020202020204" pitchFamily="34" charset="0"/>
              <a:cs typeface="Roboto Lt"/>
            </a:endParaRPr>
          </a:p>
          <a:p>
            <a:pPr>
              <a:lnSpc>
                <a:spcPct val="100000"/>
              </a:lnSpc>
            </a:pPr>
            <a:endParaRPr sz="1100" dirty="0">
              <a:latin typeface="Aptos Narrow" panose="020B0004020202020204" pitchFamily="34" charset="0"/>
              <a:cs typeface="Roboto Lt"/>
            </a:endParaRPr>
          </a:p>
          <a:p>
            <a:pPr>
              <a:lnSpc>
                <a:spcPct val="100000"/>
              </a:lnSpc>
              <a:spcBef>
                <a:spcPts val="595"/>
              </a:spcBef>
            </a:pPr>
            <a:endParaRPr lang="en-US" sz="1100" dirty="0">
              <a:latin typeface="Aptos Narrow" panose="020B0004020202020204" pitchFamily="34" charset="0"/>
              <a:cs typeface="Roboto Lt"/>
            </a:endParaRPr>
          </a:p>
          <a:p>
            <a:pPr>
              <a:lnSpc>
                <a:spcPct val="100000"/>
              </a:lnSpc>
              <a:spcBef>
                <a:spcPts val="595"/>
              </a:spcBef>
            </a:pPr>
            <a:endParaRPr lang="en-IN" sz="1100" dirty="0">
              <a:latin typeface="Aptos Narrow" panose="020B0004020202020204" pitchFamily="34" charset="0"/>
              <a:cs typeface="Roboto Lt"/>
            </a:endParaRPr>
          </a:p>
          <a:p>
            <a:pPr>
              <a:lnSpc>
                <a:spcPct val="100000"/>
              </a:lnSpc>
              <a:spcBef>
                <a:spcPts val="595"/>
              </a:spcBef>
            </a:pPr>
            <a:endParaRPr sz="1100" dirty="0">
              <a:latin typeface="Aptos Narrow" panose="020B0004020202020204" pitchFamily="34" charset="0"/>
              <a:cs typeface="Roboto Lt"/>
            </a:endParaRPr>
          </a:p>
          <a:p>
            <a:pPr marL="12700" algn="just">
              <a:lnSpc>
                <a:spcPct val="100000"/>
              </a:lnSpc>
            </a:pPr>
            <a:r>
              <a:rPr lang="en-IN" sz="1400" b="1" dirty="0">
                <a:latin typeface="Aptos Display" panose="020B0004020202020204" pitchFamily="34" charset="0"/>
              </a:rPr>
              <a:t>Neuralink Device &amp; Technology</a:t>
            </a:r>
            <a:r>
              <a:rPr sz="1400" b="1" spc="-10" dirty="0">
                <a:latin typeface="Aptos Display" panose="020B0004020202020204" pitchFamily="34" charset="0"/>
                <a:cs typeface="Roboto Lt"/>
              </a:rPr>
              <a:t>:</a:t>
            </a:r>
            <a:endParaRPr sz="1400" b="1" dirty="0">
              <a:latin typeface="Aptos Display" panose="020B0004020202020204" pitchFamily="34" charset="0"/>
              <a:cs typeface="Roboto Lt"/>
            </a:endParaRPr>
          </a:p>
          <a:p>
            <a:pPr marL="240029" marR="3046730" indent="-227329" algn="just">
              <a:lnSpc>
                <a:spcPct val="125000"/>
              </a:lnSpc>
              <a:spcBef>
                <a:spcPts val="600"/>
              </a:spcBef>
              <a:buClr>
                <a:srgbClr val="006600"/>
              </a:buClr>
              <a:buFont typeface="Wingdings"/>
              <a:buChar char=""/>
              <a:tabLst>
                <a:tab pos="240029" algn="l"/>
              </a:tabLst>
            </a:pPr>
            <a:r>
              <a:rPr lang="en-US" sz="1100" b="1" dirty="0">
                <a:latin typeface="Aptos Display" panose="020B0004020202020204" pitchFamily="34" charset="0"/>
              </a:rPr>
              <a:t>Brain Chip (N1 Implant)</a:t>
            </a:r>
            <a:r>
              <a:rPr lang="en-US" sz="1100" dirty="0">
                <a:latin typeface="Aptos Display" panose="020B0004020202020204" pitchFamily="34" charset="0"/>
              </a:rPr>
              <a:t>: The Neuralink device is essentially a small chip (N1) that can be implanted in the brain. It includes ultra-thin, flexible threads (about 4–6 </a:t>
            </a:r>
            <a:r>
              <a:rPr lang="en-US" sz="1100" dirty="0" err="1">
                <a:latin typeface="Aptos Display" panose="020B0004020202020204" pitchFamily="34" charset="0"/>
              </a:rPr>
              <a:t>μm</a:t>
            </a:r>
            <a:r>
              <a:rPr lang="en-US" sz="1100" dirty="0">
                <a:latin typeface="Aptos Display" panose="020B0004020202020204" pitchFamily="34" charset="0"/>
              </a:rPr>
              <a:t> thick, thinner than human hair) that are inserted into the cortex of the brain to detect and stimulate neural activity</a:t>
            </a:r>
            <a:r>
              <a:rPr sz="1100" spc="-10" dirty="0">
                <a:latin typeface="Aptos Display" panose="020B0004020202020204" pitchFamily="34" charset="0"/>
                <a:cs typeface="Roboto Lt"/>
              </a:rPr>
              <a:t>.</a:t>
            </a:r>
            <a:endParaRPr sz="1100" dirty="0">
              <a:latin typeface="Aptos Display" panose="020B0004020202020204" pitchFamily="34" charset="0"/>
              <a:cs typeface="Roboto Lt"/>
            </a:endParaRPr>
          </a:p>
          <a:p>
            <a:pPr marL="240029" marR="2674620" indent="-227329" algn="just">
              <a:lnSpc>
                <a:spcPct val="125000"/>
              </a:lnSpc>
              <a:buClr>
                <a:srgbClr val="006600"/>
              </a:buClr>
              <a:buFont typeface="Wingdings"/>
              <a:buChar char=""/>
              <a:tabLst>
                <a:tab pos="240029" algn="l"/>
              </a:tabLst>
            </a:pPr>
            <a:r>
              <a:rPr lang="en-US" sz="1100" b="1" dirty="0">
                <a:latin typeface="Aptos Display" panose="020B0004020202020204" pitchFamily="34" charset="0"/>
              </a:rPr>
              <a:t>Electrode Threads</a:t>
            </a:r>
            <a:r>
              <a:rPr lang="en-US" sz="1100" dirty="0">
                <a:latin typeface="Aptos Display" panose="020B0004020202020204" pitchFamily="34" charset="0"/>
              </a:rPr>
              <a:t>: These threads are designed to read signals from neurons and, conversely, to deliver electrical impulses to specific regions of the brain. This can potentially help treat neurological disorders, restore motor function, or augment sensory capabilities</a:t>
            </a:r>
            <a:r>
              <a:rPr sz="1100" spc="-10" dirty="0">
                <a:latin typeface="Aptos Display" panose="020B0004020202020204" pitchFamily="34" charset="0"/>
                <a:cs typeface="Roboto Lt"/>
              </a:rPr>
              <a:t>.</a:t>
            </a:r>
            <a:endParaRPr sz="1100" dirty="0">
              <a:latin typeface="Aptos Display" panose="020B0004020202020204" pitchFamily="34" charset="0"/>
              <a:cs typeface="Roboto Lt"/>
            </a:endParaRPr>
          </a:p>
          <a:p>
            <a:pPr marL="240029" marR="2676525" indent="-227329" algn="just">
              <a:lnSpc>
                <a:spcPct val="125000"/>
              </a:lnSpc>
              <a:buClr>
                <a:srgbClr val="006600"/>
              </a:buClr>
              <a:buFont typeface="Wingdings"/>
              <a:buChar char=""/>
              <a:tabLst>
                <a:tab pos="240029" algn="l"/>
              </a:tabLst>
            </a:pPr>
            <a:r>
              <a:rPr lang="en-US" sz="1100" b="1" dirty="0">
                <a:latin typeface="Aptos Display" panose="020B0004020202020204" pitchFamily="34" charset="0"/>
              </a:rPr>
              <a:t>Implant Procedure</a:t>
            </a:r>
            <a:r>
              <a:rPr lang="en-US" sz="1100" dirty="0">
                <a:latin typeface="Aptos Display" panose="020B0004020202020204" pitchFamily="34" charset="0"/>
              </a:rPr>
              <a:t>: The implantation process is done by a surgical robot. The robot inserts the fine electrode threads into the brain with extreme precision, avoiding blood vessels and minimizing trauma. This procedure would ideally be fast and involve minimal recovery time</a:t>
            </a:r>
            <a:r>
              <a:rPr sz="1100" spc="-10" dirty="0">
                <a:latin typeface="Aptos Display" panose="020B0004020202020204" pitchFamily="34" charset="0"/>
                <a:cs typeface="Roboto Lt"/>
              </a:rPr>
              <a:t>.</a:t>
            </a:r>
            <a:endParaRPr sz="1100" dirty="0">
              <a:latin typeface="Aptos Display" panose="020B0004020202020204" pitchFamily="34" charset="0"/>
              <a:cs typeface="Roboto Lt"/>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1050"/>
              </a:lnSpc>
            </a:pPr>
            <a:r>
              <a:rPr dirty="0"/>
              <a:t>©</a:t>
            </a:r>
            <a:r>
              <a:rPr spc="-25" dirty="0"/>
              <a:t> </a:t>
            </a:r>
            <a:r>
              <a:rPr dirty="0"/>
              <a:t>2024</a:t>
            </a:r>
            <a:r>
              <a:rPr spc="-25" dirty="0"/>
              <a:t> </a:t>
            </a:r>
            <a:r>
              <a:rPr dirty="0"/>
              <a:t>all</a:t>
            </a:r>
            <a:r>
              <a:rPr spc="-20" dirty="0"/>
              <a:t> </a:t>
            </a:r>
            <a:r>
              <a:rPr dirty="0"/>
              <a:t>rights</a:t>
            </a:r>
            <a:r>
              <a:rPr spc="-15" dirty="0"/>
              <a:t> </a:t>
            </a:r>
            <a:r>
              <a:rPr spc="-10" dirty="0"/>
              <a:t>reserved</a:t>
            </a:r>
          </a:p>
        </p:txBody>
      </p:sp>
      <p:pic>
        <p:nvPicPr>
          <p:cNvPr id="15" name="Picture 14">
            <a:extLst>
              <a:ext uri="{FF2B5EF4-FFF2-40B4-BE49-F238E27FC236}">
                <a16:creationId xmlns:a16="http://schemas.microsoft.com/office/drawing/2014/main" id="{4F7FAEB9-4163-9E99-1E45-596A5661205F}"/>
              </a:ext>
            </a:extLst>
          </p:cNvPr>
          <p:cNvPicPr>
            <a:picLocks noChangeAspect="1"/>
          </p:cNvPicPr>
          <p:nvPr/>
        </p:nvPicPr>
        <p:blipFill>
          <a:blip r:embed="rId2"/>
          <a:stretch>
            <a:fillRect/>
          </a:stretch>
        </p:blipFill>
        <p:spPr>
          <a:xfrm>
            <a:off x="4006850" y="927099"/>
            <a:ext cx="3158489" cy="1925431"/>
          </a:xfrm>
          <a:prstGeom prst="rect">
            <a:avLst/>
          </a:prstGeom>
        </p:spPr>
      </p:pic>
      <p:pic>
        <p:nvPicPr>
          <p:cNvPr id="17" name="Picture 16">
            <a:extLst>
              <a:ext uri="{FF2B5EF4-FFF2-40B4-BE49-F238E27FC236}">
                <a16:creationId xmlns:a16="http://schemas.microsoft.com/office/drawing/2014/main" id="{FC9B97F9-9996-4A2B-4F47-086AA7E93BF8}"/>
              </a:ext>
            </a:extLst>
          </p:cNvPr>
          <p:cNvPicPr>
            <a:picLocks noChangeAspect="1"/>
          </p:cNvPicPr>
          <p:nvPr/>
        </p:nvPicPr>
        <p:blipFill>
          <a:blip r:embed="rId3"/>
          <a:stretch>
            <a:fillRect/>
          </a:stretch>
        </p:blipFill>
        <p:spPr>
          <a:xfrm>
            <a:off x="342369" y="3517900"/>
            <a:ext cx="2745250" cy="2057400"/>
          </a:xfrm>
          <a:prstGeom prst="rect">
            <a:avLst/>
          </a:prstGeom>
        </p:spPr>
      </p:pic>
      <p:pic>
        <p:nvPicPr>
          <p:cNvPr id="19" name="Picture 18">
            <a:extLst>
              <a:ext uri="{FF2B5EF4-FFF2-40B4-BE49-F238E27FC236}">
                <a16:creationId xmlns:a16="http://schemas.microsoft.com/office/drawing/2014/main" id="{2EB3A2E4-7D22-847A-4D81-44AFF9763B49}"/>
              </a:ext>
            </a:extLst>
          </p:cNvPr>
          <p:cNvPicPr>
            <a:picLocks noChangeAspect="1"/>
          </p:cNvPicPr>
          <p:nvPr/>
        </p:nvPicPr>
        <p:blipFill>
          <a:blip r:embed="rId4"/>
          <a:stretch>
            <a:fillRect/>
          </a:stretch>
        </p:blipFill>
        <p:spPr>
          <a:xfrm>
            <a:off x="4889500" y="6337300"/>
            <a:ext cx="2667000" cy="320039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599440"/>
            <a:ext cx="6645909" cy="3565335"/>
          </a:xfrm>
          <a:prstGeom prst="rect">
            <a:avLst/>
          </a:prstGeom>
        </p:spPr>
        <p:txBody>
          <a:bodyPr vert="horz" wrap="square" lIns="0" tIns="12700" rIns="0" bIns="0" rtlCol="0">
            <a:spAutoFit/>
          </a:bodyPr>
          <a:lstStyle/>
          <a:p>
            <a:pPr marL="12700">
              <a:lnSpc>
                <a:spcPct val="100000"/>
              </a:lnSpc>
              <a:spcBef>
                <a:spcPts val="100"/>
              </a:spcBef>
            </a:pPr>
            <a:endParaRPr lang="en-IN" sz="1400" b="1" dirty="0"/>
          </a:p>
          <a:p>
            <a:pPr marL="12700">
              <a:lnSpc>
                <a:spcPct val="100000"/>
              </a:lnSpc>
              <a:spcBef>
                <a:spcPts val="100"/>
              </a:spcBef>
            </a:pPr>
            <a:endParaRPr lang="en-IN" sz="1400" b="1" dirty="0"/>
          </a:p>
          <a:p>
            <a:pPr marL="12700" algn="just">
              <a:lnSpc>
                <a:spcPct val="100000"/>
              </a:lnSpc>
              <a:spcBef>
                <a:spcPts val="100"/>
              </a:spcBef>
            </a:pPr>
            <a:r>
              <a:rPr lang="en-IN" sz="1400" b="1" dirty="0">
                <a:latin typeface="Aptos Display" panose="020B0004020202020204" pitchFamily="34" charset="0"/>
              </a:rPr>
              <a:t>Applications of Neuralink Technology</a:t>
            </a:r>
            <a:r>
              <a:rPr lang="en-US" sz="1400" b="1" dirty="0">
                <a:latin typeface="Aptos Display" panose="020B0004020202020204" pitchFamily="34" charset="0"/>
              </a:rPr>
              <a:t> </a:t>
            </a:r>
            <a:r>
              <a:rPr lang="en-US" sz="1100" dirty="0">
                <a:latin typeface="Aptos Display" panose="020B0004020202020204" pitchFamily="34" charset="0"/>
              </a:rPr>
              <a:t>:</a:t>
            </a:r>
          </a:p>
          <a:p>
            <a:pPr marL="241300" marR="3489960" indent="-228600" algn="just">
              <a:lnSpc>
                <a:spcPct val="114799"/>
              </a:lnSpc>
              <a:spcBef>
                <a:spcPts val="735"/>
              </a:spcBef>
              <a:buClr>
                <a:srgbClr val="006600"/>
              </a:buClr>
              <a:buFont typeface="Wingdings"/>
              <a:buChar char=""/>
              <a:tabLst>
                <a:tab pos="241300" algn="l"/>
              </a:tabLst>
            </a:pPr>
            <a:r>
              <a:rPr lang="en-US" sz="1100" dirty="0">
                <a:latin typeface="Aptos Display" panose="020B0004020202020204" pitchFamily="34" charset="0"/>
              </a:rPr>
              <a:t>Medical Uses (Short-term):Treating Neurological Disorders: Early targets include restoring motor function in individuals with paralysis, treating diseases like Parkinson’s, epilepsy, Alzheimer’s, and potentially addressing conditions such as depression, anxiety, or addiction.</a:t>
            </a:r>
          </a:p>
          <a:p>
            <a:pPr marL="241300" marR="3489960" indent="-228600" algn="just">
              <a:lnSpc>
                <a:spcPct val="114799"/>
              </a:lnSpc>
              <a:spcBef>
                <a:spcPts val="735"/>
              </a:spcBef>
              <a:buClr>
                <a:srgbClr val="006600"/>
              </a:buClr>
              <a:buFont typeface="Wingdings"/>
              <a:buChar char=""/>
              <a:tabLst>
                <a:tab pos="241300" algn="l"/>
              </a:tabLst>
            </a:pPr>
            <a:r>
              <a:rPr lang="en-US" sz="1100" dirty="0">
                <a:latin typeface="Aptos Display" panose="020B0004020202020204" pitchFamily="34" charset="0"/>
              </a:rPr>
              <a:t>Prosthetic Control: It could allow amputees or paralyzed individuals to control prosthetic limbs or robotic devices using just their thoughts.</a:t>
            </a:r>
          </a:p>
          <a:p>
            <a:pPr marL="3049270">
              <a:lnSpc>
                <a:spcPct val="100000"/>
              </a:lnSpc>
              <a:spcBef>
                <a:spcPts val="705"/>
              </a:spcBef>
            </a:pPr>
            <a:endParaRPr lang="en-US" sz="1100" dirty="0"/>
          </a:p>
          <a:p>
            <a:pPr marL="3049270">
              <a:lnSpc>
                <a:spcPct val="100000"/>
              </a:lnSpc>
              <a:spcBef>
                <a:spcPts val="705"/>
              </a:spcBef>
            </a:pPr>
            <a:endParaRPr lang="en-IN" sz="1200" dirty="0">
              <a:latin typeface="Roboto Lt"/>
              <a:cs typeface="Roboto Lt"/>
            </a:endParaRPr>
          </a:p>
          <a:p>
            <a:pPr>
              <a:lnSpc>
                <a:spcPct val="100000"/>
              </a:lnSpc>
            </a:pPr>
            <a:endParaRPr sz="1100" dirty="0">
              <a:latin typeface="Roboto Lt"/>
              <a:cs typeface="Roboto Lt"/>
            </a:endParaRPr>
          </a:p>
          <a:p>
            <a:pPr>
              <a:lnSpc>
                <a:spcPct val="100000"/>
              </a:lnSpc>
              <a:spcBef>
                <a:spcPts val="595"/>
              </a:spcBef>
            </a:pPr>
            <a:endParaRPr sz="1100" dirty="0">
              <a:latin typeface="Roboto Lt"/>
              <a:cs typeface="Roboto Lt"/>
            </a:endParaRP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1050"/>
              </a:lnSpc>
            </a:pPr>
            <a:r>
              <a:rPr dirty="0"/>
              <a:t>©</a:t>
            </a:r>
            <a:r>
              <a:rPr spc="-25" dirty="0"/>
              <a:t> </a:t>
            </a:r>
            <a:r>
              <a:rPr dirty="0"/>
              <a:t>2024</a:t>
            </a:r>
            <a:r>
              <a:rPr spc="-25" dirty="0"/>
              <a:t> </a:t>
            </a:r>
            <a:r>
              <a:rPr dirty="0"/>
              <a:t>all</a:t>
            </a:r>
            <a:r>
              <a:rPr spc="-20" dirty="0"/>
              <a:t> </a:t>
            </a:r>
            <a:r>
              <a:rPr dirty="0"/>
              <a:t>rights</a:t>
            </a:r>
            <a:r>
              <a:rPr spc="-15" dirty="0"/>
              <a:t> </a:t>
            </a:r>
            <a:r>
              <a:rPr spc="-10" dirty="0"/>
              <a:t>reserved</a:t>
            </a:r>
          </a:p>
        </p:txBody>
      </p:sp>
      <p:pic>
        <p:nvPicPr>
          <p:cNvPr id="3" name="Picture 2">
            <a:extLst>
              <a:ext uri="{FF2B5EF4-FFF2-40B4-BE49-F238E27FC236}">
                <a16:creationId xmlns:a16="http://schemas.microsoft.com/office/drawing/2014/main" id="{37D3C7C1-6B49-470D-4B64-68B9C25AEDFB}"/>
              </a:ext>
            </a:extLst>
          </p:cNvPr>
          <p:cNvPicPr>
            <a:picLocks noChangeAspect="1"/>
          </p:cNvPicPr>
          <p:nvPr/>
        </p:nvPicPr>
        <p:blipFill>
          <a:blip r:embed="rId2"/>
          <a:stretch>
            <a:fillRect/>
          </a:stretch>
        </p:blipFill>
        <p:spPr>
          <a:xfrm>
            <a:off x="3825934" y="774700"/>
            <a:ext cx="3578167" cy="2971800"/>
          </a:xfrm>
          <a:prstGeom prst="rect">
            <a:avLst/>
          </a:prstGeom>
        </p:spPr>
      </p:pic>
      <p:sp>
        <p:nvSpPr>
          <p:cNvPr id="8" name="TextBox 7">
            <a:extLst>
              <a:ext uri="{FF2B5EF4-FFF2-40B4-BE49-F238E27FC236}">
                <a16:creationId xmlns:a16="http://schemas.microsoft.com/office/drawing/2014/main" id="{403F01E5-1152-F1D1-ADA6-03D963BD1EA1}"/>
              </a:ext>
            </a:extLst>
          </p:cNvPr>
          <p:cNvSpPr txBox="1"/>
          <p:nvPr/>
        </p:nvSpPr>
        <p:spPr>
          <a:xfrm>
            <a:off x="3978333" y="4989980"/>
            <a:ext cx="3578167" cy="1954381"/>
          </a:xfrm>
          <a:prstGeom prst="rect">
            <a:avLst/>
          </a:prstGeom>
          <a:noFill/>
        </p:spPr>
        <p:txBody>
          <a:bodyPr wrap="square">
            <a:spAutoFit/>
          </a:bodyPr>
          <a:lstStyle/>
          <a:p>
            <a:pPr algn="just">
              <a:buFont typeface="Arial" panose="020B0604020202020204" pitchFamily="34" charset="0"/>
              <a:buChar char="•"/>
            </a:pPr>
            <a:r>
              <a:rPr lang="en-US" sz="1100" dirty="0">
                <a:latin typeface="Aptos Display" panose="020B0004020202020204" pitchFamily="34" charset="0"/>
              </a:rPr>
              <a:t>Human-AI Symbiosis (Long-term):Direct Brain Communication: Neuralink envisions a future where human brains can communicate directly with external devices or even each other. This could be for entertainment, productivity, or enhanced communication.</a:t>
            </a:r>
          </a:p>
          <a:p>
            <a:pPr algn="just">
              <a:buFont typeface="Arial" panose="020B0604020202020204" pitchFamily="34" charset="0"/>
              <a:buChar char="•"/>
            </a:pPr>
            <a:r>
              <a:rPr lang="en-US" sz="1100" dirty="0">
                <a:latin typeface="Aptos Display" panose="020B0004020202020204" pitchFamily="34" charset="0"/>
              </a:rPr>
              <a:t>Cognitive Enhancement: The ability to improve memory, process information faster, or even upload new skills to the brain could theoretically be possible.</a:t>
            </a:r>
          </a:p>
          <a:p>
            <a:pPr algn="just">
              <a:buFont typeface="Arial" panose="020B0604020202020204" pitchFamily="34" charset="0"/>
              <a:buChar char="•"/>
            </a:pPr>
            <a:r>
              <a:rPr lang="en-US" sz="1100" dirty="0">
                <a:latin typeface="Aptos Display" panose="020B0004020202020204" pitchFamily="34" charset="0"/>
              </a:rPr>
              <a:t>Telepathy and Virtual Reality: Future versions might enable mind-to-mind communication or provide a direct neural link to immersive virtual environments.</a:t>
            </a:r>
          </a:p>
        </p:txBody>
      </p:sp>
      <p:pic>
        <p:nvPicPr>
          <p:cNvPr id="9" name="Picture 8">
            <a:extLst>
              <a:ext uri="{FF2B5EF4-FFF2-40B4-BE49-F238E27FC236}">
                <a16:creationId xmlns:a16="http://schemas.microsoft.com/office/drawing/2014/main" id="{28B7197F-A054-79EE-37A6-9C1AC5E04F20}"/>
              </a:ext>
            </a:extLst>
          </p:cNvPr>
          <p:cNvPicPr>
            <a:picLocks noChangeAspect="1"/>
          </p:cNvPicPr>
          <p:nvPr/>
        </p:nvPicPr>
        <p:blipFill>
          <a:blip r:embed="rId3"/>
          <a:stretch>
            <a:fillRect/>
          </a:stretch>
        </p:blipFill>
        <p:spPr>
          <a:xfrm>
            <a:off x="229929" y="4504649"/>
            <a:ext cx="3518475" cy="4194851"/>
          </a:xfrm>
          <a:prstGeom prst="rect">
            <a:avLst/>
          </a:prstGeom>
        </p:spPr>
      </p:pic>
    </p:spTree>
    <p:extLst>
      <p:ext uri="{BB962C8B-B14F-4D97-AF65-F5344CB8AC3E}">
        <p14:creationId xmlns:p14="http://schemas.microsoft.com/office/powerpoint/2010/main" val="2770989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44500" y="599440"/>
            <a:ext cx="6645909" cy="5562292"/>
          </a:xfrm>
          <a:prstGeom prst="rect">
            <a:avLst/>
          </a:prstGeom>
        </p:spPr>
        <p:txBody>
          <a:bodyPr vert="horz" wrap="square" lIns="0" tIns="12700" rIns="0" bIns="0" rtlCol="0">
            <a:spAutoFit/>
          </a:bodyPr>
          <a:lstStyle/>
          <a:p>
            <a:pPr marL="3049270">
              <a:lnSpc>
                <a:spcPct val="100000"/>
              </a:lnSpc>
              <a:spcBef>
                <a:spcPts val="705"/>
              </a:spcBef>
            </a:pPr>
            <a:endParaRPr lang="en-US" sz="1200" dirty="0">
              <a:latin typeface="Roboto Lt"/>
              <a:cs typeface="Roboto Lt"/>
            </a:endParaRPr>
          </a:p>
          <a:p>
            <a:pPr marL="3049270">
              <a:lnSpc>
                <a:spcPct val="100000"/>
              </a:lnSpc>
              <a:spcBef>
                <a:spcPts val="705"/>
              </a:spcBef>
            </a:pPr>
            <a:endParaRPr lang="en-US" sz="1200" dirty="0">
              <a:latin typeface="Roboto Lt"/>
              <a:cs typeface="Roboto Lt"/>
            </a:endParaRPr>
          </a:p>
          <a:p>
            <a:pPr marL="3049270">
              <a:lnSpc>
                <a:spcPct val="100000"/>
              </a:lnSpc>
              <a:spcBef>
                <a:spcPts val="705"/>
              </a:spcBef>
            </a:pPr>
            <a:endParaRPr lang="en-IN" sz="1400" b="1" dirty="0">
              <a:latin typeface="Aptos Narrow" panose="020B0004020202020204" pitchFamily="34" charset="0"/>
            </a:endParaRPr>
          </a:p>
          <a:p>
            <a:pPr marL="3049270">
              <a:lnSpc>
                <a:spcPct val="100000"/>
              </a:lnSpc>
              <a:spcBef>
                <a:spcPts val="705"/>
              </a:spcBef>
            </a:pPr>
            <a:endParaRPr lang="en-IN" sz="1400" b="1" dirty="0">
              <a:latin typeface="Aptos Narrow" panose="020B0004020202020204" pitchFamily="34" charset="0"/>
            </a:endParaRPr>
          </a:p>
          <a:p>
            <a:pPr marL="3049270" algn="just">
              <a:lnSpc>
                <a:spcPct val="100000"/>
              </a:lnSpc>
              <a:spcBef>
                <a:spcPts val="705"/>
              </a:spcBef>
            </a:pPr>
            <a:r>
              <a:rPr lang="en-IN" sz="1400" b="1" dirty="0">
                <a:latin typeface="Aptos Narrow" panose="020B0004020202020204" pitchFamily="34" charset="0"/>
              </a:rPr>
              <a:t> </a:t>
            </a:r>
            <a:r>
              <a:rPr lang="en-IN" sz="1400" b="1" dirty="0">
                <a:latin typeface="Aptos Display" panose="020B0004020202020204" pitchFamily="34" charset="0"/>
              </a:rPr>
              <a:t>Advantages of Neuralink</a:t>
            </a:r>
            <a:r>
              <a:rPr lang="en-US" sz="1400" b="1" dirty="0">
                <a:latin typeface="Aptos Display" panose="020B0004020202020204" pitchFamily="34" charset="0"/>
              </a:rPr>
              <a:t>:</a:t>
            </a:r>
          </a:p>
          <a:p>
            <a:pPr marL="3220720" marR="47625" indent="-171450" algn="just">
              <a:lnSpc>
                <a:spcPct val="115199"/>
              </a:lnSpc>
              <a:spcBef>
                <a:spcPts val="720"/>
              </a:spcBef>
              <a:buFont typeface="Arial" panose="020B0604020202020204" pitchFamily="34" charset="0"/>
              <a:buChar char="•"/>
            </a:pPr>
            <a:r>
              <a:rPr lang="en-IN" sz="1100" dirty="0">
                <a:latin typeface="Aptos Display" panose="020B0004020202020204" pitchFamily="34" charset="0"/>
              </a:rPr>
              <a:t>Medical Breakthroughs</a:t>
            </a:r>
          </a:p>
          <a:p>
            <a:pPr marL="3220720" marR="47625" indent="-171450" algn="just">
              <a:lnSpc>
                <a:spcPct val="115199"/>
              </a:lnSpc>
              <a:spcBef>
                <a:spcPts val="720"/>
              </a:spcBef>
              <a:buFont typeface="Arial" panose="020B0604020202020204" pitchFamily="34" charset="0"/>
              <a:buChar char="•"/>
            </a:pPr>
            <a:r>
              <a:rPr lang="en-IN" sz="1100" dirty="0">
                <a:latin typeface="Aptos Display" panose="020B0004020202020204" pitchFamily="34" charset="0"/>
              </a:rPr>
              <a:t>Direct Brain-Machine Interaction</a:t>
            </a:r>
          </a:p>
          <a:p>
            <a:pPr marL="3220720" marR="47625" indent="-171450" algn="just">
              <a:lnSpc>
                <a:spcPct val="115199"/>
              </a:lnSpc>
              <a:spcBef>
                <a:spcPts val="720"/>
              </a:spcBef>
              <a:buFont typeface="Arial" panose="020B0604020202020204" pitchFamily="34" charset="0"/>
              <a:buChar char="•"/>
            </a:pPr>
            <a:r>
              <a:rPr lang="en-US" sz="1100" dirty="0">
                <a:latin typeface="Aptos Display" panose="020B0004020202020204" pitchFamily="34" charset="0"/>
              </a:rPr>
              <a:t>Research and Understanding of the Brain</a:t>
            </a:r>
            <a:endParaRPr lang="en-IN" sz="1100" dirty="0">
              <a:latin typeface="Aptos Display" panose="020B0004020202020204" pitchFamily="34" charset="0"/>
            </a:endParaRPr>
          </a:p>
          <a:p>
            <a:pPr marL="3220720" marR="47625" indent="-171450" algn="just">
              <a:lnSpc>
                <a:spcPct val="115199"/>
              </a:lnSpc>
              <a:spcBef>
                <a:spcPts val="720"/>
              </a:spcBef>
              <a:buFont typeface="Arial" panose="020B0604020202020204" pitchFamily="34" charset="0"/>
              <a:buChar char="•"/>
            </a:pPr>
            <a:r>
              <a:rPr lang="en-US" sz="1100" dirty="0">
                <a:latin typeface="Aptos Display" panose="020B0004020202020204" pitchFamily="34" charset="0"/>
              </a:rPr>
              <a:t>Telepathic Communication and Virtual Reality</a:t>
            </a:r>
          </a:p>
          <a:p>
            <a:pPr>
              <a:lnSpc>
                <a:spcPct val="100000"/>
              </a:lnSpc>
              <a:spcBef>
                <a:spcPts val="595"/>
              </a:spcBef>
            </a:pPr>
            <a:endParaRPr lang="en-US" sz="1100" dirty="0">
              <a:latin typeface="Roboto Lt"/>
              <a:cs typeface="Roboto Lt"/>
            </a:endParaRPr>
          </a:p>
          <a:p>
            <a:pPr>
              <a:lnSpc>
                <a:spcPct val="100000"/>
              </a:lnSpc>
              <a:spcBef>
                <a:spcPts val="595"/>
              </a:spcBef>
            </a:pPr>
            <a:endParaRPr lang="en-US" sz="1100" dirty="0">
              <a:latin typeface="Roboto Lt"/>
              <a:cs typeface="Roboto Lt"/>
            </a:endParaRPr>
          </a:p>
          <a:p>
            <a:pPr>
              <a:lnSpc>
                <a:spcPct val="100000"/>
              </a:lnSpc>
              <a:spcBef>
                <a:spcPts val="595"/>
              </a:spcBef>
            </a:pPr>
            <a:endParaRPr lang="en-US" sz="1100" dirty="0">
              <a:latin typeface="Roboto Lt"/>
              <a:cs typeface="Roboto Lt"/>
            </a:endParaRPr>
          </a:p>
          <a:p>
            <a:pPr>
              <a:lnSpc>
                <a:spcPct val="100000"/>
              </a:lnSpc>
              <a:spcBef>
                <a:spcPts val="595"/>
              </a:spcBef>
            </a:pPr>
            <a:endParaRPr lang="en-US" sz="1100" dirty="0">
              <a:latin typeface="Roboto Lt"/>
              <a:cs typeface="Roboto Lt"/>
            </a:endParaRPr>
          </a:p>
          <a:p>
            <a:pPr>
              <a:lnSpc>
                <a:spcPct val="100000"/>
              </a:lnSpc>
              <a:spcBef>
                <a:spcPts val="595"/>
              </a:spcBef>
            </a:pPr>
            <a:endParaRPr lang="en-US" sz="1100" dirty="0">
              <a:latin typeface="Roboto Lt"/>
              <a:cs typeface="Roboto Lt"/>
            </a:endParaRPr>
          </a:p>
          <a:p>
            <a:pPr>
              <a:lnSpc>
                <a:spcPct val="100000"/>
              </a:lnSpc>
              <a:spcBef>
                <a:spcPts val="595"/>
              </a:spcBef>
            </a:pPr>
            <a:endParaRPr lang="en-US" sz="1100" dirty="0">
              <a:latin typeface="Roboto Lt"/>
              <a:cs typeface="Roboto Lt"/>
            </a:endParaRPr>
          </a:p>
          <a:p>
            <a:pPr>
              <a:lnSpc>
                <a:spcPct val="100000"/>
              </a:lnSpc>
              <a:spcBef>
                <a:spcPts val="595"/>
              </a:spcBef>
            </a:pPr>
            <a:endParaRPr lang="en-US" sz="1100" dirty="0">
              <a:latin typeface="Roboto Lt"/>
              <a:cs typeface="Roboto Lt"/>
            </a:endParaRPr>
          </a:p>
          <a:p>
            <a:pPr>
              <a:lnSpc>
                <a:spcPct val="100000"/>
              </a:lnSpc>
              <a:spcBef>
                <a:spcPts val="595"/>
              </a:spcBef>
            </a:pPr>
            <a:endParaRPr lang="en-US" sz="1100" dirty="0">
              <a:latin typeface="Roboto Lt"/>
              <a:cs typeface="Roboto Lt"/>
            </a:endParaRPr>
          </a:p>
          <a:p>
            <a:pPr marL="12700" algn="just">
              <a:lnSpc>
                <a:spcPct val="100000"/>
              </a:lnSpc>
            </a:pPr>
            <a:r>
              <a:rPr lang="en-US" sz="1400" b="1" dirty="0">
                <a:latin typeface="Aptos Display" panose="020B0004020202020204" pitchFamily="34" charset="0"/>
              </a:rPr>
              <a:t>Disadvantages and Challenges of Neuralink:</a:t>
            </a:r>
          </a:p>
          <a:p>
            <a:pPr marL="240029" marR="3046730" indent="-227329" algn="just">
              <a:lnSpc>
                <a:spcPct val="125000"/>
              </a:lnSpc>
              <a:spcBef>
                <a:spcPts val="600"/>
              </a:spcBef>
              <a:buClr>
                <a:srgbClr val="006600"/>
              </a:buClr>
              <a:buFont typeface="Wingdings"/>
              <a:buChar char=""/>
              <a:tabLst>
                <a:tab pos="240029" algn="l"/>
              </a:tabLst>
            </a:pPr>
            <a:r>
              <a:rPr lang="en-IN" sz="1100" dirty="0">
                <a:latin typeface="Aptos Display" panose="020B0004020202020204" pitchFamily="34" charset="0"/>
              </a:rPr>
              <a:t>Invasiveness and Safety Concerns</a:t>
            </a:r>
          </a:p>
          <a:p>
            <a:pPr marL="240029" marR="3046730" indent="-227329" algn="just">
              <a:lnSpc>
                <a:spcPct val="125000"/>
              </a:lnSpc>
              <a:spcBef>
                <a:spcPts val="600"/>
              </a:spcBef>
              <a:buClr>
                <a:srgbClr val="006600"/>
              </a:buClr>
              <a:buFont typeface="Wingdings"/>
              <a:buChar char=""/>
              <a:tabLst>
                <a:tab pos="240029" algn="l"/>
              </a:tabLst>
            </a:pPr>
            <a:r>
              <a:rPr lang="en-IN" sz="1100" dirty="0">
                <a:latin typeface="Aptos Display" panose="020B0004020202020204" pitchFamily="34" charset="0"/>
              </a:rPr>
              <a:t>Privacy and Ethical Issues</a:t>
            </a:r>
          </a:p>
          <a:p>
            <a:pPr marL="240029" marR="3046730" indent="-227329" algn="just">
              <a:lnSpc>
                <a:spcPct val="125000"/>
              </a:lnSpc>
              <a:spcBef>
                <a:spcPts val="600"/>
              </a:spcBef>
              <a:buClr>
                <a:srgbClr val="006600"/>
              </a:buClr>
              <a:buFont typeface="Wingdings"/>
              <a:buChar char=""/>
              <a:tabLst>
                <a:tab pos="240029" algn="l"/>
              </a:tabLst>
            </a:pPr>
            <a:r>
              <a:rPr lang="en-IN" sz="1100" dirty="0">
                <a:latin typeface="Aptos Display" panose="020B0004020202020204" pitchFamily="34" charset="0"/>
              </a:rPr>
              <a:t>Societal and Cultural Impact</a:t>
            </a:r>
            <a:r>
              <a:rPr lang="en-US" sz="1100" dirty="0">
                <a:latin typeface="Aptos Display" panose="020B0004020202020204" pitchFamily="34" charset="0"/>
              </a:rPr>
              <a:t>.</a:t>
            </a:r>
          </a:p>
        </p:txBody>
      </p:sp>
      <p:sp>
        <p:nvSpPr>
          <p:cNvPr id="13" name="object 13"/>
          <p:cNvSpPr txBox="1">
            <a:spLocks noGrp="1"/>
          </p:cNvSpPr>
          <p:nvPr>
            <p:ph type="ftr" sz="quarter" idx="5"/>
          </p:nvPr>
        </p:nvSpPr>
        <p:spPr>
          <a:prstGeom prst="rect">
            <a:avLst/>
          </a:prstGeom>
        </p:spPr>
        <p:txBody>
          <a:bodyPr vert="horz" wrap="square" lIns="0" tIns="0" rIns="0" bIns="0" rtlCol="0">
            <a:spAutoFit/>
          </a:bodyPr>
          <a:lstStyle/>
          <a:p>
            <a:pPr marL="12700">
              <a:lnSpc>
                <a:spcPts val="1050"/>
              </a:lnSpc>
            </a:pPr>
            <a:r>
              <a:rPr dirty="0"/>
              <a:t>©</a:t>
            </a:r>
            <a:r>
              <a:rPr spc="-25" dirty="0"/>
              <a:t> </a:t>
            </a:r>
            <a:r>
              <a:rPr dirty="0"/>
              <a:t>2024</a:t>
            </a:r>
            <a:r>
              <a:rPr spc="-25" dirty="0"/>
              <a:t> </a:t>
            </a:r>
            <a:r>
              <a:rPr dirty="0"/>
              <a:t>all</a:t>
            </a:r>
            <a:r>
              <a:rPr spc="-20" dirty="0"/>
              <a:t> </a:t>
            </a:r>
            <a:r>
              <a:rPr dirty="0"/>
              <a:t>rights</a:t>
            </a:r>
            <a:r>
              <a:rPr spc="-15" dirty="0"/>
              <a:t> </a:t>
            </a:r>
            <a:r>
              <a:rPr spc="-10" dirty="0"/>
              <a:t>reserved</a:t>
            </a:r>
          </a:p>
        </p:txBody>
      </p:sp>
      <p:pic>
        <p:nvPicPr>
          <p:cNvPr id="4" name="Picture 3">
            <a:extLst>
              <a:ext uri="{FF2B5EF4-FFF2-40B4-BE49-F238E27FC236}">
                <a16:creationId xmlns:a16="http://schemas.microsoft.com/office/drawing/2014/main" id="{FAA1B463-8F5B-EFB7-5797-26D0FD5AC3D3}"/>
              </a:ext>
            </a:extLst>
          </p:cNvPr>
          <p:cNvPicPr>
            <a:picLocks noChangeAspect="1"/>
          </p:cNvPicPr>
          <p:nvPr/>
        </p:nvPicPr>
        <p:blipFill>
          <a:blip r:embed="rId2"/>
          <a:stretch>
            <a:fillRect/>
          </a:stretch>
        </p:blipFill>
        <p:spPr>
          <a:xfrm>
            <a:off x="349250" y="698500"/>
            <a:ext cx="3096011" cy="2739073"/>
          </a:xfrm>
          <a:prstGeom prst="rect">
            <a:avLst/>
          </a:prstGeom>
        </p:spPr>
      </p:pic>
      <p:pic>
        <p:nvPicPr>
          <p:cNvPr id="6" name="Picture 5">
            <a:extLst>
              <a:ext uri="{FF2B5EF4-FFF2-40B4-BE49-F238E27FC236}">
                <a16:creationId xmlns:a16="http://schemas.microsoft.com/office/drawing/2014/main" id="{A02BC4A7-6393-A4AC-3BEB-B17AEB5ED967}"/>
              </a:ext>
            </a:extLst>
          </p:cNvPr>
          <p:cNvPicPr>
            <a:picLocks noChangeAspect="1"/>
          </p:cNvPicPr>
          <p:nvPr/>
        </p:nvPicPr>
        <p:blipFill>
          <a:blip r:embed="rId3"/>
          <a:stretch>
            <a:fillRect/>
          </a:stretch>
        </p:blipFill>
        <p:spPr>
          <a:xfrm>
            <a:off x="2939054" y="6092930"/>
            <a:ext cx="4151355" cy="2029791"/>
          </a:xfrm>
          <a:prstGeom prst="rect">
            <a:avLst/>
          </a:prstGeom>
        </p:spPr>
      </p:pic>
    </p:spTree>
    <p:extLst>
      <p:ext uri="{BB962C8B-B14F-4D97-AF65-F5344CB8AC3E}">
        <p14:creationId xmlns:p14="http://schemas.microsoft.com/office/powerpoint/2010/main" val="14784555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46</TotalTime>
  <Words>511</Words>
  <Application>Microsoft Office PowerPoint</Application>
  <PresentationFormat>Custom</PresentationFormat>
  <Paragraphs>54</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Aptos Display</vt:lpstr>
      <vt:lpstr>Aptos Narrow</vt:lpstr>
      <vt:lpstr>Arial</vt:lpstr>
      <vt:lpstr>Book Antiqua</vt:lpstr>
      <vt:lpstr>Calibri</vt:lpstr>
      <vt:lpstr>Roboto Lt</vt:lpstr>
      <vt:lpstr>Wingdings</vt:lpstr>
      <vt:lpstr>Office Theme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Vijayalakshmi</dc:creator>
  <cp:lastModifiedBy>Lakshmanan M</cp:lastModifiedBy>
  <cp:revision>8</cp:revision>
  <dcterms:created xsi:type="dcterms:W3CDTF">2024-10-09T04:35:56Z</dcterms:created>
  <dcterms:modified xsi:type="dcterms:W3CDTF">2024-10-09T05:34:40Z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2024-09-18T00:00:00Z</vt:filetime>
  </property>
  <property fmtid="{D5CDD505-2E9C-101B-9397-08002B2CF9AE}" pid="3" name="Creator">
    <vt:lpwstr>Microsoft® Word 2019</vt:lpwstr>
  </property>
  <property fmtid="{D5CDD505-2E9C-101B-9397-08002B2CF9AE}" pid="4" name="LastSaved">
    <vt:filetime>2024-10-09T00:00:00Z</vt:filetime>
  </property>
  <property fmtid="{D5CDD505-2E9C-101B-9397-08002B2CF9AE}" pid="5" name="Producer">
    <vt:lpwstr>Microsoft® Word 2019</vt:lpwstr>
  </property>
</Properties>
</file>