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5"/>
  </p:notesMasterIdLst>
  <p:handoutMasterIdLst>
    <p:handoutMasterId r:id="rId16"/>
  </p:handoutMasterIdLst>
  <p:sldIdLst>
    <p:sldId id="531" r:id="rId2"/>
    <p:sldId id="313" r:id="rId3"/>
    <p:sldId id="289" r:id="rId4"/>
    <p:sldId id="292" r:id="rId5"/>
    <p:sldId id="308" r:id="rId6"/>
    <p:sldId id="309" r:id="rId7"/>
    <p:sldId id="298" r:id="rId8"/>
    <p:sldId id="303" r:id="rId9"/>
    <p:sldId id="533" r:id="rId10"/>
    <p:sldId id="317" r:id="rId11"/>
    <p:sldId id="307" r:id="rId12"/>
    <p:sldId id="301" r:id="rId13"/>
    <p:sldId id="534" r:id="rId14"/>
  </p:sldIdLst>
  <p:sldSz cx="12192000" cy="6858000"/>
  <p:notesSz cx="6858000" cy="9144000"/>
  <p:embeddedFontLst>
    <p:embeddedFont>
      <p:font typeface="Aharoni" panose="02010803020104030203" pitchFamily="2" charset="-79"/>
      <p:bold r:id="rId17"/>
    </p:embeddedFont>
    <p:embeddedFont>
      <p:font typeface="Montserrat" panose="00000500000000000000" pitchFamily="2" charset="0"/>
      <p:regular r:id="rId18"/>
      <p:bold r:id="rId19"/>
      <p:italic r:id="rId20"/>
      <p:boldItalic r:id="rId21"/>
    </p:embeddedFont>
    <p:embeddedFont>
      <p:font typeface="Montserrat Medium" panose="00000600000000000000" pitchFamily="2" charset="0"/>
      <p:regular r:id="rId22"/>
      <p:italic r:id="rId23"/>
    </p:embeddedFont>
    <p:embeddedFont>
      <p:font typeface="Open Sans" panose="020B0606030504020204" pitchFamily="34" charset="0"/>
      <p:regular r:id="rId24"/>
      <p:bold r:id="rId25"/>
      <p:italic r:id="rId26"/>
      <p:boldItalic r:id="rId27"/>
    </p:embeddedFont>
    <p:embeddedFont>
      <p:font typeface="Plus Jakarta Sans" panose="020B0604020202020204" charset="0"/>
      <p:regular r:id="rId28"/>
      <p:bold r:id="rId29"/>
      <p:italic r:id="rId30"/>
      <p:boldItalic r:id="rId31"/>
    </p:embeddedFont>
    <p:embeddedFont>
      <p:font typeface="Poppins SemiBold" panose="00000700000000000000" pitchFamily="2" charset="0"/>
      <p:regular r:id="rId32"/>
      <p:bold r:id="rId33"/>
      <p:italic r:id="rId34"/>
      <p:boldItalic r:id="rId35"/>
    </p:embeddedFont>
    <p:embeddedFont>
      <p:font typeface="Verdana" panose="020B0604030504040204" pitchFamily="34" charset="0"/>
      <p:regular r:id="rId36"/>
      <p:bold r:id="rId37"/>
      <p:italic r:id="rId38"/>
      <p:boldItalic r:id="rId39"/>
    </p:embeddedFont>
  </p:embeddedFontLst>
  <p:custDataLst>
    <p:tags r:id="rId4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51EC6B-6188-4B43-B123-7BAEBDE77AF0}" v="3" dt="2025-01-08T08:23:58.103"/>
  </p1510:revLst>
</p1510:revInfo>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94660"/>
  </p:normalViewPr>
  <p:slideViewPr>
    <p:cSldViewPr snapToGrid="0">
      <p:cViewPr>
        <p:scale>
          <a:sx n="75" d="100"/>
          <a:sy n="75" d="100"/>
        </p:scale>
        <p:origin x="974" y="254"/>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handoutMaster" Target="handoutMasters/handoutMaster1.xml"/><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tags" Target="tags/tag1.xml"/><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20" Type="http://schemas.openxmlformats.org/officeDocument/2006/relationships/font" Target="fonts/font4.fntdata"/><Relationship Id="rId88" Type="http://schemas.openxmlformats.org/officeDocument/2006/relationships/commentAuthors" Target="commentAuthors.xml"/><Relationship Id="rId9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08-01-2025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18436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55488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a:buNone/>
              <a:defRPr sz="2400" b="0" i="0" u="none" strike="noStrike" cap="none">
                <a:solidFill>
                  <a:srgbClr val="03769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g2f68141a545_0_445"/>
          <p:cNvPicPr preferRelativeResize="0"/>
          <p:nvPr/>
        </p:nvPicPr>
        <p:blipFill rotWithShape="1">
          <a:blip r:embed="rId2">
            <a:alphaModFix/>
          </a:blip>
          <a:src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alphaModFix/>
          </a:blip>
          <a:src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11">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1235" y="17347"/>
            <a:ext cx="12193235" cy="6850591"/>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Montserrat Medium"/>
                <a:ea typeface="Montserrat Medium"/>
                <a:cs typeface="Montserrat Medium"/>
                <a:sym typeface="Montserrat Medium"/>
              </a:rPr>
              <a:t>www.gitam.edu</a:t>
            </a:r>
            <a:endParaRPr sz="1200" b="0" i="0" u="none" strike="noStrike" cap="none" dirty="0">
              <a:solidFill>
                <a:srgbClr val="7F7F7F"/>
              </a:solidFill>
              <a:latin typeface="Montserrat Medium"/>
              <a:ea typeface="Montserrat Medium"/>
              <a:cs typeface="Montserrat Medium"/>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33754" y="4858484"/>
            <a:ext cx="3881655"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Verdana" panose="020B0604030504040204" pitchFamily="34" charset="0"/>
                <a:ea typeface="Verdana" panose="020B0604030504040204" pitchFamily="34" charset="0"/>
                <a:cs typeface="Montserrat Medium"/>
                <a:sym typeface="Montserrat Medium"/>
              </a:rPr>
              <a:t>Project Team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Verdana" panose="020B0604030504040204" pitchFamily="34" charset="0"/>
                <a:ea typeface="Verdana" panose="020B0604030504040204" pitchFamily="34" charset="0"/>
                <a:sym typeface="Montserrat Medium"/>
              </a:rPr>
              <a:t>BU21EECE0100524 Sudeep B S</a:t>
            </a:r>
          </a:p>
          <a:p>
            <a:pPr marL="285750" indent="-285750">
              <a:buSzPts val="1400"/>
              <a:buFont typeface="Arial" panose="020B0604020202020204" pitchFamily="34" charset="0"/>
              <a:buChar char="•"/>
            </a:pPr>
            <a:r>
              <a:rPr lang="en-US" sz="1400" b="1" i="0" u="none" strike="noStrike" cap="none" dirty="0">
                <a:solidFill>
                  <a:schemeClr val="dk1"/>
                </a:solidFill>
                <a:latin typeface="Verdana" panose="020B0604030504040204" pitchFamily="34" charset="0"/>
                <a:ea typeface="Verdana" panose="020B0604030504040204" pitchFamily="34" charset="0"/>
                <a:sym typeface="Montserrat Medium"/>
              </a:rPr>
              <a:t>BU21EECE0100553 Lakshman B H</a:t>
            </a:r>
            <a:endParaRPr lang="en-US" sz="1400" b="1" i="0" u="none" strike="noStrike" cap="none" dirty="0">
              <a:solidFill>
                <a:schemeClr val="dk1"/>
              </a:solidFill>
              <a:latin typeface="Verdana" panose="020B0604030504040204" pitchFamily="34" charset="0"/>
              <a:ea typeface="Verdana" panose="020B0604030504040204" pitchFamily="34" charset="0"/>
              <a:sym typeface="Arial"/>
            </a:endParaRPr>
          </a:p>
          <a:p>
            <a:pPr marL="285750" indent="-285750">
              <a:buSzPts val="1400"/>
              <a:buFont typeface="Arial" panose="020B0604020202020204" pitchFamily="34" charset="0"/>
              <a:buChar char="•"/>
            </a:pPr>
            <a:r>
              <a:rPr lang="en-US" sz="1400" b="1" i="0" u="none" strike="noStrike" cap="none" dirty="0">
                <a:solidFill>
                  <a:schemeClr val="dk1"/>
                </a:solidFill>
                <a:latin typeface="Verdana" panose="020B0604030504040204" pitchFamily="34" charset="0"/>
                <a:ea typeface="Verdana" panose="020B0604030504040204" pitchFamily="34" charset="0"/>
                <a:sym typeface="Montserrat Medium"/>
              </a:rPr>
              <a:t>BU21EECE0100574 Darshan D M</a:t>
            </a:r>
            <a:endParaRPr lang="en-US" sz="1400" b="1" i="0" u="none" strike="noStrike" cap="none" dirty="0">
              <a:solidFill>
                <a:schemeClr val="dk1"/>
              </a:solidFill>
              <a:latin typeface="Verdana" panose="020B0604030504040204" pitchFamily="34" charset="0"/>
              <a:ea typeface="Verdana" panose="020B0604030504040204" pitchFamily="34" charset="0"/>
              <a:sym typeface="Arial"/>
            </a:endParaRP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20" name="Google Shape;111;p1">
            <a:extLst>
              <a:ext uri="{FF2B5EF4-FFF2-40B4-BE49-F238E27FC236}">
                <a16:creationId xmlns:a16="http://schemas.microsoft.com/office/drawing/2014/main" id="{663FF154-6303-06EF-099B-905F19C206B2}"/>
              </a:ext>
            </a:extLst>
          </p:cNvPr>
          <p:cNvSpPr/>
          <p:nvPr/>
        </p:nvSpPr>
        <p:spPr>
          <a:xfrm>
            <a:off x="9322056" y="5040405"/>
            <a:ext cx="2926946"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tx1"/>
                </a:solidFill>
                <a:latin typeface="Verdana" panose="020B0604030504040204" pitchFamily="34" charset="0"/>
                <a:ea typeface="Verdana" panose="020B0604030504040204" pitchFamily="34" charset="0"/>
                <a:sym typeface="Montserrat Medium"/>
              </a:rPr>
              <a:t>Dr. P Sundararaman</a:t>
            </a:r>
            <a:r>
              <a:rPr lang="en-US" sz="1400" b="1" i="0" u="none" strike="noStrike" cap="none" dirty="0">
                <a:solidFill>
                  <a:schemeClr val="dk1"/>
                </a:solidFill>
                <a:latin typeface="Montserrat Medium"/>
                <a:ea typeface="Arial"/>
                <a:cs typeface="Arial"/>
                <a:sym typeface="Montserrat Medium"/>
              </a:rPr>
              <a:t> </a:t>
            </a:r>
          </a:p>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In-charge: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Ambar Bajpai</a:t>
            </a:r>
            <a:endParaRPr lang="en-US" sz="1400" b="1" i="0" u="none" strike="noStrike" cap="none" dirty="0">
              <a:solidFill>
                <a:schemeClr val="dk1"/>
              </a:solidFill>
              <a:latin typeface="Arial"/>
              <a:ea typeface="Arial"/>
              <a:cs typeface="Arial"/>
              <a:sym typeface="Arial"/>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2812360" y="409821"/>
            <a:ext cx="673873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2800" b="1" i="0" u="none" strike="noStrike" cap="none" dirty="0">
                <a:solidFill>
                  <a:schemeClr val="accent4"/>
                </a:solidFill>
                <a:latin typeface="Times New Roman" pitchFamily="18" charset="0"/>
                <a:ea typeface="Montserrat"/>
                <a:cs typeface="Times New Roman" pitchFamily="18" charset="0"/>
                <a:sym typeface="Montserrat"/>
              </a:rPr>
              <a:t>Smart Energy Meter for Domestic Usages </a:t>
            </a:r>
            <a:endParaRPr lang="en-US" sz="2800" b="1" i="0" u="none" strike="noStrike" cap="none" dirty="0">
              <a:solidFill>
                <a:schemeClr val="accent4"/>
              </a:solidFill>
              <a:latin typeface="Montserrat"/>
              <a:ea typeface="Montserrat"/>
              <a:cs typeface="Montserrat"/>
              <a:sym typeface="Montserrat"/>
            </a:endParaRPr>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4106192" y="1072201"/>
            <a:ext cx="4005016"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7069"/>
                </a:solidFill>
                <a:latin typeface="Open Sans"/>
                <a:ea typeface="Open Sans"/>
                <a:cs typeface="Open Sans"/>
                <a:sym typeface="Open Sans"/>
              </a:rPr>
              <a:t>Mid-Review 1</a:t>
            </a:r>
            <a:endParaRPr lang="en-US" sz="2000" dirty="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4" y="3194604"/>
            <a:ext cx="2432050" cy="468792"/>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2021-25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156701" y="2965412"/>
            <a:ext cx="2901546" cy="818907"/>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Major Project</a:t>
            </a:r>
          </a:p>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Project ID: </a:t>
            </a:r>
            <a:r>
              <a:rPr lang="en-US" sz="1800" b="1" dirty="0">
                <a:solidFill>
                  <a:schemeClr val="lt1"/>
                </a:solidFill>
                <a:latin typeface="Verdana"/>
                <a:ea typeface="Verdana"/>
                <a:cs typeface="Verdana"/>
                <a:sym typeface="Verdana"/>
              </a:rPr>
              <a:t>Alpha 10(P2)</a:t>
            </a:r>
            <a:endParaRPr lang="en-US" sz="1800" b="1" i="0" u="none" strike="noStrike" cap="none" dirty="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290133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80E5223-C234-AD29-55E0-80196B8CAA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4" name="Slide Number Placeholder 2">
            <a:extLst>
              <a:ext uri="{FF2B5EF4-FFF2-40B4-BE49-F238E27FC236}">
                <a16:creationId xmlns:a16="http://schemas.microsoft.com/office/drawing/2014/main" id="{F6793348-BF7F-BC0E-55DE-C2D875764266}"/>
              </a:ext>
            </a:extLst>
          </p:cNvPr>
          <p:cNvSpPr txBox="1">
            <a:spLocks/>
          </p:cNvSpPr>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10</a:t>
            </a:fld>
            <a:endParaRPr lang="en-US" dirty="0"/>
          </a:p>
        </p:txBody>
      </p:sp>
      <p:sp>
        <p:nvSpPr>
          <p:cNvPr id="5" name="Google Shape;125;p3">
            <a:extLst>
              <a:ext uri="{FF2B5EF4-FFF2-40B4-BE49-F238E27FC236}">
                <a16:creationId xmlns:a16="http://schemas.microsoft.com/office/drawing/2014/main" id="{1D06064C-C35C-DF02-D287-B503E041543B}"/>
              </a:ext>
            </a:extLst>
          </p:cNvPr>
          <p:cNvSpPr txBox="1"/>
          <p:nvPr/>
        </p:nvSpPr>
        <p:spPr>
          <a:xfrm>
            <a:off x="216308" y="118196"/>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Times New Roman" panose="02020603050405020304" pitchFamily="18" charset="0"/>
                <a:ea typeface="Montserrat"/>
                <a:cs typeface="Times New Roman" panose="02020603050405020304" pitchFamily="18" charset="0"/>
                <a:sym typeface="Montserrat"/>
              </a:rPr>
              <a:t>Contribution</a:t>
            </a:r>
            <a:endPar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6" name="Google Shape;125;p3">
            <a:extLst>
              <a:ext uri="{FF2B5EF4-FFF2-40B4-BE49-F238E27FC236}">
                <a16:creationId xmlns:a16="http://schemas.microsoft.com/office/drawing/2014/main" id="{92B1124D-6CAC-4FC1-A4DC-30BD18F7A51A}"/>
              </a:ext>
            </a:extLst>
          </p:cNvPr>
          <p:cNvSpPr txBox="1"/>
          <p:nvPr/>
        </p:nvSpPr>
        <p:spPr>
          <a:xfrm>
            <a:off x="452284" y="7417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2000" b="1" dirty="0">
                <a:latin typeface="Times New Roman" panose="02020603050405020304" pitchFamily="18" charset="0"/>
                <a:ea typeface="Verdana" panose="020B0604030504040204" pitchFamily="34" charset="0"/>
                <a:cs typeface="Times New Roman" panose="02020603050405020304" pitchFamily="18" charset="0"/>
              </a:rPr>
              <a:t>Team Progress and Movement</a:t>
            </a:r>
          </a:p>
          <a:p>
            <a:pPr marL="285750" marR="0" lvl="0" indent="-285750" rtl="0">
              <a:lnSpc>
                <a:spcPct val="15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Verdana" panose="020B0604030504040204" pitchFamily="34" charset="0"/>
                <a:cs typeface="Times New Roman" panose="02020603050405020304" pitchFamily="18" charset="0"/>
              </a:rPr>
              <a:t>Planning and Research </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5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Verdana" panose="020B0604030504040204" pitchFamily="34" charset="0"/>
                <a:cs typeface="Times New Roman" panose="02020603050405020304" pitchFamily="18" charset="0"/>
              </a:rPr>
              <a:t>Hardware Development </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5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Verdana" panose="020B0604030504040204" pitchFamily="34" charset="0"/>
                <a:cs typeface="Times New Roman" panose="02020603050405020304" pitchFamily="18" charset="0"/>
              </a:rPr>
              <a:t>Testing and Validation </a:t>
            </a:r>
          </a:p>
          <a:p>
            <a:pPr marL="285750" marR="0" lvl="0" indent="-285750" rtl="0">
              <a:lnSpc>
                <a:spcPct val="15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Verdana" panose="020B0604030504040204" pitchFamily="34" charset="0"/>
                <a:cs typeface="Times New Roman" panose="02020603050405020304" pitchFamily="18" charset="0"/>
              </a:rPr>
              <a:t>Documentation and Reporting </a:t>
            </a:r>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r>
              <a:rPr lang="en-US" sz="2000" b="1" dirty="0">
                <a:latin typeface="Times New Roman" panose="02020603050405020304" pitchFamily="18" charset="0"/>
                <a:ea typeface="Verdana" panose="020B0604030504040204" pitchFamily="34" charset="0"/>
                <a:cs typeface="Times New Roman" panose="02020603050405020304" pitchFamily="18" charset="0"/>
              </a:rPr>
              <a:t>Movement:</a:t>
            </a:r>
          </a:p>
          <a:p>
            <a:pPr marL="285750" marR="0" lvl="0" indent="-285750" rtl="0">
              <a:lnSpc>
                <a:spcPct val="150000"/>
              </a:lnSpc>
              <a:spcBef>
                <a:spcPts val="0"/>
              </a:spcBef>
              <a:spcAft>
                <a:spcPts val="0"/>
              </a:spcAft>
              <a:buFont typeface="Arial" panose="020B0604020202020204" pitchFamily="34" charset="0"/>
              <a:buChar char="•"/>
            </a:pPr>
            <a:r>
              <a:rPr lang="en-IN" sz="1800" dirty="0">
                <a:latin typeface="Times New Roman" panose="02020603050405020304" pitchFamily="18" charset="0"/>
                <a:ea typeface="Verdana" panose="020B0604030504040204" pitchFamily="34" charset="0"/>
                <a:cs typeface="Times New Roman" panose="02020603050405020304" pitchFamily="18" charset="0"/>
              </a:rPr>
              <a:t>Interactive sessions with project guide.</a:t>
            </a:r>
          </a:p>
          <a:p>
            <a:pPr marL="285750" marR="0" lvl="0" indent="-285750" rtl="0">
              <a:lnSpc>
                <a:spcPct val="150000"/>
              </a:lnSpc>
              <a:spcBef>
                <a:spcPts val="0"/>
              </a:spcBef>
              <a:spcAft>
                <a:spcPts val="0"/>
              </a:spcAft>
              <a:buFont typeface="Arial" panose="020B0604020202020204" pitchFamily="34" charset="0"/>
              <a:buChar char="•"/>
            </a:pPr>
            <a:r>
              <a:rPr lang="en-IN" sz="1800" dirty="0">
                <a:latin typeface="Times New Roman" panose="02020603050405020304" pitchFamily="18" charset="0"/>
                <a:ea typeface="Verdana" panose="020B0604030504040204" pitchFamily="34" charset="0"/>
                <a:cs typeface="Times New Roman" panose="02020603050405020304" pitchFamily="18" charset="0"/>
              </a:rPr>
              <a:t>Group discussions.</a:t>
            </a:r>
          </a:p>
          <a:p>
            <a:pPr marL="285750" marR="0" lvl="0" indent="-285750" rtl="0">
              <a:lnSpc>
                <a:spcPct val="100000"/>
              </a:lnSpc>
              <a:spcBef>
                <a:spcPts val="0"/>
              </a:spcBef>
              <a:spcAft>
                <a:spcPts val="0"/>
              </a:spcAft>
              <a:buFont typeface="Arial" panose="020B0604020202020204" pitchFamily="34" charset="0"/>
              <a:buChar char="•"/>
            </a:pP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7" name="Google Shape;125;p3">
            <a:extLst>
              <a:ext uri="{FF2B5EF4-FFF2-40B4-BE49-F238E27FC236}">
                <a16:creationId xmlns:a16="http://schemas.microsoft.com/office/drawing/2014/main" id="{DE44F841-4391-8749-9DA9-A56533EEFBE1}"/>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800" b="1" dirty="0">
                <a:latin typeface="Times New Roman" panose="02020603050405020304" pitchFamily="18" charset="0"/>
                <a:ea typeface="Verdana" panose="020B0604030504040204" pitchFamily="34" charset="0"/>
                <a:cs typeface="Times New Roman" panose="02020603050405020304" pitchFamily="18" charset="0"/>
              </a:rPr>
              <a:t>Individual Contribution </a:t>
            </a:r>
          </a:p>
          <a:p>
            <a:pPr lvl="3">
              <a:lnSpc>
                <a:spcPct val="150000"/>
              </a:lnSpc>
            </a:pPr>
            <a:r>
              <a:rPr lang="en-IN" sz="1600" dirty="0">
                <a:latin typeface="Times New Roman" panose="02020603050405020304" pitchFamily="18" charset="0"/>
                <a:ea typeface="Verdana" panose="020B0604030504040204" pitchFamily="34" charset="0"/>
                <a:cs typeface="Times New Roman" panose="02020603050405020304" pitchFamily="18" charset="0"/>
              </a:rPr>
              <a:t>Key contributions: Sudeep B S</a:t>
            </a:r>
          </a:p>
          <a:p>
            <a:pPr marL="285750" marR="0" lvl="0" indent="-285750" rtl="0">
              <a:lnSpc>
                <a:spcPct val="150000"/>
              </a:lnSpc>
              <a:spcBef>
                <a:spcPts val="0"/>
              </a:spcBef>
              <a:spcAft>
                <a:spcPts val="0"/>
              </a:spcAft>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Prototype design </a:t>
            </a:r>
          </a:p>
          <a:p>
            <a:pPr marL="285750" marR="0" lvl="0" indent="-285750" rtl="0">
              <a:lnSpc>
                <a:spcPct val="150000"/>
              </a:lnSpc>
              <a:spcBef>
                <a:spcPts val="0"/>
              </a:spcBef>
              <a:spcAft>
                <a:spcPts val="0"/>
              </a:spcAft>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Coding (combined working)</a:t>
            </a:r>
          </a:p>
          <a:p>
            <a:pPr marR="0" lvl="0" rtl="0">
              <a:lnSpc>
                <a:spcPct val="100000"/>
              </a:lnSpc>
              <a:spcBef>
                <a:spcPts val="0"/>
              </a:spcBef>
              <a:spcAft>
                <a:spcPts val="0"/>
              </a:spcAft>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lvl="3">
              <a:lnSpc>
                <a:spcPct val="150000"/>
              </a:lnSpc>
            </a:pPr>
            <a:r>
              <a:rPr lang="en-IN" sz="1600" dirty="0">
                <a:latin typeface="Times New Roman" panose="02020603050405020304" pitchFamily="18" charset="0"/>
                <a:ea typeface="Verdana" panose="020B0604030504040204" pitchFamily="34" charset="0"/>
                <a:cs typeface="Times New Roman" panose="02020603050405020304" pitchFamily="18" charset="0"/>
              </a:rPr>
              <a:t>Key contributions: Lakshman B H </a:t>
            </a:r>
          </a:p>
          <a:p>
            <a:pPr marL="285750" lvl="1" indent="-285750">
              <a:lnSpc>
                <a:spcPct val="150000"/>
              </a:lnSpc>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Purchasing components </a:t>
            </a:r>
          </a:p>
          <a:p>
            <a:pPr marL="285750" lvl="1" indent="-285750">
              <a:lnSpc>
                <a:spcPct val="150000"/>
              </a:lnSpc>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Final PPT and Report</a:t>
            </a:r>
          </a:p>
          <a:p>
            <a:pPr marL="285750" lvl="1" indent="-285750">
              <a:buFont typeface="Arial" panose="020B0604020202020204" pitchFamily="34" charset="0"/>
              <a:buChar char="•"/>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lvl="3">
              <a:lnSpc>
                <a:spcPct val="150000"/>
              </a:lnSpc>
            </a:pPr>
            <a:r>
              <a:rPr lang="en-IN" sz="1600" dirty="0">
                <a:latin typeface="Times New Roman" panose="02020603050405020304" pitchFamily="18" charset="0"/>
                <a:ea typeface="Verdana" panose="020B0604030504040204" pitchFamily="34" charset="0"/>
                <a:cs typeface="Times New Roman" panose="02020603050405020304" pitchFamily="18" charset="0"/>
              </a:rPr>
              <a:t>Key contributions: Darshan D M </a:t>
            </a:r>
          </a:p>
          <a:p>
            <a:pPr marL="285750" lvl="1" indent="-285750">
              <a:lnSpc>
                <a:spcPct val="150000"/>
              </a:lnSpc>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Block diagram </a:t>
            </a:r>
          </a:p>
          <a:p>
            <a:pPr marL="285750" lvl="1" indent="-285750">
              <a:lnSpc>
                <a:spcPct val="150000"/>
              </a:lnSpc>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Hardware setup </a:t>
            </a:r>
          </a:p>
        </p:txBody>
      </p:sp>
    </p:spTree>
    <p:extLst>
      <p:ext uri="{BB962C8B-B14F-4D97-AF65-F5344CB8AC3E}">
        <p14:creationId xmlns:p14="http://schemas.microsoft.com/office/powerpoint/2010/main" val="47504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52283" y="929407"/>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600" b="1" dirty="0">
                <a:latin typeface="Verdana" panose="020B0604030504040204" pitchFamily="34" charset="0"/>
                <a:ea typeface="Verdana" panose="020B0604030504040204" pitchFamily="34" charset="0"/>
              </a:rPr>
              <a:t>Summary and Conclusion :</a:t>
            </a:r>
            <a:endParaRPr lang="en-IN" sz="1600" dirty="0">
              <a:latin typeface="Verdana" panose="020B0604030504040204" pitchFamily="34" charset="0"/>
              <a:ea typeface="Verdana" panose="020B0604030504040204" pitchFamily="34" charset="0"/>
            </a:endParaRPr>
          </a:p>
          <a:p>
            <a:r>
              <a:rPr lang="en-US" sz="1800" dirty="0">
                <a:latin typeface="Times New Roman" panose="02020603050405020304" pitchFamily="18" charset="0"/>
                <a:ea typeface="Verdana" panose="020B0604030504040204" pitchFamily="34" charset="0"/>
                <a:cs typeface="Times New Roman" panose="02020603050405020304" pitchFamily="18" charset="0"/>
              </a:rPr>
              <a:t>The Smart Energy Meter using successfully modernizes traditional energy metering by enabling real-time monitoring, accurate billing. It empowers consumers to track and manage their electricity usage more efficiently while providing utility providers with better control, reducing human error and less Human Effort</a:t>
            </a:r>
            <a:r>
              <a:rPr lang="en-US" sz="1600" dirty="0">
                <a:latin typeface="Times New Roman" panose="02020603050405020304" pitchFamily="18" charset="0"/>
                <a:ea typeface="Verdana" panose="020B0604030504040204" pitchFamily="34" charset="0"/>
                <a:cs typeface="Times New Roman" panose="02020603050405020304" pitchFamily="18" charset="0"/>
              </a:rPr>
              <a:t>. </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sz="1600" dirty="0">
              <a:latin typeface="Verdana" panose="020B0604030504040204" pitchFamily="34" charset="0"/>
              <a:ea typeface="Verdana" panose="020B0604030504040204" pitchFamily="34" charset="0"/>
            </a:endParaRPr>
          </a:p>
          <a:p>
            <a:r>
              <a:rPr lang="en-IN" sz="1600" b="1" dirty="0">
                <a:latin typeface="Verdana" panose="020B0604030504040204" pitchFamily="34" charset="0"/>
                <a:ea typeface="Verdana" panose="020B0604030504040204" pitchFamily="34" charset="0"/>
              </a:rPr>
              <a:t>Future Work:</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IoT platform integration for cloud-based monitoring and data storage.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app to enable users to control energy usage from anywhere.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Creating a Smart Energy system to display how much electricity is consumed and the bill.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Enabling the system to send electricity consumption data to the power station.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Ensuring the device retrieves data even when it is disconnected</a:t>
            </a:r>
          </a:p>
          <a:p>
            <a:endParaRPr lang="en-IN" b="1"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26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rgbClr val="007069"/>
                </a:solidFill>
                <a:latin typeface="Open Sans"/>
                <a:ea typeface="Open Sans"/>
                <a:cs typeface="Open Sans"/>
                <a:sym typeface="Open Sans"/>
              </a:rPr>
              <a:t>THANK </a:t>
            </a:r>
            <a:r>
              <a:rPr lang="en-US" sz="11500" b="1" i="0" u="none" strike="noStrike" cap="none">
                <a:solidFill>
                  <a:srgbClr val="A5A5A5"/>
                </a:solidFill>
                <a:latin typeface="Open Sans"/>
                <a:ea typeface="Open Sans"/>
                <a:cs typeface="Open Sans"/>
                <a:sym typeface="Open Sans"/>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7F7F7F"/>
                </a:solidFill>
                <a:latin typeface="Open Sans"/>
                <a:ea typeface="Open Sans"/>
                <a:cs typeface="Open Sans"/>
                <a:sym typeface="Open Sans"/>
              </a:rPr>
              <a:t>Have a Great Day ! </a:t>
            </a:r>
            <a:endParaRPr sz="1400" b="0" i="0" u="none" strike="noStrike" cap="none" dirty="0">
              <a:solidFill>
                <a:srgbClr val="000000"/>
              </a:solidFill>
              <a:latin typeface="Aharoni"/>
              <a:ea typeface="Aharoni"/>
              <a:cs typeface="Aharoni"/>
              <a:sym typeface="Aharon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478A0-AF23-E9A7-BCF0-02F786945DA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135B557-88B3-26A2-51A2-CBEA9E42A9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4" name="Google Shape;125;p3">
            <a:extLst>
              <a:ext uri="{FF2B5EF4-FFF2-40B4-BE49-F238E27FC236}">
                <a16:creationId xmlns:a16="http://schemas.microsoft.com/office/drawing/2014/main" id="{9238C38D-C9AB-3704-5FB2-7F4797AFD493}"/>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Block diagram  </a:t>
            </a:r>
            <a:endParaRPr dirty="0"/>
          </a:p>
        </p:txBody>
      </p:sp>
      <p:pic>
        <p:nvPicPr>
          <p:cNvPr id="5" name="Picture 4">
            <a:extLst>
              <a:ext uri="{FF2B5EF4-FFF2-40B4-BE49-F238E27FC236}">
                <a16:creationId xmlns:a16="http://schemas.microsoft.com/office/drawing/2014/main" id="{8C826347-61C6-B5BC-BB35-1318C92AE480}"/>
              </a:ext>
            </a:extLst>
          </p:cNvPr>
          <p:cNvPicPr>
            <a:picLocks noChangeAspect="1"/>
          </p:cNvPicPr>
          <p:nvPr/>
        </p:nvPicPr>
        <p:blipFill>
          <a:blip r:embed="rId2"/>
          <a:stretch>
            <a:fillRect/>
          </a:stretch>
        </p:blipFill>
        <p:spPr>
          <a:xfrm>
            <a:off x="2739221" y="726132"/>
            <a:ext cx="7037406" cy="6131868"/>
          </a:xfrm>
          <a:prstGeom prst="rect">
            <a:avLst/>
          </a:prstGeom>
        </p:spPr>
      </p:pic>
    </p:spTree>
    <p:extLst>
      <p:ext uri="{BB962C8B-B14F-4D97-AF65-F5344CB8AC3E}">
        <p14:creationId xmlns:p14="http://schemas.microsoft.com/office/powerpoint/2010/main" val="1928202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A891406-61C4-C3BE-CEC2-4D0333FC06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
        <p:nvSpPr>
          <p:cNvPr id="5" name="TextBox 4">
            <a:extLst>
              <a:ext uri="{FF2B5EF4-FFF2-40B4-BE49-F238E27FC236}">
                <a16:creationId xmlns:a16="http://schemas.microsoft.com/office/drawing/2014/main" id="{D2A0CB9A-C15F-9AC3-36C9-37B50D27AD57}"/>
              </a:ext>
            </a:extLst>
          </p:cNvPr>
          <p:cNvSpPr txBox="1"/>
          <p:nvPr/>
        </p:nvSpPr>
        <p:spPr>
          <a:xfrm>
            <a:off x="3720228" y="407504"/>
            <a:ext cx="3795252" cy="584775"/>
          </a:xfrm>
          <a:prstGeom prst="rect">
            <a:avLst/>
          </a:prstGeom>
          <a:noFill/>
        </p:spPr>
        <p:txBody>
          <a:bodyPr wrap="square">
            <a:spAutoFit/>
          </a:bodyPr>
          <a:lstStyle/>
          <a:p>
            <a:pPr marL="0" marR="0" lvl="0" indent="0" algn="ctr" rtl="0">
              <a:lnSpc>
                <a:spcPct val="100000"/>
              </a:lnSpc>
              <a:spcBef>
                <a:spcPts val="0"/>
              </a:spcBef>
              <a:spcAft>
                <a:spcPts val="0"/>
              </a:spcAft>
              <a:buNone/>
            </a:pPr>
            <a:r>
              <a:rPr lang="en-US" sz="3200" b="1" dirty="0">
                <a:latin typeface="Times New Roman" panose="02020603050405020304" pitchFamily="18" charset="0"/>
                <a:cs typeface="Times New Roman" panose="02020603050405020304" pitchFamily="18" charset="0"/>
              </a:rPr>
              <a:t>Introduction</a:t>
            </a:r>
          </a:p>
        </p:txBody>
      </p:sp>
      <p:sp>
        <p:nvSpPr>
          <p:cNvPr id="4" name="object 3">
            <a:extLst>
              <a:ext uri="{FF2B5EF4-FFF2-40B4-BE49-F238E27FC236}">
                <a16:creationId xmlns:a16="http://schemas.microsoft.com/office/drawing/2014/main" id="{E9AE2AC7-1218-F556-166F-E6416825E82B}"/>
              </a:ext>
            </a:extLst>
          </p:cNvPr>
          <p:cNvSpPr txBox="1"/>
          <p:nvPr/>
        </p:nvSpPr>
        <p:spPr>
          <a:xfrm>
            <a:off x="35034" y="699891"/>
            <a:ext cx="10785365" cy="4500848"/>
          </a:xfrm>
          <a:prstGeom prst="rect">
            <a:avLst/>
          </a:prstGeom>
        </p:spPr>
        <p:txBody>
          <a:bodyPr vert="horz" wrap="square" lIns="0" tIns="13335" rIns="0" bIns="0" rtlCol="0">
            <a:spAutoFit/>
          </a:bodyPr>
          <a:lstStyle/>
          <a:p>
            <a:pPr marL="904240" algn="just">
              <a:lnSpc>
                <a:spcPct val="150000"/>
              </a:lnSpc>
              <a:spcBef>
                <a:spcPts val="105"/>
              </a:spcBef>
            </a:pPr>
            <a:endParaRPr lang="en-US" dirty="0"/>
          </a:p>
          <a:p>
            <a:pPr marL="904240" algn="just">
              <a:lnSpc>
                <a:spcPct val="150000"/>
              </a:lnSpc>
              <a:spcBef>
                <a:spcPts val="105"/>
              </a:spcBef>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Smart Energy Meter Project aims to transform energy consumption management by integrating advanced metering infrastructure (AMI) with real-time data analytics, enabling seamless monitoring and control in both residential and commercial settings. Equipped with IoT capabilities, the meter allows remote access to </a:t>
            </a:r>
            <a:r>
              <a:rPr lang="en-US" sz="2000" dirty="0">
                <a:latin typeface="Times New Roman" panose="02020603050405020304" pitchFamily="18" charset="0"/>
                <a:cs typeface="Times New Roman" panose="02020603050405020304" pitchFamily="18" charset="0"/>
              </a:rPr>
              <a:t>electricity</a:t>
            </a:r>
            <a:r>
              <a:rPr lang="en-US" sz="1800" dirty="0">
                <a:latin typeface="Times New Roman" panose="02020603050405020304" pitchFamily="18" charset="0"/>
                <a:cs typeface="Times New Roman" panose="02020603050405020304" pitchFamily="18" charset="0"/>
              </a:rPr>
              <a:t> usage data, providing valuable insights to both consumers and utility providers while reducing the need for manual effort. It supports dynamic pricing models, helping users optimize energy consumption by leveraging off-peak rates and lowering their bills. The system employs secure data transmission protocols to protect energy data and enhances grid resilience through predictive maintenance and timely alerts, preventing outages and ensuring a stable energy supply. With a user-friendly interface, the project empowers consumers to monitor their energy usage easily and adopt energy-saving practices, contributing to a smarter, more efficient, and sustainable energy future.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1343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877220" y="113567"/>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Times New Roman" panose="02020603050405020304" pitchFamily="18" charset="0"/>
                <a:ea typeface="Montserrat"/>
                <a:cs typeface="Times New Roman" panose="02020603050405020304" pitchFamily="18" charset="0"/>
                <a:sym typeface="Montserrat"/>
              </a:rPr>
              <a:t>Objective and Goals</a:t>
            </a:r>
            <a:endParaRPr dirty="0">
              <a:latin typeface="Times New Roman" panose="02020603050405020304" pitchFamily="18" charset="0"/>
              <a:cs typeface="Times New Roman" panose="02020603050405020304" pitchFamily="18" charset="0"/>
            </a:endParaRPr>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504250"/>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Objective </a:t>
            </a:r>
            <a:endParaRPr sz="10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790898"/>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Goals</a:t>
            </a:r>
            <a:endParaRPr sz="10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708255" y="799175"/>
            <a:ext cx="9943179" cy="2951064"/>
          </a:xfrm>
          <a:prstGeom prst="rect">
            <a:avLst/>
          </a:prstGeom>
          <a:noFill/>
        </p:spPr>
        <p:txBody>
          <a:bodyPr wrap="square" rtlCol="0">
            <a:spAutoFit/>
          </a:bodyPr>
          <a:lstStyle/>
          <a:p>
            <a:pPr>
              <a:lnSpc>
                <a:spcPct val="150000"/>
              </a:lnSpc>
            </a:pPr>
            <a:r>
              <a:rPr lang="en-US" sz="1800" dirty="0">
                <a:latin typeface="Times New Roman" panose="02020603050405020304" pitchFamily="18" charset="0"/>
                <a:ea typeface="Verdana" panose="020B0604030504040204" pitchFamily="34" charset="0"/>
                <a:cs typeface="Times New Roman" panose="02020603050405020304" pitchFamily="18" charset="0"/>
              </a:rPr>
              <a:t>The primary goal of a smart energy meter for domestic usage is to provide real-time method for tracking, measuring, and controlling household energy consumption. These meters are designed to boost energy efficiency, minimize waste, and give users greater control over their electricity usage. </a:t>
            </a:r>
          </a:p>
          <a:p>
            <a:pPr marL="285750" indent="-285750">
              <a:lnSpc>
                <a:spcPct val="150000"/>
              </a:lnSpc>
              <a:buFont typeface="Wingdings" panose="05000000000000000000" pitchFamily="2" charset="2"/>
              <a:buChar char="Ø"/>
            </a:pPr>
            <a:r>
              <a:rPr lang="en-US" sz="1800" dirty="0">
                <a:latin typeface="Times New Roman" panose="02020603050405020304" pitchFamily="18" charset="0"/>
                <a:ea typeface="Verdana" panose="020B0604030504040204" pitchFamily="34" charset="0"/>
                <a:cs typeface="Times New Roman" panose="02020603050405020304" pitchFamily="18" charset="0"/>
              </a:rPr>
              <a:t>Real-Time Monitoring: Provides real-time data on electricity consumption to track usage.</a:t>
            </a:r>
          </a:p>
          <a:p>
            <a:pPr marL="285750" indent="-285750">
              <a:lnSpc>
                <a:spcPct val="150000"/>
              </a:lnSpc>
              <a:buFont typeface="Wingdings" panose="05000000000000000000" pitchFamily="2" charset="2"/>
              <a:buChar char="Ø"/>
            </a:pPr>
            <a:r>
              <a:rPr lang="en-US" sz="1800" dirty="0">
                <a:latin typeface="Times New Roman" panose="02020603050405020304" pitchFamily="18" charset="0"/>
                <a:ea typeface="Verdana" panose="020B0604030504040204" pitchFamily="34" charset="0"/>
                <a:cs typeface="Times New Roman" panose="02020603050405020304" pitchFamily="18" charset="0"/>
              </a:rPr>
              <a:t>Energy Efficiency: Helps optimize and reduce energy consumption by offering insights.</a:t>
            </a:r>
          </a:p>
          <a:p>
            <a:pPr marL="285750" indent="-285750">
              <a:lnSpc>
                <a:spcPct val="150000"/>
              </a:lnSpc>
              <a:buFont typeface="Wingdings" panose="05000000000000000000" pitchFamily="2" charset="2"/>
              <a:buChar char="Ø"/>
            </a:pPr>
            <a:r>
              <a:rPr lang="en-US" sz="1800" dirty="0">
                <a:latin typeface="Times New Roman" panose="02020603050405020304" pitchFamily="18" charset="0"/>
                <a:ea typeface="Verdana" panose="020B0604030504040204" pitchFamily="34" charset="0"/>
                <a:cs typeface="Times New Roman" panose="02020603050405020304" pitchFamily="18" charset="0"/>
              </a:rPr>
              <a:t>Accurate Billing: Ensures precise measurement of energy use for error-free billing.</a:t>
            </a:r>
          </a:p>
          <a:p>
            <a:pPr marL="285750" indent="-285750">
              <a:lnSpc>
                <a:spcPct val="150000"/>
              </a:lnSpc>
              <a:buFont typeface="Wingdings" panose="05000000000000000000" pitchFamily="2" charset="2"/>
              <a:buChar char="Ø"/>
            </a:pPr>
            <a:r>
              <a:rPr lang="en-US" sz="1800" dirty="0">
                <a:latin typeface="Times New Roman" panose="02020603050405020304" pitchFamily="18" charset="0"/>
                <a:ea typeface="Verdana" panose="020B0604030504040204" pitchFamily="34" charset="0"/>
                <a:cs typeface="Times New Roman" panose="02020603050405020304" pitchFamily="18" charset="0"/>
              </a:rPr>
              <a:t>Cost Savings: smart energy meters contribute to reducing energy bills and operational costs</a:t>
            </a:r>
            <a:r>
              <a:rPr lang="en-US" dirty="0">
                <a:latin typeface="Times New Roman" panose="02020603050405020304" pitchFamily="18" charset="0"/>
                <a:ea typeface="Verdana" panose="020B0604030504040204" pitchFamily="34" charset="0"/>
                <a:cs typeface="Times New Roman" panose="02020603050405020304" pitchFamily="18" charset="0"/>
              </a:rPr>
              <a:t>.</a:t>
            </a:r>
            <a:endParaRPr lang="en-IN"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4" name="TextBox 3">
            <a:extLst>
              <a:ext uri="{FF2B5EF4-FFF2-40B4-BE49-F238E27FC236}">
                <a16:creationId xmlns:a16="http://schemas.microsoft.com/office/drawing/2014/main" id="{7E7EDA62-6810-C026-569C-AB754C126B85}"/>
              </a:ext>
            </a:extLst>
          </p:cNvPr>
          <p:cNvSpPr txBox="1"/>
          <p:nvPr/>
        </p:nvSpPr>
        <p:spPr>
          <a:xfrm>
            <a:off x="708255" y="4095183"/>
            <a:ext cx="6097656" cy="1843069"/>
          </a:xfrm>
          <a:prstGeom prst="rect">
            <a:avLst/>
          </a:prstGeom>
          <a:noFill/>
        </p:spPr>
        <p:txBody>
          <a:bodyPr wrap="square">
            <a:spAutoFit/>
          </a:bodyPr>
          <a:lstStyle/>
          <a:p>
            <a:r>
              <a:rPr lang="en-IN" sz="1800" dirty="0">
                <a:latin typeface="Times New Roman" panose="02020603050405020304" pitchFamily="18" charset="0"/>
                <a:ea typeface="Verdana" panose="020B0604030504040204" pitchFamily="34" charset="0"/>
                <a:cs typeface="Times New Roman" panose="02020603050405020304" pitchFamily="18" charset="0"/>
              </a:rPr>
              <a:t>Main Goals:</a:t>
            </a:r>
          </a:p>
          <a:p>
            <a:pPr marL="342900" indent="-342900">
              <a:lnSpc>
                <a:spcPct val="150000"/>
              </a:lnSpc>
              <a:buFont typeface="Wingdings" panose="05000000000000000000" pitchFamily="2" charset="2"/>
              <a:buChar char="Ø"/>
            </a:pPr>
            <a:r>
              <a:rPr lang="en-US" sz="1800" dirty="0">
                <a:latin typeface="Times New Roman" panose="02020603050405020304" pitchFamily="18" charset="0"/>
                <a:ea typeface="Verdana" panose="020B0604030504040204" pitchFamily="34" charset="0"/>
                <a:cs typeface="Times New Roman" panose="02020603050405020304" pitchFamily="18" charset="0"/>
              </a:rPr>
              <a:t>Cost Savings</a:t>
            </a:r>
          </a:p>
          <a:p>
            <a:pPr marL="342900" indent="-342900">
              <a:lnSpc>
                <a:spcPct val="150000"/>
              </a:lnSpc>
              <a:buFont typeface="Wingdings" panose="05000000000000000000" pitchFamily="2" charset="2"/>
              <a:buChar char="Ø"/>
            </a:pPr>
            <a:r>
              <a:rPr lang="en-US" sz="1800" dirty="0">
                <a:latin typeface="Times New Roman" panose="02020603050405020304" pitchFamily="18" charset="0"/>
                <a:ea typeface="Verdana" panose="020B0604030504040204" pitchFamily="34" charset="0"/>
                <a:cs typeface="Times New Roman" panose="02020603050405020304" pitchFamily="18" charset="0"/>
              </a:rPr>
              <a:t>Accurate Billing</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r>
              <a:rPr lang="en-IN" sz="1800" dirty="0">
                <a:latin typeface="Times New Roman" panose="02020603050405020304" pitchFamily="18" charset="0"/>
                <a:ea typeface="Verdana" panose="020B0604030504040204" pitchFamily="34" charset="0"/>
                <a:cs typeface="Times New Roman" panose="02020603050405020304" pitchFamily="18" charset="0"/>
              </a:rPr>
              <a:t>Additional Goals:</a:t>
            </a:r>
          </a:p>
          <a:p>
            <a:pPr marL="342900" indent="-342900">
              <a:lnSpc>
                <a:spcPct val="15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Smart Home Integration</a:t>
            </a:r>
          </a:p>
        </p:txBody>
      </p:sp>
    </p:spTree>
    <p:extLst>
      <p:ext uri="{BB962C8B-B14F-4D97-AF65-F5344CB8AC3E}">
        <p14:creationId xmlns:p14="http://schemas.microsoft.com/office/powerpoint/2010/main" val="142964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C6ECFB60-4922-9557-3C5E-7FA842E8B16A}"/>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857863" y="118196"/>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800" b="1" i="0" u="none" strike="noStrike" cap="none" dirty="0">
                <a:solidFill>
                  <a:srgbClr val="000000"/>
                </a:solidFill>
                <a:latin typeface="Times New Roman" panose="02020603050405020304" pitchFamily="18" charset="0"/>
                <a:ea typeface="Montserrat"/>
                <a:cs typeface="Times New Roman" panose="02020603050405020304" pitchFamily="18" charset="0"/>
                <a:sym typeface="Montserrat"/>
              </a:rPr>
              <a:t>Project Plan </a:t>
            </a:r>
            <a:endParaRPr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22F03ED-2462-CE37-A33F-01062B7F968B}"/>
              </a:ext>
            </a:extLst>
          </p:cNvPr>
          <p:cNvPicPr>
            <a:picLocks noChangeAspect="1"/>
          </p:cNvPicPr>
          <p:nvPr/>
        </p:nvPicPr>
        <p:blipFill>
          <a:blip r:embed="rId3"/>
          <a:stretch>
            <a:fillRect/>
          </a:stretch>
        </p:blipFill>
        <p:spPr>
          <a:xfrm>
            <a:off x="452283" y="871532"/>
            <a:ext cx="11326761" cy="5114936"/>
          </a:xfrm>
          <a:prstGeom prst="rect">
            <a:avLst/>
          </a:prstGeom>
        </p:spPr>
      </p:pic>
    </p:spTree>
    <p:extLst>
      <p:ext uri="{BB962C8B-B14F-4D97-AF65-F5344CB8AC3E}">
        <p14:creationId xmlns:p14="http://schemas.microsoft.com/office/powerpoint/2010/main" val="331631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70F0D1D-7D38-5F1E-6474-4FA34B131B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graphicFrame>
        <p:nvGraphicFramePr>
          <p:cNvPr id="4" name="Table 3">
            <a:extLst>
              <a:ext uri="{FF2B5EF4-FFF2-40B4-BE49-F238E27FC236}">
                <a16:creationId xmlns:a16="http://schemas.microsoft.com/office/drawing/2014/main" id="{C1D00132-9264-4E13-E70C-120D8223421A}"/>
              </a:ext>
            </a:extLst>
          </p:cNvPr>
          <p:cNvGraphicFramePr>
            <a:graphicFrameLocks noGrp="1"/>
          </p:cNvGraphicFramePr>
          <p:nvPr>
            <p:extLst>
              <p:ext uri="{D42A27DB-BD31-4B8C-83A1-F6EECF244321}">
                <p14:modId xmlns:p14="http://schemas.microsoft.com/office/powerpoint/2010/main" val="849794285"/>
              </p:ext>
            </p:extLst>
          </p:nvPr>
        </p:nvGraphicFramePr>
        <p:xfrm>
          <a:off x="3" y="473420"/>
          <a:ext cx="12191997" cy="6384579"/>
        </p:xfrm>
        <a:graphic>
          <a:graphicData uri="http://schemas.openxmlformats.org/drawingml/2006/table">
            <a:tbl>
              <a:tblPr firstRow="1" bandRow="1">
                <a:tableStyleId>{22838BEF-8BB2-4498-84A7-C5851F593DF1}</a:tableStyleId>
              </a:tblPr>
              <a:tblGrid>
                <a:gridCol w="556588">
                  <a:extLst>
                    <a:ext uri="{9D8B030D-6E8A-4147-A177-3AD203B41FA5}">
                      <a16:colId xmlns:a16="http://schemas.microsoft.com/office/drawing/2014/main" val="3789112827"/>
                    </a:ext>
                  </a:extLst>
                </a:gridCol>
                <a:gridCol w="2278049">
                  <a:extLst>
                    <a:ext uri="{9D8B030D-6E8A-4147-A177-3AD203B41FA5}">
                      <a16:colId xmlns:a16="http://schemas.microsoft.com/office/drawing/2014/main" val="3690788117"/>
                    </a:ext>
                  </a:extLst>
                </a:gridCol>
                <a:gridCol w="944880">
                  <a:extLst>
                    <a:ext uri="{9D8B030D-6E8A-4147-A177-3AD203B41FA5}">
                      <a16:colId xmlns:a16="http://schemas.microsoft.com/office/drawing/2014/main" val="1735913859"/>
                    </a:ext>
                  </a:extLst>
                </a:gridCol>
                <a:gridCol w="1235416">
                  <a:extLst>
                    <a:ext uri="{9D8B030D-6E8A-4147-A177-3AD203B41FA5}">
                      <a16:colId xmlns:a16="http://schemas.microsoft.com/office/drawing/2014/main" val="1612291686"/>
                    </a:ext>
                  </a:extLst>
                </a:gridCol>
                <a:gridCol w="4182714">
                  <a:extLst>
                    <a:ext uri="{9D8B030D-6E8A-4147-A177-3AD203B41FA5}">
                      <a16:colId xmlns:a16="http://schemas.microsoft.com/office/drawing/2014/main" val="1287391173"/>
                    </a:ext>
                  </a:extLst>
                </a:gridCol>
                <a:gridCol w="2994350">
                  <a:extLst>
                    <a:ext uri="{9D8B030D-6E8A-4147-A177-3AD203B41FA5}">
                      <a16:colId xmlns:a16="http://schemas.microsoft.com/office/drawing/2014/main" val="914323873"/>
                    </a:ext>
                  </a:extLst>
                </a:gridCol>
              </a:tblGrid>
              <a:tr h="670381">
                <a:tc>
                  <a:txBody>
                    <a:bodyPr/>
                    <a:lstStyle/>
                    <a:p>
                      <a:pPr algn="l"/>
                      <a:r>
                        <a:rPr lang="en-US" sz="1800" dirty="0">
                          <a:latin typeface="Times New Roman" panose="02020603050405020304" pitchFamily="18" charset="0"/>
                          <a:ea typeface="Verdana" panose="020B0604030504040204" pitchFamily="34" charset="0"/>
                          <a:cs typeface="Times New Roman" panose="02020603050405020304" pitchFamily="18" charset="0"/>
                        </a:rPr>
                        <a:t>SI</a:t>
                      </a:r>
                    </a:p>
                    <a:p>
                      <a:pPr algn="l"/>
                      <a:r>
                        <a:rPr lang="en-US" sz="1800" dirty="0">
                          <a:latin typeface="Times New Roman" panose="02020603050405020304" pitchFamily="18" charset="0"/>
                          <a:ea typeface="Verdana" panose="020B0604030504040204" pitchFamily="34" charset="0"/>
                          <a:cs typeface="Times New Roman" panose="02020603050405020304" pitchFamily="18" charset="0"/>
                        </a:rPr>
                        <a:t>NO</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ea typeface="Verdana" panose="020B0604030504040204" pitchFamily="34" charset="0"/>
                          <a:cs typeface="Times New Roman" panose="02020603050405020304" pitchFamily="18" charset="0"/>
                        </a:rPr>
                        <a:t>Title of the Paper</a:t>
                      </a:r>
                    </a:p>
                    <a:p>
                      <a:pPr algn="ctr"/>
                      <a:r>
                        <a:rPr lang="en-US" sz="1800" dirty="0">
                          <a:latin typeface="Times New Roman" panose="02020603050405020304" pitchFamily="18" charset="0"/>
                          <a:ea typeface="Verdana" panose="020B0604030504040204" pitchFamily="34" charset="0"/>
                          <a:cs typeface="Times New Roman" panose="02020603050405020304" pitchFamily="18" charset="0"/>
                        </a:rPr>
                        <a:t>(research paper)</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l"/>
                      <a:r>
                        <a:rPr lang="en-US" sz="1800" dirty="0">
                          <a:latin typeface="Times New Roman" panose="02020603050405020304" pitchFamily="18" charset="0"/>
                          <a:ea typeface="Verdana" panose="020B0604030504040204" pitchFamily="34" charset="0"/>
                          <a:cs typeface="Times New Roman" panose="02020603050405020304" pitchFamily="18" charset="0"/>
                        </a:rPr>
                        <a:t>Year</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ea typeface="Verdana" panose="020B0604030504040204" pitchFamily="34" charset="0"/>
                          <a:cs typeface="Times New Roman" panose="02020603050405020304" pitchFamily="18" charset="0"/>
                        </a:rPr>
                        <a:t>Author</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ea typeface="Verdana" panose="020B0604030504040204" pitchFamily="34" charset="0"/>
                          <a:cs typeface="Times New Roman" panose="02020603050405020304" pitchFamily="18" charset="0"/>
                        </a:rPr>
                        <a:t>Key Findings</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ea typeface="Verdana" panose="020B0604030504040204" pitchFamily="34" charset="0"/>
                          <a:cs typeface="Times New Roman" panose="02020603050405020304" pitchFamily="18" charset="0"/>
                        </a:rPr>
                        <a:t>Research gap</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extLst>
                  <a:ext uri="{0D108BD9-81ED-4DB2-BD59-A6C34878D82A}">
                    <a16:rowId xmlns:a16="http://schemas.microsoft.com/office/drawing/2014/main" val="3681538461"/>
                  </a:ext>
                </a:extLst>
              </a:tr>
              <a:tr h="5714198">
                <a:tc>
                  <a:txBody>
                    <a:bodyPr/>
                    <a:lstStyle/>
                    <a:p>
                      <a:pPr algn="l"/>
                      <a:r>
                        <a:rPr lang="en-US" sz="1600" b="1" dirty="0">
                          <a:latin typeface="Times New Roman" panose="02020603050405020304" pitchFamily="18" charset="0"/>
                          <a:ea typeface="Verdana" panose="020B0604030504040204" pitchFamily="34" charset="0"/>
                          <a:cs typeface="Times New Roman" panose="02020603050405020304" pitchFamily="18" charset="0"/>
                        </a:rPr>
                        <a:t>1.</a:t>
                      </a:r>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l"/>
                      <a:r>
                        <a:rPr lang="en-US" sz="1600" b="1" dirty="0">
                          <a:latin typeface="Times New Roman" panose="02020603050405020304" pitchFamily="18" charset="0"/>
                          <a:ea typeface="Verdana" panose="020B0604030504040204" pitchFamily="34" charset="0"/>
                          <a:cs typeface="Times New Roman" panose="02020603050405020304" pitchFamily="18" charset="0"/>
                        </a:rPr>
                        <a:t>DESIGN AND IMPLEMENTATION OF SMART ENERGY METER</a:t>
                      </a:r>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l"/>
                      <a:r>
                        <a:rPr lang="en-US" sz="1600" dirty="0">
                          <a:latin typeface="Times New Roman" panose="02020603050405020304" pitchFamily="18" charset="0"/>
                          <a:ea typeface="Verdana" panose="020B0604030504040204" pitchFamily="34" charset="0"/>
                          <a:cs typeface="Times New Roman" panose="02020603050405020304" pitchFamily="18" charset="0"/>
                        </a:rPr>
                        <a:t>2022</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l"/>
                      <a:r>
                        <a:rPr lang="en-IN" sz="1600" dirty="0">
                          <a:latin typeface="Times New Roman" panose="02020603050405020304" pitchFamily="18" charset="0"/>
                          <a:ea typeface="Verdana" panose="020B0604030504040204" pitchFamily="34" charset="0"/>
                          <a:cs typeface="Times New Roman" panose="02020603050405020304" pitchFamily="18" charset="0"/>
                        </a:rPr>
                        <a:t>V. Preethi and  G. Harish</a:t>
                      </a:r>
                    </a:p>
                  </a:txBody>
                  <a:tcPr/>
                </a:tc>
                <a:tc>
                  <a:txBody>
                    <a:bodyPr/>
                    <a:lstStyle/>
                    <a:p>
                      <a:pPr marL="171450" indent="-171450" algn="l">
                        <a:buFont typeface="Wingdings" panose="05000000000000000000" pitchFamily="2" charset="2"/>
                        <a:buChar char="q"/>
                      </a:pPr>
                      <a:r>
                        <a:rPr lang="en-US" sz="1600" b="1" dirty="0">
                          <a:latin typeface="Times New Roman" panose="02020603050405020304" pitchFamily="18" charset="0"/>
                          <a:ea typeface="Verdana" panose="020B0604030504040204" pitchFamily="34" charset="0"/>
                          <a:cs typeface="Times New Roman" panose="02020603050405020304" pitchFamily="18" charset="0"/>
                        </a:rPr>
                        <a:t>Technology Utilization</a:t>
                      </a:r>
                      <a:r>
                        <a:rPr lang="en-US" sz="1600" dirty="0">
                          <a:latin typeface="Times New Roman" panose="02020603050405020304" pitchFamily="18" charset="0"/>
                          <a:ea typeface="Verdana" panose="020B0604030504040204" pitchFamily="34" charset="0"/>
                          <a:cs typeface="Times New Roman" panose="02020603050405020304" pitchFamily="18" charset="0"/>
                        </a:rPr>
                        <a:t>: The smart energy meter design leverages IoT technology, particularly using microcontrollers and wireless communication modules, to enable remote monitoring and management of energy consumption.</a:t>
                      </a:r>
                    </a:p>
                    <a:p>
                      <a:pPr marL="0" indent="0" algn="l">
                        <a:buFont typeface="Wingdings" panose="05000000000000000000" pitchFamily="2" charset="2"/>
                        <a:buNone/>
                      </a:pPr>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p>
                      <a:pPr marL="171450" indent="-171450" algn="l">
                        <a:buFont typeface="Wingdings" panose="05000000000000000000" pitchFamily="2" charset="2"/>
                        <a:buChar char="q"/>
                      </a:pPr>
                      <a:r>
                        <a:rPr lang="en-US" sz="1600" b="1" dirty="0">
                          <a:latin typeface="Times New Roman" panose="02020603050405020304" pitchFamily="18" charset="0"/>
                          <a:ea typeface="Verdana" panose="020B0604030504040204" pitchFamily="34" charset="0"/>
                          <a:cs typeface="Times New Roman" panose="02020603050405020304" pitchFamily="18" charset="0"/>
                        </a:rPr>
                        <a:t>Real-Time Monitoring</a:t>
                      </a:r>
                      <a:r>
                        <a:rPr lang="en-US" sz="1600" dirty="0">
                          <a:latin typeface="Times New Roman" panose="02020603050405020304" pitchFamily="18" charset="0"/>
                          <a:ea typeface="Verdana" panose="020B0604030504040204" pitchFamily="34" charset="0"/>
                          <a:cs typeface="Times New Roman" panose="02020603050405020304" pitchFamily="18" charset="0"/>
                        </a:rPr>
                        <a:t>: The system allows for real-time energy monitoring, providing both consumers and utility providers with accurate and up-to-date information about energy usage, which can help in optimizing consumption and managing energy distribution more efficiently</a:t>
                      </a:r>
                    </a:p>
                    <a:p>
                      <a:pPr marL="171450" indent="-171450" algn="l">
                        <a:buFont typeface="Wingdings" panose="05000000000000000000" pitchFamily="2" charset="2"/>
                        <a:buChar char="q"/>
                      </a:pPr>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p>
                      <a:pPr marL="171450" indent="-171450" algn="l">
                        <a:buFont typeface="Wingdings" panose="05000000000000000000" pitchFamily="2" charset="2"/>
                        <a:buChar char="q"/>
                      </a:pPr>
                      <a:r>
                        <a:rPr lang="en-US" sz="1600" b="1" dirty="0">
                          <a:latin typeface="Times New Roman" panose="02020603050405020304" pitchFamily="18" charset="0"/>
                          <a:ea typeface="Verdana" panose="020B0604030504040204" pitchFamily="34" charset="0"/>
                          <a:cs typeface="Times New Roman" panose="02020603050405020304" pitchFamily="18" charset="0"/>
                        </a:rPr>
                        <a:t>Implementation Challenges</a:t>
                      </a:r>
                      <a:r>
                        <a:rPr lang="en-US" sz="1600" dirty="0">
                          <a:latin typeface="Times New Roman" panose="02020603050405020304" pitchFamily="18" charset="0"/>
                          <a:ea typeface="Verdana" panose="020B0604030504040204" pitchFamily="34" charset="0"/>
                          <a:cs typeface="Times New Roman" panose="02020603050405020304" pitchFamily="18" charset="0"/>
                        </a:rPr>
                        <a:t>: The document discusses various challenges encountered during the implementation, such as hardware-software integration, ensuring data security and privacy, and managing the cost of deploying such systems on a large scale.</a:t>
                      </a:r>
                    </a:p>
                    <a:p>
                      <a:pPr algn="l"/>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marL="171450" indent="-171450" algn="l">
                        <a:buFont typeface="Wingdings" panose="05000000000000000000" pitchFamily="2" charset="2"/>
                        <a:buChar char="q"/>
                      </a:pPr>
                      <a:r>
                        <a:rPr lang="en-US" sz="1600" b="1" dirty="0">
                          <a:latin typeface="Times New Roman" panose="02020603050405020304" pitchFamily="18" charset="0"/>
                          <a:ea typeface="Verdana" panose="020B0604030504040204" pitchFamily="34" charset="0"/>
                          <a:cs typeface="Times New Roman" panose="02020603050405020304" pitchFamily="18" charset="0"/>
                        </a:rPr>
                        <a:t>Cost Concerns</a:t>
                      </a:r>
                      <a:r>
                        <a:rPr lang="en-US" sz="1600" dirty="0">
                          <a:latin typeface="Times New Roman" panose="02020603050405020304" pitchFamily="18" charset="0"/>
                          <a:ea typeface="Verdana" panose="020B0604030504040204" pitchFamily="34" charset="0"/>
                          <a:cs typeface="Times New Roman" panose="02020603050405020304" pitchFamily="18" charset="0"/>
                        </a:rPr>
                        <a:t>: The initial cost of deploying smart meters, including the cost of hardware, installation, and maintenance, is identified as a significant barrier, especially in regions with limited financial resources.</a:t>
                      </a:r>
                    </a:p>
                    <a:p>
                      <a:pPr marL="0" indent="0" algn="l">
                        <a:buFont typeface="Wingdings" panose="05000000000000000000" pitchFamily="2" charset="2"/>
                        <a:buNone/>
                      </a:pPr>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p>
                      <a:pPr marL="171450" indent="-171450" algn="l">
                        <a:buFont typeface="Wingdings" panose="05000000000000000000" pitchFamily="2" charset="2"/>
                        <a:buChar char="q"/>
                      </a:pPr>
                      <a:r>
                        <a:rPr lang="en-US" sz="1600" b="1" dirty="0">
                          <a:latin typeface="Times New Roman" panose="02020603050405020304" pitchFamily="18" charset="0"/>
                          <a:ea typeface="Verdana" panose="020B0604030504040204" pitchFamily="34" charset="0"/>
                          <a:cs typeface="Times New Roman" panose="02020603050405020304" pitchFamily="18" charset="0"/>
                        </a:rPr>
                        <a:t>Data Management and Security</a:t>
                      </a:r>
                      <a:r>
                        <a:rPr lang="en-US" sz="1600" dirty="0">
                          <a:latin typeface="Times New Roman" panose="02020603050405020304" pitchFamily="18" charset="0"/>
                          <a:ea typeface="Verdana" panose="020B0604030504040204" pitchFamily="34" charset="0"/>
                          <a:cs typeface="Times New Roman" panose="02020603050405020304" pitchFamily="18" charset="0"/>
                        </a:rPr>
                        <a:t>: The document points out the need for improved data management practices and enhanced security measures to protect the large volumes of data generated by smart meters from cyber threats.</a:t>
                      </a:r>
                    </a:p>
                    <a:p>
                      <a:pPr algn="l"/>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extLst>
                  <a:ext uri="{0D108BD9-81ED-4DB2-BD59-A6C34878D82A}">
                    <a16:rowId xmlns:a16="http://schemas.microsoft.com/office/drawing/2014/main" val="397442300"/>
                  </a:ext>
                </a:extLst>
              </a:tr>
            </a:tbl>
          </a:graphicData>
        </a:graphic>
      </p:graphicFrame>
      <p:sp>
        <p:nvSpPr>
          <p:cNvPr id="5" name="TextBox 4">
            <a:extLst>
              <a:ext uri="{FF2B5EF4-FFF2-40B4-BE49-F238E27FC236}">
                <a16:creationId xmlns:a16="http://schemas.microsoft.com/office/drawing/2014/main" id="{579749AA-78BD-ABDB-B8FC-82C7DF98197D}"/>
              </a:ext>
            </a:extLst>
          </p:cNvPr>
          <p:cNvSpPr txBox="1"/>
          <p:nvPr/>
        </p:nvSpPr>
        <p:spPr>
          <a:xfrm>
            <a:off x="4839085" y="0"/>
            <a:ext cx="2156360" cy="707886"/>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sym typeface="Montserrat"/>
              </a:rPr>
              <a:t>Literature Survey</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6044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7AC452C-2127-F346-0A88-2B9EFDCB89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graphicFrame>
        <p:nvGraphicFramePr>
          <p:cNvPr id="6" name="Table 5">
            <a:extLst>
              <a:ext uri="{FF2B5EF4-FFF2-40B4-BE49-F238E27FC236}">
                <a16:creationId xmlns:a16="http://schemas.microsoft.com/office/drawing/2014/main" id="{6F5E0CDE-4F76-D152-8289-CF2BC08CF5DD}"/>
              </a:ext>
            </a:extLst>
          </p:cNvPr>
          <p:cNvGraphicFramePr>
            <a:graphicFrameLocks noGrp="1"/>
          </p:cNvGraphicFramePr>
          <p:nvPr>
            <p:extLst>
              <p:ext uri="{D42A27DB-BD31-4B8C-83A1-F6EECF244321}">
                <p14:modId xmlns:p14="http://schemas.microsoft.com/office/powerpoint/2010/main" val="218446015"/>
              </p:ext>
            </p:extLst>
          </p:nvPr>
        </p:nvGraphicFramePr>
        <p:xfrm>
          <a:off x="6628" y="396240"/>
          <a:ext cx="12185372" cy="6461760"/>
        </p:xfrm>
        <a:graphic>
          <a:graphicData uri="http://schemas.openxmlformats.org/drawingml/2006/table">
            <a:tbl>
              <a:tblPr firstRow="1" bandRow="1">
                <a:tableStyleId>{22838BEF-8BB2-4498-84A7-C5851F593DF1}</a:tableStyleId>
              </a:tblPr>
              <a:tblGrid>
                <a:gridCol w="526772">
                  <a:extLst>
                    <a:ext uri="{9D8B030D-6E8A-4147-A177-3AD203B41FA5}">
                      <a16:colId xmlns:a16="http://schemas.microsoft.com/office/drawing/2014/main" val="1849673152"/>
                    </a:ext>
                  </a:extLst>
                </a:gridCol>
                <a:gridCol w="2005151">
                  <a:extLst>
                    <a:ext uri="{9D8B030D-6E8A-4147-A177-3AD203B41FA5}">
                      <a16:colId xmlns:a16="http://schemas.microsoft.com/office/drawing/2014/main" val="1058208250"/>
                    </a:ext>
                  </a:extLst>
                </a:gridCol>
                <a:gridCol w="722630">
                  <a:extLst>
                    <a:ext uri="{9D8B030D-6E8A-4147-A177-3AD203B41FA5}">
                      <a16:colId xmlns:a16="http://schemas.microsoft.com/office/drawing/2014/main" val="3562810170"/>
                    </a:ext>
                  </a:extLst>
                </a:gridCol>
                <a:gridCol w="1272209">
                  <a:extLst>
                    <a:ext uri="{9D8B030D-6E8A-4147-A177-3AD203B41FA5}">
                      <a16:colId xmlns:a16="http://schemas.microsoft.com/office/drawing/2014/main" val="144200378"/>
                    </a:ext>
                  </a:extLst>
                </a:gridCol>
                <a:gridCol w="3677478">
                  <a:extLst>
                    <a:ext uri="{9D8B030D-6E8A-4147-A177-3AD203B41FA5}">
                      <a16:colId xmlns:a16="http://schemas.microsoft.com/office/drawing/2014/main" val="2627536172"/>
                    </a:ext>
                  </a:extLst>
                </a:gridCol>
                <a:gridCol w="3981132">
                  <a:extLst>
                    <a:ext uri="{9D8B030D-6E8A-4147-A177-3AD203B41FA5}">
                      <a16:colId xmlns:a16="http://schemas.microsoft.com/office/drawing/2014/main" val="825511800"/>
                    </a:ext>
                  </a:extLst>
                </a:gridCol>
              </a:tblGrid>
              <a:tr h="739833">
                <a:tc>
                  <a:txBody>
                    <a:bodyPr/>
                    <a:lstStyle/>
                    <a:p>
                      <a:r>
                        <a:rPr lang="en-US" sz="1800" dirty="0">
                          <a:latin typeface="Times New Roman" panose="02020603050405020304" pitchFamily="18" charset="0"/>
                          <a:ea typeface="Verdana" panose="020B0604030504040204" pitchFamily="34" charset="0"/>
                          <a:cs typeface="Times New Roman" panose="02020603050405020304" pitchFamily="18" charset="0"/>
                        </a:rPr>
                        <a:t>SI</a:t>
                      </a:r>
                    </a:p>
                    <a:p>
                      <a:r>
                        <a:rPr lang="en-US" sz="1800" dirty="0">
                          <a:latin typeface="Times New Roman" panose="02020603050405020304" pitchFamily="18" charset="0"/>
                          <a:ea typeface="Verdana" panose="020B0604030504040204" pitchFamily="34" charset="0"/>
                          <a:cs typeface="Times New Roman" panose="02020603050405020304" pitchFamily="18" charset="0"/>
                        </a:rPr>
                        <a:t>NO</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ea typeface="Verdana" panose="020B0604030504040204" pitchFamily="34" charset="0"/>
                          <a:cs typeface="Times New Roman" panose="02020603050405020304" pitchFamily="18" charset="0"/>
                        </a:rPr>
                        <a:t>Title of the Paper</a:t>
                      </a:r>
                    </a:p>
                    <a:p>
                      <a:pPr algn="ctr"/>
                      <a:r>
                        <a:rPr lang="en-US" sz="1800" dirty="0">
                          <a:latin typeface="Times New Roman" panose="02020603050405020304" pitchFamily="18" charset="0"/>
                          <a:ea typeface="Verdana" panose="020B0604030504040204" pitchFamily="34" charset="0"/>
                          <a:cs typeface="Times New Roman" panose="02020603050405020304" pitchFamily="18" charset="0"/>
                        </a:rPr>
                        <a:t>(conference paper)</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r>
                        <a:rPr lang="en-US" sz="1800" dirty="0">
                          <a:latin typeface="Times New Roman" panose="02020603050405020304" pitchFamily="18" charset="0"/>
                          <a:ea typeface="Verdana" panose="020B0604030504040204" pitchFamily="34" charset="0"/>
                          <a:cs typeface="Times New Roman" panose="02020603050405020304" pitchFamily="18" charset="0"/>
                        </a:rPr>
                        <a:t>Year</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ea typeface="Verdana" panose="020B0604030504040204" pitchFamily="34" charset="0"/>
                          <a:cs typeface="Times New Roman" panose="02020603050405020304" pitchFamily="18" charset="0"/>
                        </a:rPr>
                        <a:t>Author</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ea typeface="Verdana" panose="020B0604030504040204" pitchFamily="34" charset="0"/>
                          <a:cs typeface="Times New Roman" panose="02020603050405020304" pitchFamily="18" charset="0"/>
                        </a:rPr>
                        <a:t>Key Findings</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ea typeface="Verdana" panose="020B0604030504040204" pitchFamily="34" charset="0"/>
                          <a:cs typeface="Times New Roman" panose="02020603050405020304" pitchFamily="18" charset="0"/>
                        </a:rPr>
                        <a:t>Research gap</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txBody>
                  <a:tcPr/>
                </a:tc>
                <a:extLst>
                  <a:ext uri="{0D108BD9-81ED-4DB2-BD59-A6C34878D82A}">
                    <a16:rowId xmlns:a16="http://schemas.microsoft.com/office/drawing/2014/main" val="1634905332"/>
                  </a:ext>
                </a:extLst>
              </a:tr>
              <a:tr h="2695878">
                <a:tc>
                  <a:txBody>
                    <a:bodyPr/>
                    <a:lstStyle/>
                    <a:p>
                      <a:r>
                        <a:rPr lang="en-US" sz="1600" b="1" dirty="0">
                          <a:latin typeface="Times New Roman" panose="02020603050405020304" pitchFamily="18" charset="0"/>
                          <a:ea typeface="Verdana" panose="020B0604030504040204" pitchFamily="34" charset="0"/>
                          <a:cs typeface="Times New Roman" panose="02020603050405020304" pitchFamily="18" charset="0"/>
                        </a:rPr>
                        <a:t>2.</a:t>
                      </a:r>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r>
                        <a:rPr lang="en-IN" sz="1600" b="1" dirty="0">
                          <a:latin typeface="Times New Roman" panose="02020603050405020304" pitchFamily="18" charset="0"/>
                          <a:ea typeface="Verdana" panose="020B0604030504040204" pitchFamily="34" charset="0"/>
                          <a:cs typeface="Times New Roman" panose="02020603050405020304" pitchFamily="18" charset="0"/>
                        </a:rPr>
                        <a:t>ARDUINO BASED SMART ENERGY METER USING GSM</a:t>
                      </a:r>
                    </a:p>
                  </a:txBody>
                  <a:tcP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2021</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r>
                        <a:rPr lang="en-IN" sz="1600" dirty="0">
                          <a:latin typeface="Times New Roman" panose="02020603050405020304" pitchFamily="18" charset="0"/>
                          <a:ea typeface="Verdana" panose="020B0604030504040204" pitchFamily="34" charset="0"/>
                          <a:cs typeface="Times New Roman" panose="02020603050405020304" pitchFamily="18" charset="0"/>
                        </a:rPr>
                        <a:t>Himanshu K. Patel and  TanishMody</a:t>
                      </a:r>
                    </a:p>
                  </a:txBody>
                  <a:tcPr/>
                </a:tc>
                <a:tc>
                  <a:txBody>
                    <a:bodyPr/>
                    <a:lstStyle/>
                    <a:p>
                      <a:pPr marL="285750" indent="-285750" algn="just">
                        <a:buFont typeface="Wingdings" panose="05000000000000000000" pitchFamily="2" charset="2"/>
                        <a:buChar char="q"/>
                      </a:pPr>
                      <a:r>
                        <a:rPr lang="en-US" sz="1600" dirty="0">
                          <a:latin typeface="Times New Roman" panose="02020603050405020304" pitchFamily="18" charset="0"/>
                          <a:ea typeface="Verdana" panose="020B0604030504040204" pitchFamily="34" charset="0"/>
                          <a:cs typeface="Times New Roman" panose="02020603050405020304" pitchFamily="18" charset="0"/>
                        </a:rPr>
                        <a:t>The project aims to create a smart energy meter that monitors electricity usage in real time and sends data to users through GSM technology. an Arduino microcontroller reads the energy data, which is then transmitted via SMS using a GSM module. The system also notifies users about their consumption, including high usage alerts, helping them manage energy more efficiently.</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marL="285750" indent="-285750" algn="just">
                        <a:buFont typeface="Wingdings" panose="05000000000000000000" pitchFamily="2" charset="2"/>
                        <a:buChar char="q"/>
                      </a:pPr>
                      <a:r>
                        <a:rPr lang="en-US" sz="1600" dirty="0">
                          <a:latin typeface="Times New Roman" panose="02020603050405020304" pitchFamily="18" charset="0"/>
                          <a:ea typeface="Verdana" panose="020B0604030504040204" pitchFamily="34" charset="0"/>
                          <a:cs typeface="Times New Roman" panose="02020603050405020304" pitchFamily="18" charset="0"/>
                        </a:rPr>
                        <a:t>The system focuses on basic energy monitoring and SMS notifications but does not explore advanced features such as remote disconnection, IoT integration, or detailed consumption analytics. Additionally, while it aims to monitor energy usage, the project does not address optimizing the energy efficiency of the system itself, particularly regarding the energy consumption of the GSM module and Arduino.</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extLst>
                  <a:ext uri="{0D108BD9-81ED-4DB2-BD59-A6C34878D82A}">
                    <a16:rowId xmlns:a16="http://schemas.microsoft.com/office/drawing/2014/main" val="898652000"/>
                  </a:ext>
                </a:extLst>
              </a:tr>
              <a:tr h="2756367">
                <a:tc>
                  <a:txBody>
                    <a:bodyPr/>
                    <a:lstStyle/>
                    <a:p>
                      <a:r>
                        <a:rPr lang="en-US" sz="1600" b="1" dirty="0">
                          <a:latin typeface="Times New Roman" panose="02020603050405020304" pitchFamily="18" charset="0"/>
                          <a:ea typeface="Verdana" panose="020B0604030504040204" pitchFamily="34" charset="0"/>
                          <a:cs typeface="Times New Roman" panose="02020603050405020304" pitchFamily="18" charset="0"/>
                        </a:rPr>
                        <a:t>3.</a:t>
                      </a:r>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a:latin typeface="Times New Roman" panose="02020603050405020304" pitchFamily="18" charset="0"/>
                          <a:ea typeface="Verdana" panose="020B0604030504040204" pitchFamily="34" charset="0"/>
                          <a:cs typeface="Times New Roman" panose="02020603050405020304" pitchFamily="18" charset="0"/>
                        </a:rPr>
                        <a:t>DESIGN, IMPLEMENTATIONAND DEPLOYMENT OF AN IOT BASED SMART ENERGY MANAGEMENT SYSTEM</a:t>
                      </a:r>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p>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2019</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r>
                        <a:rPr lang="en-US" sz="1600" dirty="0">
                          <a:latin typeface="Times New Roman" panose="02020603050405020304" pitchFamily="18" charset="0"/>
                          <a:ea typeface="Verdana" panose="020B0604030504040204" pitchFamily="34" charset="0"/>
                          <a:cs typeface="Times New Roman" panose="02020603050405020304" pitchFamily="18" charset="0"/>
                        </a:rPr>
                        <a:t>M. Usman saleem ,</a:t>
                      </a:r>
                    </a:p>
                    <a:p>
                      <a:r>
                        <a:rPr lang="en-US" sz="1600" dirty="0">
                          <a:latin typeface="Times New Roman" panose="02020603050405020304" pitchFamily="18" charset="0"/>
                          <a:ea typeface="Verdana" panose="020B0604030504040204" pitchFamily="34" charset="0"/>
                          <a:cs typeface="Times New Roman" panose="02020603050405020304" pitchFamily="18" charset="0"/>
                        </a:rPr>
                        <a:t> m. Rehan usman , and mustafa shakir</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marL="285750" indent="-285750" algn="just">
                        <a:buFont typeface="Wingdings" panose="05000000000000000000" pitchFamily="2" charset="2"/>
                        <a:buChar char="q"/>
                      </a:pPr>
                      <a:r>
                        <a:rPr lang="en-US" sz="1600" dirty="0">
                          <a:latin typeface="Times New Roman" panose="02020603050405020304" pitchFamily="18" charset="0"/>
                          <a:ea typeface="Verdana" panose="020B0604030504040204" pitchFamily="34" charset="0"/>
                          <a:cs typeface="Times New Roman" panose="02020603050405020304" pitchFamily="18" charset="0"/>
                        </a:rPr>
                        <a:t>The Smart Energy Management System (SEMS) integrates IoT devices, a central server, and a user interface to monitor and manage energy consumption. User interaction is enabled via a mobile application, while communication between devices and the cloud is ensured through reliable protocols like MQTT and HTTP.</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pPr marL="285750" indent="-285750" algn="just">
                        <a:buFont typeface="Wingdings" panose="05000000000000000000" pitchFamily="2" charset="2"/>
                        <a:buChar char="q"/>
                      </a:pPr>
                      <a:r>
                        <a:rPr lang="en-US" sz="1600" dirty="0">
                          <a:latin typeface="Times New Roman" panose="02020603050405020304" pitchFamily="18" charset="0"/>
                          <a:ea typeface="Verdana" panose="020B0604030504040204" pitchFamily="34" charset="0"/>
                          <a:cs typeface="Times New Roman" panose="02020603050405020304" pitchFamily="18" charset="0"/>
                        </a:rPr>
                        <a:t>The document briefly touches on the use of IoT devices and cloud computing but lacks in-depth discussion of the security and privacy concerns associated with the system. Additionally, it does not include a cost-benefit analysis, leaving the economic feasibility of large-scale deployment unexplored. Future research could focus on evaluating the costs of IoT devices, cloud services, and ongoing maintenance to assess its practicality.</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txBody>
                  <a:tcPr/>
                </a:tc>
                <a:extLst>
                  <a:ext uri="{0D108BD9-81ED-4DB2-BD59-A6C34878D82A}">
                    <a16:rowId xmlns:a16="http://schemas.microsoft.com/office/drawing/2014/main" val="2618880927"/>
                  </a:ext>
                </a:extLst>
              </a:tr>
            </a:tbl>
          </a:graphicData>
        </a:graphic>
      </p:graphicFrame>
      <p:sp>
        <p:nvSpPr>
          <p:cNvPr id="4" name="TextBox 3">
            <a:extLst>
              <a:ext uri="{FF2B5EF4-FFF2-40B4-BE49-F238E27FC236}">
                <a16:creationId xmlns:a16="http://schemas.microsoft.com/office/drawing/2014/main" id="{70E49CA1-A1FC-3235-F998-B870F119406F}"/>
              </a:ext>
            </a:extLst>
          </p:cNvPr>
          <p:cNvSpPr txBox="1"/>
          <p:nvPr/>
        </p:nvSpPr>
        <p:spPr>
          <a:xfrm>
            <a:off x="4614242" y="0"/>
            <a:ext cx="6107594"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sym typeface="Montserrat"/>
              </a:rPr>
              <a:t>Literature Survey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2465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(previous) </a:t>
            </a:r>
            <a:endParaRPr dirty="0"/>
          </a:p>
        </p:txBody>
      </p:sp>
      <p:pic>
        <p:nvPicPr>
          <p:cNvPr id="7" name="Picture 6">
            <a:extLst>
              <a:ext uri="{FF2B5EF4-FFF2-40B4-BE49-F238E27FC236}">
                <a16:creationId xmlns:a16="http://schemas.microsoft.com/office/drawing/2014/main" id="{16058E11-63D9-60F6-7202-F9B1E4DE503A}"/>
              </a:ext>
            </a:extLst>
          </p:cNvPr>
          <p:cNvPicPr>
            <a:picLocks noChangeAspect="1"/>
          </p:cNvPicPr>
          <p:nvPr/>
        </p:nvPicPr>
        <p:blipFill>
          <a:blip r:embed="rId2"/>
          <a:stretch>
            <a:fillRect/>
          </a:stretch>
        </p:blipFill>
        <p:spPr>
          <a:xfrm>
            <a:off x="159026" y="703918"/>
            <a:ext cx="11857382" cy="6092688"/>
          </a:xfrm>
          <a:prstGeom prst="rect">
            <a:avLst/>
          </a:prstGeom>
        </p:spPr>
      </p:pic>
    </p:spTree>
    <p:extLst>
      <p:ext uri="{BB962C8B-B14F-4D97-AF65-F5344CB8AC3E}">
        <p14:creationId xmlns:p14="http://schemas.microsoft.com/office/powerpoint/2010/main" val="1869460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4FB4E-AB25-B986-6544-C0296069542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2EDE2B-D87B-D03F-3482-F7F114A4F0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4" name="Google Shape;125;p3">
            <a:extLst>
              <a:ext uri="{FF2B5EF4-FFF2-40B4-BE49-F238E27FC236}">
                <a16:creationId xmlns:a16="http://schemas.microsoft.com/office/drawing/2014/main" id="{C625E54E-A86D-9B94-B470-0435C69F95E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1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67B823CE-7BA9-D714-A424-29AA44BD6144}"/>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Iteration : Results + Validation against the use cases and test cases </a:t>
            </a: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9" name="Picture 8">
            <a:extLst>
              <a:ext uri="{FF2B5EF4-FFF2-40B4-BE49-F238E27FC236}">
                <a16:creationId xmlns:a16="http://schemas.microsoft.com/office/drawing/2014/main" id="{E8F4FB5C-6D11-F584-FFA6-871F63FD137C}"/>
              </a:ext>
            </a:extLst>
          </p:cNvPr>
          <p:cNvPicPr>
            <a:picLocks noChangeAspect="1"/>
          </p:cNvPicPr>
          <p:nvPr/>
        </p:nvPicPr>
        <p:blipFill>
          <a:blip r:embed="rId2"/>
          <a:stretch>
            <a:fillRect/>
          </a:stretch>
        </p:blipFill>
        <p:spPr>
          <a:xfrm>
            <a:off x="250784" y="726132"/>
            <a:ext cx="11763738" cy="6033483"/>
          </a:xfrm>
          <a:prstGeom prst="rect">
            <a:avLst/>
          </a:prstGeom>
        </p:spPr>
      </p:pic>
    </p:spTree>
    <p:extLst>
      <p:ext uri="{BB962C8B-B14F-4D97-AF65-F5344CB8AC3E}">
        <p14:creationId xmlns:p14="http://schemas.microsoft.com/office/powerpoint/2010/main" val="2761468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3C81F-3184-A9B6-4EDF-564759B5ED2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B2F5FB7-6CE2-44A6-A91F-BA11295CF1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4" name="Google Shape;125;p3">
            <a:extLst>
              <a:ext uri="{FF2B5EF4-FFF2-40B4-BE49-F238E27FC236}">
                <a16:creationId xmlns:a16="http://schemas.microsoft.com/office/drawing/2014/main" id="{8A9324EE-9300-A63E-CB30-D00FED73E1B0}"/>
              </a:ext>
            </a:extLst>
          </p:cNvPr>
          <p:cNvSpPr txBox="1"/>
          <p:nvPr/>
        </p:nvSpPr>
        <p:spPr>
          <a:xfrm>
            <a:off x="1000124" y="212397"/>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Architecture(In-Progress) </a:t>
            </a:r>
            <a:endParaRPr dirty="0"/>
          </a:p>
        </p:txBody>
      </p:sp>
      <p:pic>
        <p:nvPicPr>
          <p:cNvPr id="5" name="Picture 4">
            <a:extLst>
              <a:ext uri="{FF2B5EF4-FFF2-40B4-BE49-F238E27FC236}">
                <a16:creationId xmlns:a16="http://schemas.microsoft.com/office/drawing/2014/main" id="{51E41339-7BD2-7946-51E2-78A19911B351}"/>
              </a:ext>
            </a:extLst>
          </p:cNvPr>
          <p:cNvPicPr>
            <a:picLocks noChangeAspect="1"/>
          </p:cNvPicPr>
          <p:nvPr/>
        </p:nvPicPr>
        <p:blipFill>
          <a:blip r:embed="rId2"/>
          <a:stretch>
            <a:fillRect/>
          </a:stretch>
        </p:blipFill>
        <p:spPr>
          <a:xfrm>
            <a:off x="139150" y="665920"/>
            <a:ext cx="11903765" cy="6111743"/>
          </a:xfrm>
          <a:prstGeom prst="rect">
            <a:avLst/>
          </a:prstGeom>
        </p:spPr>
      </p:pic>
    </p:spTree>
    <p:extLst>
      <p:ext uri="{BB962C8B-B14F-4D97-AF65-F5344CB8AC3E}">
        <p14:creationId xmlns:p14="http://schemas.microsoft.com/office/powerpoint/2010/main" val="25859648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3459</TotalTime>
  <Words>1100</Words>
  <Application>Microsoft Office PowerPoint</Application>
  <PresentationFormat>Widescreen</PresentationFormat>
  <Paragraphs>132</Paragraphs>
  <Slides>13</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Calibri</vt:lpstr>
      <vt:lpstr>Montserrat</vt:lpstr>
      <vt:lpstr>Montserrat Medium</vt:lpstr>
      <vt:lpstr>Plus Jakarta Sans</vt:lpstr>
      <vt:lpstr>Poppins SemiBold</vt:lpstr>
      <vt:lpstr>Open Sans</vt:lpstr>
      <vt:lpstr>Aharoni</vt:lpstr>
      <vt:lpstr>Arial</vt:lpstr>
      <vt:lpstr>Verdana</vt:lpstr>
      <vt:lpstr>Wingdings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lak a</cp:lastModifiedBy>
  <cp:revision>32</cp:revision>
  <dcterms:created xsi:type="dcterms:W3CDTF">2022-05-23T07:15:42Z</dcterms:created>
  <dcterms:modified xsi:type="dcterms:W3CDTF">2025-01-08T08:40:05Z</dcterms:modified>
</cp:coreProperties>
</file>