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531" r:id="rId2"/>
    <p:sldId id="313" r:id="rId3"/>
    <p:sldId id="289" r:id="rId4"/>
    <p:sldId id="292" r:id="rId5"/>
    <p:sldId id="308" r:id="rId6"/>
    <p:sldId id="309" r:id="rId7"/>
    <p:sldId id="298" r:id="rId8"/>
    <p:sldId id="303" r:id="rId9"/>
    <p:sldId id="533" r:id="rId10"/>
    <p:sldId id="317" r:id="rId11"/>
    <p:sldId id="307" r:id="rId12"/>
    <p:sldId id="301" r:id="rId13"/>
    <p:sldId id="534" r:id="rId14"/>
  </p:sldIdLst>
  <p:sldSz cx="12192000" cy="6858000"/>
  <p:notesSz cx="6858000" cy="9144000"/>
  <p:embeddedFontLst>
    <p:embeddedFont>
      <p:font typeface="Aharoni" panose="02010803020104030203" pitchFamily="2" charset="-79"/>
      <p:bold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italic r:id="rId23"/>
    </p:embeddedFont>
    <p:embeddedFont>
      <p:font typeface="Open Sans" panose="020B0606030504020204" pitchFamily="34" charset="0"/>
      <p:regular r:id="rId24"/>
      <p:bold r:id="rId25"/>
      <p:italic r:id="rId26"/>
      <p:boldItalic r:id="rId27"/>
    </p:embeddedFont>
    <p:embeddedFont>
      <p:font typeface="Plus Jakarta Sans" panose="020B0604020202020204" charset="0"/>
      <p:regular r:id="rId28"/>
      <p:bold r:id="rId29"/>
      <p:italic r:id="rId30"/>
      <p:boldItalic r:id="rId31"/>
    </p:embeddedFont>
    <p:embeddedFont>
      <p:font typeface="Poppins SemiBold" panose="000007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51EC6B-6188-4B43-B123-7BAEBDE77AF0}" v="1" dt="2025-01-08T07:33:06.143"/>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88" Type="http://schemas.openxmlformats.org/officeDocument/2006/relationships/commentAuthors" Target="commentAuthors.xml"/><Relationship Id="rId9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 a" userId="34485148bf8a177f" providerId="LiveId" clId="{9E51EC6B-6188-4B43-B123-7BAEBDE77AF0}"/>
    <pc:docChg chg="custSel delSld modSld sldOrd">
      <pc:chgData name="lak a" userId="34485148bf8a177f" providerId="LiveId" clId="{9E51EC6B-6188-4B43-B123-7BAEBDE77AF0}" dt="2025-01-08T08:19:34.056" v="128" actId="14734"/>
      <pc:docMkLst>
        <pc:docMk/>
      </pc:docMkLst>
      <pc:sldChg chg="del">
        <pc:chgData name="lak a" userId="34485148bf8a177f" providerId="LiveId" clId="{9E51EC6B-6188-4B43-B123-7BAEBDE77AF0}" dt="2025-01-08T07:22:22.692" v="0" actId="47"/>
        <pc:sldMkLst>
          <pc:docMk/>
          <pc:sldMk cId="0" sldId="257"/>
        </pc:sldMkLst>
      </pc:sldChg>
      <pc:sldChg chg="modSp mod">
        <pc:chgData name="lak a" userId="34485148bf8a177f" providerId="LiveId" clId="{9E51EC6B-6188-4B43-B123-7BAEBDE77AF0}" dt="2025-01-08T08:16:09.689" v="124" actId="20577"/>
        <pc:sldMkLst>
          <pc:docMk/>
          <pc:sldMk cId="1429641473" sldId="289"/>
        </pc:sldMkLst>
        <pc:spChg chg="mod">
          <ac:chgData name="lak a" userId="34485148bf8a177f" providerId="LiveId" clId="{9E51EC6B-6188-4B43-B123-7BAEBDE77AF0}" dt="2025-01-08T08:16:09.689" v="124" actId="20577"/>
          <ac:spMkLst>
            <pc:docMk/>
            <pc:sldMk cId="1429641473" sldId="289"/>
            <ac:spMk id="4" creationId="{7E7EDA62-6810-C026-569C-AB754C126B85}"/>
          </ac:spMkLst>
        </pc:spChg>
      </pc:sldChg>
      <pc:sldChg chg="modSp mod">
        <pc:chgData name="lak a" userId="34485148bf8a177f" providerId="LiveId" clId="{9E51EC6B-6188-4B43-B123-7BAEBDE77AF0}" dt="2025-01-08T07:37:54.810" v="25" actId="1036"/>
        <pc:sldMkLst>
          <pc:docMk/>
          <pc:sldMk cId="1869460620" sldId="298"/>
        </pc:sldMkLst>
        <pc:spChg chg="mod">
          <ac:chgData name="lak a" userId="34485148bf8a177f" providerId="LiveId" clId="{9E51EC6B-6188-4B43-B123-7BAEBDE77AF0}" dt="2025-01-08T07:35:23.958" v="20" actId="20577"/>
          <ac:spMkLst>
            <pc:docMk/>
            <pc:sldMk cId="1869460620" sldId="298"/>
            <ac:spMk id="4" creationId="{DB20A693-DAF6-90F8-E452-0AF12BA5AC45}"/>
          </ac:spMkLst>
        </pc:spChg>
        <pc:picChg chg="mod">
          <ac:chgData name="lak a" userId="34485148bf8a177f" providerId="LiveId" clId="{9E51EC6B-6188-4B43-B123-7BAEBDE77AF0}" dt="2025-01-08T07:37:54.810" v="25" actId="1036"/>
          <ac:picMkLst>
            <pc:docMk/>
            <pc:sldMk cId="1869460620" sldId="298"/>
            <ac:picMk id="7" creationId="{16058E11-63D9-60F6-7202-F9B1E4DE503A}"/>
          </ac:picMkLst>
        </pc:picChg>
      </pc:sldChg>
      <pc:sldChg chg="addSp delSp modSp mod">
        <pc:chgData name="lak a" userId="34485148bf8a177f" providerId="LiveId" clId="{9E51EC6B-6188-4B43-B123-7BAEBDE77AF0}" dt="2025-01-08T07:33:47.611" v="10" actId="14100"/>
        <pc:sldMkLst>
          <pc:docMk/>
          <pc:sldMk cId="2761468039" sldId="303"/>
        </pc:sldMkLst>
        <pc:picChg chg="del">
          <ac:chgData name="lak a" userId="34485148bf8a177f" providerId="LiveId" clId="{9E51EC6B-6188-4B43-B123-7BAEBDE77AF0}" dt="2025-01-08T07:33:11.824" v="3" actId="478"/>
          <ac:picMkLst>
            <pc:docMk/>
            <pc:sldMk cId="2761468039" sldId="303"/>
            <ac:picMk id="8" creationId="{B5B48641-CC08-D2D7-57B7-B6D60C3AEDA5}"/>
          </ac:picMkLst>
        </pc:picChg>
        <pc:picChg chg="add mod">
          <ac:chgData name="lak a" userId="34485148bf8a177f" providerId="LiveId" clId="{9E51EC6B-6188-4B43-B123-7BAEBDE77AF0}" dt="2025-01-08T07:33:47.611" v="10" actId="14100"/>
          <ac:picMkLst>
            <pc:docMk/>
            <pc:sldMk cId="2761468039" sldId="303"/>
            <ac:picMk id="9" creationId="{E8F4FB5C-6D11-F584-FFA6-871F63FD137C}"/>
          </ac:picMkLst>
        </pc:picChg>
      </pc:sldChg>
      <pc:sldChg chg="modSp mod">
        <pc:chgData name="lak a" userId="34485148bf8a177f" providerId="LiveId" clId="{9E51EC6B-6188-4B43-B123-7BAEBDE77AF0}" dt="2025-01-08T08:19:34.056" v="128" actId="14734"/>
        <pc:sldMkLst>
          <pc:docMk/>
          <pc:sldMk cId="436044055" sldId="308"/>
        </pc:sldMkLst>
        <pc:graphicFrameChg chg="modGraphic">
          <ac:chgData name="lak a" userId="34485148bf8a177f" providerId="LiveId" clId="{9E51EC6B-6188-4B43-B123-7BAEBDE77AF0}" dt="2025-01-08T08:19:34.056" v="128" actId="14734"/>
          <ac:graphicFrameMkLst>
            <pc:docMk/>
            <pc:sldMk cId="436044055" sldId="308"/>
            <ac:graphicFrameMk id="4" creationId="{C1D00132-9264-4E13-E70C-120D8223421A}"/>
          </ac:graphicFrameMkLst>
        </pc:graphicFrameChg>
      </pc:sldChg>
      <pc:sldChg chg="modSp mod">
        <pc:chgData name="lak a" userId="34485148bf8a177f" providerId="LiveId" clId="{9E51EC6B-6188-4B43-B123-7BAEBDE77AF0}" dt="2025-01-08T07:44:02.305" v="107" actId="20577"/>
        <pc:sldMkLst>
          <pc:docMk/>
          <pc:sldMk cId="47504028" sldId="317"/>
        </pc:sldMkLst>
        <pc:spChg chg="mod">
          <ac:chgData name="lak a" userId="34485148bf8a177f" providerId="LiveId" clId="{9E51EC6B-6188-4B43-B123-7BAEBDE77AF0}" dt="2025-01-08T07:39:44.311" v="28" actId="1035"/>
          <ac:spMkLst>
            <pc:docMk/>
            <pc:sldMk cId="47504028" sldId="317"/>
            <ac:spMk id="6" creationId="{92B1124D-6CAC-4FC1-A4DC-30BD18F7A51A}"/>
          </ac:spMkLst>
        </pc:spChg>
        <pc:spChg chg="mod">
          <ac:chgData name="lak a" userId="34485148bf8a177f" providerId="LiveId" clId="{9E51EC6B-6188-4B43-B123-7BAEBDE77AF0}" dt="2025-01-08T07:44:02.305" v="107" actId="20577"/>
          <ac:spMkLst>
            <pc:docMk/>
            <pc:sldMk cId="47504028" sldId="317"/>
            <ac:spMk id="7" creationId="{DE44F841-4391-8749-9DA9-A56533EEFBE1}"/>
          </ac:spMkLst>
        </pc:spChg>
      </pc:sldChg>
      <pc:sldChg chg="ord">
        <pc:chgData name="lak a" userId="34485148bf8a177f" providerId="LiveId" clId="{9E51EC6B-6188-4B43-B123-7BAEBDE77AF0}" dt="2025-01-08T07:49:43.017" v="109"/>
        <pc:sldMkLst>
          <pc:docMk/>
          <pc:sldMk cId="1928202833" sldId="53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08-01-2025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43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548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7347"/>
            <a:ext cx="12193235" cy="6850591"/>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858484"/>
            <a:ext cx="3881655"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Verdana" panose="020B0604030504040204" pitchFamily="34" charset="0"/>
                <a:ea typeface="Verdana" panose="020B0604030504040204" pitchFamily="34" charset="0"/>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BU21EECE0100524 Sudeep B S</a:t>
            </a: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BU21EECE0100553 Lakshman B H</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BU21EECE0100574 Darshan D M</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tx1"/>
                </a:solidFill>
                <a:latin typeface="Verdana" panose="020B0604030504040204" pitchFamily="34" charset="0"/>
                <a:ea typeface="Verdana" panose="020B0604030504040204" pitchFamily="34" charset="0"/>
                <a:sym typeface="Montserrat Medium"/>
              </a:rPr>
              <a:t>Dr. P Sundararaman</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Ambar Bajpai</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812360" y="409821"/>
            <a:ext cx="673873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dirty="0">
                <a:solidFill>
                  <a:schemeClr val="accent4"/>
                </a:solidFill>
                <a:latin typeface="Times New Roman" pitchFamily="18" charset="0"/>
                <a:ea typeface="Montserrat"/>
                <a:cs typeface="Times New Roman" pitchFamily="18" charset="0"/>
                <a:sym typeface="Montserrat"/>
              </a:rPr>
              <a:t>Smart Energy Meter for Domestic Usages </a:t>
            </a:r>
            <a:endParaRPr lang="en-US" sz="2800" b="1" i="0" u="none" strike="noStrike" cap="none" dirty="0">
              <a:solidFill>
                <a:schemeClr val="accent4"/>
              </a:solidFill>
              <a:latin typeface="Montserrat"/>
              <a:ea typeface="Montserrat"/>
              <a:cs typeface="Montserrat"/>
              <a:sym typeface="Montserrat"/>
            </a:endParaRP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Alpha 10(P2)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0E5223-C234-AD29-55E0-80196B8CA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Slide Number Placeholder 2">
            <a:extLst>
              <a:ext uri="{FF2B5EF4-FFF2-40B4-BE49-F238E27FC236}">
                <a16:creationId xmlns:a16="http://schemas.microsoft.com/office/drawing/2014/main" id="{F6793348-BF7F-BC0E-55DE-C2D875764266}"/>
              </a:ext>
            </a:extLst>
          </p:cNvPr>
          <p:cNvSpPr txBox="1">
            <a:spLocks/>
          </p:cNvSpPr>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10</a:t>
            </a:fld>
            <a:endParaRPr lang="en-US" dirty="0"/>
          </a:p>
        </p:txBody>
      </p:sp>
      <p:sp>
        <p:nvSpPr>
          <p:cNvPr id="5" name="Google Shape;125;p3">
            <a:extLst>
              <a:ext uri="{FF2B5EF4-FFF2-40B4-BE49-F238E27FC236}">
                <a16:creationId xmlns:a16="http://schemas.microsoft.com/office/drawing/2014/main" id="{1D06064C-C35C-DF02-D287-B503E041543B}"/>
              </a:ext>
            </a:extLst>
          </p:cNvPr>
          <p:cNvSpPr txBox="1"/>
          <p:nvPr/>
        </p:nvSpPr>
        <p:spPr>
          <a:xfrm>
            <a:off x="216308"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Contribution</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 name="Google Shape;125;p3">
            <a:extLst>
              <a:ext uri="{FF2B5EF4-FFF2-40B4-BE49-F238E27FC236}">
                <a16:creationId xmlns:a16="http://schemas.microsoft.com/office/drawing/2014/main" id="{92B1124D-6CAC-4FC1-A4DC-30BD18F7A51A}"/>
              </a:ext>
            </a:extLst>
          </p:cNvPr>
          <p:cNvSpPr txBox="1"/>
          <p:nvPr/>
        </p:nvSpPr>
        <p:spPr>
          <a:xfrm>
            <a:off x="452284" y="7417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Team Progress and Movement</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Planning and Research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Hardware Development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Testing and Validation </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Documentation and Reporting </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US" sz="2000" b="1" dirty="0">
                <a:latin typeface="Times New Roman" panose="02020603050405020304" pitchFamily="18" charset="0"/>
                <a:ea typeface="Verdana" panose="020B0604030504040204" pitchFamily="34" charset="0"/>
                <a:cs typeface="Times New Roman" panose="02020603050405020304" pitchFamily="18" charset="0"/>
              </a:rPr>
              <a:t>Movement:</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Interactive sessions with project guide.</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Group discussions.</a:t>
            </a: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Google Shape;125;p3">
            <a:extLst>
              <a:ext uri="{FF2B5EF4-FFF2-40B4-BE49-F238E27FC236}">
                <a16:creationId xmlns:a16="http://schemas.microsoft.com/office/drawing/2014/main" id="{DE44F841-4391-8749-9DA9-A56533EEFBE1}"/>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panose="02020603050405020304" pitchFamily="18" charset="0"/>
                <a:ea typeface="Verdana" panose="020B0604030504040204" pitchFamily="34" charset="0"/>
                <a:cs typeface="Times New Roman" panose="02020603050405020304" pitchFamily="18" charset="0"/>
              </a:rPr>
              <a:t>Individual Contribution </a:t>
            </a: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Sudeep B S</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Prototype design </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Coding (combined working)</a:t>
            </a: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Lakshman B H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Purchasing components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Final PPT and Report</a:t>
            </a:r>
          </a:p>
          <a:p>
            <a:pPr marL="285750" lvl="1" indent="-285750">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Darshan D 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Block diagram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Hardware setup </a:t>
            </a:r>
          </a:p>
        </p:txBody>
      </p:sp>
    </p:spTree>
    <p:extLst>
      <p:ext uri="{BB962C8B-B14F-4D97-AF65-F5344CB8AC3E}">
        <p14:creationId xmlns:p14="http://schemas.microsoft.com/office/powerpoint/2010/main" val="4750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929407"/>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Summary and Conclusion :</a:t>
            </a:r>
            <a:endParaRPr lang="en-IN" sz="1600" dirty="0">
              <a:latin typeface="Verdana" panose="020B0604030504040204" pitchFamily="34" charset="0"/>
              <a:ea typeface="Verdana" panose="020B0604030504040204" pitchFamily="34" charset="0"/>
            </a:endParaRPr>
          </a:p>
          <a:p>
            <a:r>
              <a:rPr lang="en-US" sz="1800" dirty="0">
                <a:latin typeface="Times New Roman" panose="02020603050405020304" pitchFamily="18" charset="0"/>
                <a:ea typeface="Verdana" panose="020B0604030504040204" pitchFamily="34" charset="0"/>
                <a:cs typeface="Times New Roman" panose="02020603050405020304" pitchFamily="18" charset="0"/>
              </a:rPr>
              <a:t>The Smart Energy Meter using successfully modernizes traditional energy metering by enabling real-time monitoring, accurate billing. It empowers consumers to track and manage their electricity usage more efficiently while providing utility providers with better control, reducing human error and less Human Effort</a:t>
            </a:r>
            <a:r>
              <a:rPr lang="en-US" sz="1600" dirty="0">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600"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Future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platform integration for cloud-based monitoring and data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to enable users to control energy usage from anywhere.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Smart Energy system to display how much electricity is consumed and the bill.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Enabling the system to send electricity consumption data to the power station.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the device retrieves data even when it is disconnected</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78A0-AF23-E9A7-BCF0-02F786945D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35B557-88B3-26A2-51A2-CBEA9E42A9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9238C38D-C9AB-3704-5FB2-7F4797AFD49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Block diagram  </a:t>
            </a:r>
            <a:endParaRPr dirty="0"/>
          </a:p>
        </p:txBody>
      </p:sp>
      <p:pic>
        <p:nvPicPr>
          <p:cNvPr id="5" name="Picture 4">
            <a:extLst>
              <a:ext uri="{FF2B5EF4-FFF2-40B4-BE49-F238E27FC236}">
                <a16:creationId xmlns:a16="http://schemas.microsoft.com/office/drawing/2014/main" id="{8C826347-61C6-B5BC-BB35-1318C92AE480}"/>
              </a:ext>
            </a:extLst>
          </p:cNvPr>
          <p:cNvPicPr>
            <a:picLocks noChangeAspect="1"/>
          </p:cNvPicPr>
          <p:nvPr/>
        </p:nvPicPr>
        <p:blipFill>
          <a:blip r:embed="rId2"/>
          <a:stretch>
            <a:fillRect/>
          </a:stretch>
        </p:blipFill>
        <p:spPr>
          <a:xfrm>
            <a:off x="2739221" y="726132"/>
            <a:ext cx="7037406" cy="6131868"/>
          </a:xfrm>
          <a:prstGeom prst="rect">
            <a:avLst/>
          </a:prstGeom>
        </p:spPr>
      </p:pic>
    </p:spTree>
    <p:extLst>
      <p:ext uri="{BB962C8B-B14F-4D97-AF65-F5344CB8AC3E}">
        <p14:creationId xmlns:p14="http://schemas.microsoft.com/office/powerpoint/2010/main" val="192820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891406-61C4-C3BE-CEC2-4D0333FC0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TextBox 4">
            <a:extLst>
              <a:ext uri="{FF2B5EF4-FFF2-40B4-BE49-F238E27FC236}">
                <a16:creationId xmlns:a16="http://schemas.microsoft.com/office/drawing/2014/main" id="{D2A0CB9A-C15F-9AC3-36C9-37B50D27AD57}"/>
              </a:ext>
            </a:extLst>
          </p:cNvPr>
          <p:cNvSpPr txBox="1"/>
          <p:nvPr/>
        </p:nvSpPr>
        <p:spPr>
          <a:xfrm>
            <a:off x="3720228" y="407504"/>
            <a:ext cx="3795252" cy="58477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3200" b="1" dirty="0">
                <a:latin typeface="Times New Roman" panose="02020603050405020304" pitchFamily="18" charset="0"/>
                <a:cs typeface="Times New Roman" panose="02020603050405020304" pitchFamily="18" charset="0"/>
              </a:rPr>
              <a:t>Introduction</a:t>
            </a:r>
          </a:p>
        </p:txBody>
      </p:sp>
      <p:sp>
        <p:nvSpPr>
          <p:cNvPr id="4" name="object 3">
            <a:extLst>
              <a:ext uri="{FF2B5EF4-FFF2-40B4-BE49-F238E27FC236}">
                <a16:creationId xmlns:a16="http://schemas.microsoft.com/office/drawing/2014/main" id="{E9AE2AC7-1218-F556-166F-E6416825E82B}"/>
              </a:ext>
            </a:extLst>
          </p:cNvPr>
          <p:cNvSpPr txBox="1"/>
          <p:nvPr/>
        </p:nvSpPr>
        <p:spPr>
          <a:xfrm>
            <a:off x="35034" y="699891"/>
            <a:ext cx="10785365" cy="4500848"/>
          </a:xfrm>
          <a:prstGeom prst="rect">
            <a:avLst/>
          </a:prstGeom>
        </p:spPr>
        <p:txBody>
          <a:bodyPr vert="horz" wrap="square" lIns="0" tIns="13335" rIns="0" bIns="0" rtlCol="0">
            <a:spAutoFit/>
          </a:bodyPr>
          <a:lstStyle/>
          <a:p>
            <a:pPr marL="904240" algn="just">
              <a:lnSpc>
                <a:spcPct val="150000"/>
              </a:lnSpc>
              <a:spcBef>
                <a:spcPts val="105"/>
              </a:spcBef>
            </a:pPr>
            <a:endParaRPr lang="en-US" dirty="0"/>
          </a:p>
          <a:p>
            <a:pPr marL="904240" algn="just">
              <a:lnSpc>
                <a:spcPct val="150000"/>
              </a:lnSpc>
              <a:spcBef>
                <a:spcPts val="105"/>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Smart Energy Meter Project aims to transform energy consumption management by integrating advanced metering infrastructure (AMI) with real-time data analytics, enabling seamless monitoring and control in both residential and commercial settings. Equipped with IoT capabilities, the meter allows remote access to </a:t>
            </a:r>
            <a:r>
              <a:rPr lang="en-US" sz="2000" dirty="0">
                <a:latin typeface="Times New Roman" panose="02020603050405020304" pitchFamily="18" charset="0"/>
                <a:cs typeface="Times New Roman" panose="02020603050405020304" pitchFamily="18" charset="0"/>
              </a:rPr>
              <a:t>electricity</a:t>
            </a:r>
            <a:r>
              <a:rPr lang="en-US" sz="1800" dirty="0">
                <a:latin typeface="Times New Roman" panose="02020603050405020304" pitchFamily="18" charset="0"/>
                <a:cs typeface="Times New Roman" panose="02020603050405020304" pitchFamily="18" charset="0"/>
              </a:rPr>
              <a:t> usage data, providing valuable insights to both consumers and utility providers while reducing the need for manual effort. It supports dynamic pricing models, helping users optimize energy consumption by leveraging off-peak rates and lowering their bills. The system employs secure data transmission protocols to protect energy data and enhances grid resilience through predictive maintenance and timely alerts, preventing outages and ensuring a stable energy supply. With a user-friendly interface, the project empowers consumers to monitor their energy usage easily and adopt energy-saving practices, contributing to a smarter, more efficient, and sustainable energy future.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4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877220" y="11356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50425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790898"/>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Goals</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08255" y="799175"/>
            <a:ext cx="9943179" cy="2951064"/>
          </a:xfrm>
          <a:prstGeom prst="rect">
            <a:avLst/>
          </a:prstGeom>
          <a:noFill/>
        </p:spPr>
        <p:txBody>
          <a:bodyPr wrap="square" rtlCol="0">
            <a:spAutoFit/>
          </a:bodyPr>
          <a:lstStyle/>
          <a:p>
            <a:pPr>
              <a:lnSpc>
                <a:spcPct val="150000"/>
              </a:lnSpc>
            </a:pPr>
            <a:r>
              <a:rPr lang="en-US" sz="1800" dirty="0">
                <a:latin typeface="Times New Roman" panose="02020603050405020304" pitchFamily="18" charset="0"/>
                <a:ea typeface="Verdana" panose="020B0604030504040204" pitchFamily="34" charset="0"/>
                <a:cs typeface="Times New Roman" panose="02020603050405020304" pitchFamily="18" charset="0"/>
              </a:rPr>
              <a:t>The primary goal of a smart energy meter for domestic usage is to provide real-time method for tracking, measuring, and controlling household energy consumption. These meters are designed to boost energy efficiency, minimize waste, and give users greater control over their electricity usage.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Real-Time Monitoring: Provides real-time data on electricity consumption to track usage.</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Energy Efficiency: Helps optimize and reduce energy consumption by offering insights.</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 Ensures precise measurement of energy use for error-free billing.</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 smart energy meters contribute to reducing energy bills and operational costs</a:t>
            </a:r>
            <a:r>
              <a:rPr lang="en-US" dirty="0">
                <a:latin typeface="Times New Roman" panose="02020603050405020304" pitchFamily="18" charset="0"/>
                <a:ea typeface="Verdana" panose="020B0604030504040204" pitchFamily="34" charset="0"/>
                <a:cs typeface="Times New Roman" panose="02020603050405020304" pitchFamily="18" charset="0"/>
              </a:rPr>
              <a: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7E7EDA62-6810-C026-569C-AB754C126B85}"/>
              </a:ext>
            </a:extLst>
          </p:cNvPr>
          <p:cNvSpPr txBox="1"/>
          <p:nvPr/>
        </p:nvSpPr>
        <p:spPr>
          <a:xfrm>
            <a:off x="708255" y="4095183"/>
            <a:ext cx="6097656" cy="1843069"/>
          </a:xfrm>
          <a:prstGeom prst="rect">
            <a:avLst/>
          </a:prstGeom>
          <a:noFill/>
        </p:spPr>
        <p:txBody>
          <a:bodyPr wrap="square">
            <a:spAutoFit/>
          </a:bodyPr>
          <a:lstStyle/>
          <a:p>
            <a:r>
              <a:rPr lang="en-IN" sz="1800" dirty="0">
                <a:latin typeface="Times New Roman" panose="02020603050405020304" pitchFamily="18" charset="0"/>
                <a:ea typeface="Verdana" panose="020B0604030504040204" pitchFamily="34" charset="0"/>
                <a:cs typeface="Times New Roman" panose="02020603050405020304" pitchFamily="18" charset="0"/>
              </a:rPr>
              <a:t>Main Goals: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dirty="0">
                <a:latin typeface="Times New Roman" panose="02020603050405020304" pitchFamily="18" charset="0"/>
                <a:ea typeface="Verdana" panose="020B0604030504040204" pitchFamily="34" charset="0"/>
                <a:cs typeface="Times New Roman" panose="02020603050405020304" pitchFamily="18" charset="0"/>
              </a:rPr>
              <a:t>Additional Goals:</a:t>
            </a:r>
          </a:p>
          <a:p>
            <a:pPr marL="342900" indent="-342900">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Smart Home Integration</a:t>
            </a: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857863"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a:t>
            </a:r>
            <a:endParaRPr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2F03ED-2462-CE37-A33F-01062B7F968B}"/>
              </a:ext>
            </a:extLst>
          </p:cNvPr>
          <p:cNvPicPr>
            <a:picLocks noChangeAspect="1"/>
          </p:cNvPicPr>
          <p:nvPr/>
        </p:nvPicPr>
        <p:blipFill>
          <a:blip r:embed="rId3"/>
          <a:stretch>
            <a:fillRect/>
          </a:stretch>
        </p:blipFill>
        <p:spPr>
          <a:xfrm>
            <a:off x="452283" y="871532"/>
            <a:ext cx="11326761" cy="5114936"/>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0F0D1D-7D38-5F1E-6474-4FA34B131B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C1D00132-9264-4E13-E70C-120D8223421A}"/>
              </a:ext>
            </a:extLst>
          </p:cNvPr>
          <p:cNvGraphicFramePr>
            <a:graphicFrameLocks noGrp="1"/>
          </p:cNvGraphicFramePr>
          <p:nvPr>
            <p:extLst>
              <p:ext uri="{D42A27DB-BD31-4B8C-83A1-F6EECF244321}">
                <p14:modId xmlns:p14="http://schemas.microsoft.com/office/powerpoint/2010/main" val="2793936967"/>
              </p:ext>
            </p:extLst>
          </p:nvPr>
        </p:nvGraphicFramePr>
        <p:xfrm>
          <a:off x="3" y="473420"/>
          <a:ext cx="12191997" cy="6384579"/>
        </p:xfrm>
        <a:graphic>
          <a:graphicData uri="http://schemas.openxmlformats.org/drawingml/2006/table">
            <a:tbl>
              <a:tblPr firstRow="1" bandRow="1">
                <a:tableStyleId>{22838BEF-8BB2-4498-84A7-C5851F593DF1}</a:tableStyleId>
              </a:tblPr>
              <a:tblGrid>
                <a:gridCol w="556588">
                  <a:extLst>
                    <a:ext uri="{9D8B030D-6E8A-4147-A177-3AD203B41FA5}">
                      <a16:colId xmlns:a16="http://schemas.microsoft.com/office/drawing/2014/main" val="3789112827"/>
                    </a:ext>
                  </a:extLst>
                </a:gridCol>
                <a:gridCol w="2278049">
                  <a:extLst>
                    <a:ext uri="{9D8B030D-6E8A-4147-A177-3AD203B41FA5}">
                      <a16:colId xmlns:a16="http://schemas.microsoft.com/office/drawing/2014/main" val="3690788117"/>
                    </a:ext>
                  </a:extLst>
                </a:gridCol>
                <a:gridCol w="944880">
                  <a:extLst>
                    <a:ext uri="{9D8B030D-6E8A-4147-A177-3AD203B41FA5}">
                      <a16:colId xmlns:a16="http://schemas.microsoft.com/office/drawing/2014/main" val="1735913859"/>
                    </a:ext>
                  </a:extLst>
                </a:gridCol>
                <a:gridCol w="1235416">
                  <a:extLst>
                    <a:ext uri="{9D8B030D-6E8A-4147-A177-3AD203B41FA5}">
                      <a16:colId xmlns:a16="http://schemas.microsoft.com/office/drawing/2014/main" val="1612291686"/>
                    </a:ext>
                  </a:extLst>
                </a:gridCol>
                <a:gridCol w="4182714">
                  <a:extLst>
                    <a:ext uri="{9D8B030D-6E8A-4147-A177-3AD203B41FA5}">
                      <a16:colId xmlns:a16="http://schemas.microsoft.com/office/drawing/2014/main" val="1287391173"/>
                    </a:ext>
                  </a:extLst>
                </a:gridCol>
                <a:gridCol w="2994350">
                  <a:extLst>
                    <a:ext uri="{9D8B030D-6E8A-4147-A177-3AD203B41FA5}">
                      <a16:colId xmlns:a16="http://schemas.microsoft.com/office/drawing/2014/main" val="914323873"/>
                    </a:ext>
                  </a:extLst>
                </a:gridCol>
              </a:tblGrid>
              <a:tr h="670381">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681538461"/>
                  </a:ext>
                </a:extLst>
              </a:tr>
              <a:tr h="5714198">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1.</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DESIGN AND IMPLEMENTATION OF SMART ENERGY METER</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dirty="0">
                          <a:latin typeface="Times New Roman" panose="02020603050405020304" pitchFamily="18" charset="0"/>
                          <a:ea typeface="Verdana" panose="020B0604030504040204" pitchFamily="34" charset="0"/>
                          <a:cs typeface="Times New Roman" panose="02020603050405020304" pitchFamily="18" charset="0"/>
                        </a:rPr>
                        <a:t>2022</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IN" sz="1600" dirty="0">
                          <a:latin typeface="Times New Roman" panose="02020603050405020304" pitchFamily="18" charset="0"/>
                          <a:ea typeface="Verdana" panose="020B0604030504040204" pitchFamily="34" charset="0"/>
                          <a:cs typeface="Times New Roman" panose="02020603050405020304" pitchFamily="18" charset="0"/>
                        </a:rPr>
                        <a:t>V. Preethi and  G. Harish</a:t>
                      </a: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Technology Utilization</a:t>
                      </a:r>
                      <a:r>
                        <a:rPr lang="en-US" sz="1600" dirty="0">
                          <a:latin typeface="Times New Roman" panose="02020603050405020304" pitchFamily="18" charset="0"/>
                          <a:ea typeface="Verdana" panose="020B0604030504040204" pitchFamily="34" charset="0"/>
                          <a:cs typeface="Times New Roman" panose="02020603050405020304" pitchFamily="18" charset="0"/>
                        </a:rPr>
                        <a:t>: The smart energy meter design leverages IoT technology, particularly using microcontrollers and wireless communication modules, to enable remote monitoring and management of energy consumption.</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Real-Time Monitoring</a:t>
                      </a:r>
                      <a:r>
                        <a:rPr lang="en-US" sz="1600" dirty="0">
                          <a:latin typeface="Times New Roman" panose="02020603050405020304" pitchFamily="18" charset="0"/>
                          <a:ea typeface="Verdana" panose="020B0604030504040204" pitchFamily="34" charset="0"/>
                          <a:cs typeface="Times New Roman" panose="02020603050405020304" pitchFamily="18" charset="0"/>
                        </a:rPr>
                        <a:t>: The system allows for real-time energy monitoring, providing both consumers and utility providers with accurate and up-to-date information about energy usage, which can help in optimizing consumption and managing energy distribution more efficiently</a:t>
                      </a:r>
                    </a:p>
                    <a:p>
                      <a:pPr marL="171450" indent="-171450" algn="l">
                        <a:buFont typeface="Wingdings" panose="05000000000000000000" pitchFamily="2" charset="2"/>
                        <a:buChar char="q"/>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Implementation Challenges</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discusses various challenges encountered during the implementation, such as hardware-software integration, ensuring data security and privacy, and managing the cost of deploying such systems on a large scale.</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Cost Concerns</a:t>
                      </a:r>
                      <a:r>
                        <a:rPr lang="en-US" sz="1600" dirty="0">
                          <a:latin typeface="Times New Roman" panose="02020603050405020304" pitchFamily="18" charset="0"/>
                          <a:ea typeface="Verdana" panose="020B0604030504040204" pitchFamily="34" charset="0"/>
                          <a:cs typeface="Times New Roman" panose="02020603050405020304" pitchFamily="18" charset="0"/>
                        </a:rPr>
                        <a:t>: The initial cost of deploying smart meters, including the cost of hardware, installation, and maintenance, is identified as a significant barrier, especially in regions with limited financial resources.</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Data Management and Security</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points out the need for improved data management practices and enhanced security measures to protect the large volumes of data generated by smart meters from cyber threats.</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97442300"/>
                  </a:ext>
                </a:extLst>
              </a:tr>
            </a:tbl>
          </a:graphicData>
        </a:graphic>
      </p:graphicFrame>
      <p:sp>
        <p:nvSpPr>
          <p:cNvPr id="5" name="TextBox 4">
            <a:extLst>
              <a:ext uri="{FF2B5EF4-FFF2-40B4-BE49-F238E27FC236}">
                <a16:creationId xmlns:a16="http://schemas.microsoft.com/office/drawing/2014/main" id="{579749AA-78BD-ABDB-B8FC-82C7DF98197D}"/>
              </a:ext>
            </a:extLst>
          </p:cNvPr>
          <p:cNvSpPr txBox="1"/>
          <p:nvPr/>
        </p:nvSpPr>
        <p:spPr>
          <a:xfrm>
            <a:off x="4839085" y="0"/>
            <a:ext cx="2156360"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04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AC452C-2127-F346-0A88-2B9EFDCB89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6" name="Table 5">
            <a:extLst>
              <a:ext uri="{FF2B5EF4-FFF2-40B4-BE49-F238E27FC236}">
                <a16:creationId xmlns:a16="http://schemas.microsoft.com/office/drawing/2014/main" id="{6F5E0CDE-4F76-D152-8289-CF2BC08CF5DD}"/>
              </a:ext>
            </a:extLst>
          </p:cNvPr>
          <p:cNvGraphicFramePr>
            <a:graphicFrameLocks noGrp="1"/>
          </p:cNvGraphicFramePr>
          <p:nvPr>
            <p:extLst>
              <p:ext uri="{D42A27DB-BD31-4B8C-83A1-F6EECF244321}">
                <p14:modId xmlns:p14="http://schemas.microsoft.com/office/powerpoint/2010/main" val="218446015"/>
              </p:ext>
            </p:extLst>
          </p:nvPr>
        </p:nvGraphicFramePr>
        <p:xfrm>
          <a:off x="6628" y="396240"/>
          <a:ext cx="12185372" cy="6461760"/>
        </p:xfrm>
        <a:graphic>
          <a:graphicData uri="http://schemas.openxmlformats.org/drawingml/2006/table">
            <a:tbl>
              <a:tblPr firstRow="1" bandRow="1">
                <a:tableStyleId>{22838BEF-8BB2-4498-84A7-C5851F593DF1}</a:tableStyleId>
              </a:tblPr>
              <a:tblGrid>
                <a:gridCol w="526772">
                  <a:extLst>
                    <a:ext uri="{9D8B030D-6E8A-4147-A177-3AD203B41FA5}">
                      <a16:colId xmlns:a16="http://schemas.microsoft.com/office/drawing/2014/main" val="1849673152"/>
                    </a:ext>
                  </a:extLst>
                </a:gridCol>
                <a:gridCol w="2005151">
                  <a:extLst>
                    <a:ext uri="{9D8B030D-6E8A-4147-A177-3AD203B41FA5}">
                      <a16:colId xmlns:a16="http://schemas.microsoft.com/office/drawing/2014/main" val="1058208250"/>
                    </a:ext>
                  </a:extLst>
                </a:gridCol>
                <a:gridCol w="722630">
                  <a:extLst>
                    <a:ext uri="{9D8B030D-6E8A-4147-A177-3AD203B41FA5}">
                      <a16:colId xmlns:a16="http://schemas.microsoft.com/office/drawing/2014/main" val="3562810170"/>
                    </a:ext>
                  </a:extLst>
                </a:gridCol>
                <a:gridCol w="1272209">
                  <a:extLst>
                    <a:ext uri="{9D8B030D-6E8A-4147-A177-3AD203B41FA5}">
                      <a16:colId xmlns:a16="http://schemas.microsoft.com/office/drawing/2014/main" val="144200378"/>
                    </a:ext>
                  </a:extLst>
                </a:gridCol>
                <a:gridCol w="3677478">
                  <a:extLst>
                    <a:ext uri="{9D8B030D-6E8A-4147-A177-3AD203B41FA5}">
                      <a16:colId xmlns:a16="http://schemas.microsoft.com/office/drawing/2014/main" val="2627536172"/>
                    </a:ext>
                  </a:extLst>
                </a:gridCol>
                <a:gridCol w="3981132">
                  <a:extLst>
                    <a:ext uri="{9D8B030D-6E8A-4147-A177-3AD203B41FA5}">
                      <a16:colId xmlns:a16="http://schemas.microsoft.com/office/drawing/2014/main" val="825511800"/>
                    </a:ext>
                  </a:extLst>
                </a:gridCol>
              </a:tblGrid>
              <a:tr h="739833">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(conference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1634905332"/>
                  </a:ext>
                </a:extLst>
              </a:tr>
              <a:tr h="2695878">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2.</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ARDUINO BASED SMART ENERGY METER USING GSM</a:t>
                      </a: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2021</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Himanshu K. Patel and  TanishMody</a:t>
                      </a: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project aims to create a smart energy meter that monitors electricity usage in real time and sends data to users through GSM technology. an Arduino microcontroller reads the energy data, which is then transmitted via SMS using a GSM module. The system also notifies users about their consumption, including high usage alerts, helping them manage energy more efficiently.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system focuses on basic energy monitoring and SMS notifications but does not explore advanced features such as remote disconnection, IoT integration, or detailed consumption analytics. Additionally, while it aims to monitor energy usage, the project does not address optimizing the energy efficiency of the system itself, particularly regarding the energy consumption of the GSM module and Arduino.</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898652000"/>
                  </a:ext>
                </a:extLst>
              </a:tr>
              <a:tr h="2756367">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3.</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panose="02020603050405020304" pitchFamily="18" charset="0"/>
                          <a:ea typeface="Verdana" panose="020B0604030504040204" pitchFamily="34" charset="0"/>
                          <a:cs typeface="Times New Roman" panose="02020603050405020304" pitchFamily="18" charset="0"/>
                        </a:rPr>
                        <a:t>DESIGN, IMPLEMENTATIONAND DEPLOYMENT OF AN IOT BASED SMART ENERGY MANAGEMENT SYSTEM</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2019</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M. Usman saleem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m. Rehan usman , and mustafa shakir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Smart Energy Management System (SEMS) integrates IoT devices, a central server, and a user interface to monitor and manage energy consumption. User interaction is enabled via a mobile application, while communication between devices and the cloud is ensured through reliable protocols like MQTT and HTTP.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document briefly touches on the use of IoT devices and cloud computing but lacks in-depth discussion of the security and privacy concerns associated with the system. Additionally, it does not include a cost-benefit analysis, leaving the economic feasibility of large-scale deployment unexplored. Future research could focus on evaluating the costs of IoT devices, cloud services, and ongoing maintenance to assess its practicality.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2618880927"/>
                  </a:ext>
                </a:extLst>
              </a:tr>
            </a:tbl>
          </a:graphicData>
        </a:graphic>
      </p:graphicFrame>
      <p:sp>
        <p:nvSpPr>
          <p:cNvPr id="4" name="TextBox 3">
            <a:extLst>
              <a:ext uri="{FF2B5EF4-FFF2-40B4-BE49-F238E27FC236}">
                <a16:creationId xmlns:a16="http://schemas.microsoft.com/office/drawing/2014/main" id="{70E49CA1-A1FC-3235-F998-B870F119406F}"/>
              </a:ext>
            </a:extLst>
          </p:cNvPr>
          <p:cNvSpPr txBox="1"/>
          <p:nvPr/>
        </p:nvSpPr>
        <p:spPr>
          <a:xfrm>
            <a:off x="4614242" y="0"/>
            <a:ext cx="610759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46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(previous) </a:t>
            </a:r>
            <a:endParaRPr dirty="0"/>
          </a:p>
        </p:txBody>
      </p:sp>
      <p:pic>
        <p:nvPicPr>
          <p:cNvPr id="7" name="Picture 6">
            <a:extLst>
              <a:ext uri="{FF2B5EF4-FFF2-40B4-BE49-F238E27FC236}">
                <a16:creationId xmlns:a16="http://schemas.microsoft.com/office/drawing/2014/main" id="{16058E11-63D9-60F6-7202-F9B1E4DE503A}"/>
              </a:ext>
            </a:extLst>
          </p:cNvPr>
          <p:cNvPicPr>
            <a:picLocks noChangeAspect="1"/>
          </p:cNvPicPr>
          <p:nvPr/>
        </p:nvPicPr>
        <p:blipFill>
          <a:blip r:embed="rId2"/>
          <a:stretch>
            <a:fillRect/>
          </a:stretch>
        </p:blipFill>
        <p:spPr>
          <a:xfrm>
            <a:off x="159026" y="703918"/>
            <a:ext cx="11857382" cy="6092688"/>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Results + Validation against the use cases and test cases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E8F4FB5C-6D11-F584-FFA6-871F63FD137C}"/>
              </a:ext>
            </a:extLst>
          </p:cNvPr>
          <p:cNvPicPr>
            <a:picLocks noChangeAspect="1"/>
          </p:cNvPicPr>
          <p:nvPr/>
        </p:nvPicPr>
        <p:blipFill>
          <a:blip r:embed="rId2"/>
          <a:stretch>
            <a:fillRect/>
          </a:stretch>
        </p:blipFill>
        <p:spPr>
          <a:xfrm>
            <a:off x="250784" y="726132"/>
            <a:ext cx="11763738" cy="6033483"/>
          </a:xfrm>
          <a:prstGeom prst="rect">
            <a:avLst/>
          </a:prstGeom>
        </p:spPr>
      </p:pic>
    </p:spTree>
    <p:extLst>
      <p:ext uri="{BB962C8B-B14F-4D97-AF65-F5344CB8AC3E}">
        <p14:creationId xmlns:p14="http://schemas.microsoft.com/office/powerpoint/2010/main" val="2761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C81F-3184-A9B6-4EDF-564759B5ED2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2F5FB7-6CE2-44A6-A91F-BA11295CF1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8A9324EE-9300-A63E-CB30-D00FED73E1B0}"/>
              </a:ext>
            </a:extLst>
          </p:cNvPr>
          <p:cNvSpPr txBox="1"/>
          <p:nvPr/>
        </p:nvSpPr>
        <p:spPr>
          <a:xfrm>
            <a:off x="1000124" y="21239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Architecture(In-Progress) </a:t>
            </a:r>
            <a:endParaRPr dirty="0"/>
          </a:p>
        </p:txBody>
      </p:sp>
      <p:pic>
        <p:nvPicPr>
          <p:cNvPr id="5" name="Picture 4">
            <a:extLst>
              <a:ext uri="{FF2B5EF4-FFF2-40B4-BE49-F238E27FC236}">
                <a16:creationId xmlns:a16="http://schemas.microsoft.com/office/drawing/2014/main" id="{51E41339-7BD2-7946-51E2-78A19911B351}"/>
              </a:ext>
            </a:extLst>
          </p:cNvPr>
          <p:cNvPicPr>
            <a:picLocks noChangeAspect="1"/>
          </p:cNvPicPr>
          <p:nvPr/>
        </p:nvPicPr>
        <p:blipFill>
          <a:blip r:embed="rId2"/>
          <a:stretch>
            <a:fillRect/>
          </a:stretch>
        </p:blipFill>
        <p:spPr>
          <a:xfrm>
            <a:off x="139150" y="665920"/>
            <a:ext cx="11903765" cy="6111743"/>
          </a:xfrm>
          <a:prstGeom prst="rect">
            <a:avLst/>
          </a:prstGeom>
        </p:spPr>
      </p:pic>
    </p:spTree>
    <p:extLst>
      <p:ext uri="{BB962C8B-B14F-4D97-AF65-F5344CB8AC3E}">
        <p14:creationId xmlns:p14="http://schemas.microsoft.com/office/powerpoint/2010/main" val="2585964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3441</TotalTime>
  <Words>1100</Words>
  <Application>Microsoft Office PowerPoint</Application>
  <PresentationFormat>Widescreen</PresentationFormat>
  <Paragraphs>132</Paragraphs>
  <Slides>13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Calibri</vt:lpstr>
      <vt:lpstr>Montserrat</vt:lpstr>
      <vt:lpstr>Montserrat Medium</vt:lpstr>
      <vt:lpstr>Plus Jakarta Sans</vt:lpstr>
      <vt:lpstr>Poppins SemiBold</vt:lpstr>
      <vt:lpstr>Open Sans</vt:lpstr>
      <vt:lpstr>Aharoni</vt:lpstr>
      <vt:lpstr>Arial</vt:lpstr>
      <vt:lpstr>Verdana</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lak a</cp:lastModifiedBy>
  <cp:revision>31</cp:revision>
  <dcterms:created xsi:type="dcterms:W3CDTF">2022-05-23T07:15:42Z</dcterms:created>
  <dcterms:modified xsi:type="dcterms:W3CDTF">2025-01-08T08:22:11Z</dcterms:modified>
</cp:coreProperties>
</file>