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313" r:id="rId4"/>
    <p:sldId id="289" r:id="rId5"/>
    <p:sldId id="292" r:id="rId6"/>
    <p:sldId id="308" r:id="rId7"/>
    <p:sldId id="309" r:id="rId8"/>
    <p:sldId id="310" r:id="rId9"/>
    <p:sldId id="311" r:id="rId10"/>
    <p:sldId id="312" r:id="rId11"/>
    <p:sldId id="298" r:id="rId12"/>
    <p:sldId id="307" r:id="rId13"/>
    <p:sldId id="266" r:id="rId14"/>
  </p:sldIdLst>
  <p:sldSz cx="12192000" cy="6858000"/>
  <p:notesSz cx="6858000" cy="9144000"/>
  <p:embeddedFontLst>
    <p:embeddedFont>
      <p:font typeface="Montserrat" panose="00000500000000000000" pitchFamily="2" charset="0"/>
      <p:regular r:id="rId16"/>
      <p:bold r:id="rId17"/>
      <p:italic r:id="rId18"/>
      <p:boldItalic r:id="rId19"/>
    </p:embeddedFont>
    <p:embeddedFont>
      <p:font typeface="Montserrat Medium" panose="00000600000000000000" pitchFamily="2"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t>‹#›</a:t>
            </a:fld>
            <a:endParaRPr lang="en-US" dirty="0"/>
          </a:p>
        </p:txBody>
      </p:sp>
      <p:pic>
        <p:nvPicPr>
          <p:cNvPr id="2" name="Google Shape;111;p76"/>
          <p:cNvPicPr preferRelativeResize="0"/>
          <p:nvPr userDrawn="1"/>
        </p:nvPicPr>
        <p:blipFill rotWithShape="1">
          <a:blip r:embed="rId13"/>
          <a:srcRect l="22326" t="32664" r="11836" b="35101"/>
          <a:stretch>
            <a:fillRect/>
          </a:stretch>
        </p:blipFill>
        <p:spPr>
          <a:xfrm>
            <a:off x="262467" y="258234"/>
            <a:ext cx="1504951" cy="423333"/>
          </a:xfrm>
          <a:prstGeom prst="rect">
            <a:avLst/>
          </a:prstGeom>
          <a:noFill/>
          <a:ln>
            <a:noFill/>
          </a:ln>
        </p:spPr>
      </p:pic>
      <p:grpSp>
        <p:nvGrpSpPr>
          <p:cNvPr id="3" name="Google Shape;112;p76"/>
          <p:cNvGrpSpPr/>
          <p:nvPr userDrawn="1"/>
        </p:nvGrpSpPr>
        <p:grpSpPr>
          <a:xfrm>
            <a:off x="11856720" y="140636"/>
            <a:ext cx="223520" cy="990718"/>
            <a:chOff x="11856720" y="140636"/>
            <a:chExt cx="223520" cy="990718"/>
          </a:xfrm>
        </p:grpSpPr>
        <p:grpSp>
          <p:nvGrpSpPr>
            <p:cNvPr id="4" name="Google Shape;113;p76"/>
            <p:cNvGrpSpPr/>
            <p:nvPr/>
          </p:nvGrpSpPr>
          <p:grpSpPr>
            <a:xfrm>
              <a:off x="11856720" y="660278"/>
              <a:ext cx="223520" cy="471076"/>
              <a:chOff x="9734551" y="3138055"/>
              <a:chExt cx="2457449" cy="1328450"/>
            </a:xfrm>
          </p:grpSpPr>
          <p:sp>
            <p:nvSpPr>
              <p:cNvPr id="8"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5" name="Google Shape;116;p76"/>
            <p:cNvGrpSpPr/>
            <p:nvPr/>
          </p:nvGrpSpPr>
          <p:grpSpPr>
            <a:xfrm>
              <a:off x="11856720" y="140636"/>
              <a:ext cx="223520" cy="471076"/>
              <a:chOff x="9734551" y="3138055"/>
              <a:chExt cx="2457449" cy="1328450"/>
            </a:xfrm>
          </p:grpSpPr>
          <p:sp>
            <p:nvSpPr>
              <p:cNvPr id="6"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15" name="Picture 14" descr="A logo with text overlay&#10;&#10;Description automatically generated"/>
          <p:cNvPicPr>
            <a:picLocks noChangeAspect="1"/>
          </p:cNvPicPr>
          <p:nvPr userDrawn="1"/>
        </p:nvPicPr>
        <p:blipFill rotWithShape="1">
          <a:blip r:embed="rId14"/>
          <a:srcRect l="37906" t="34096" r="9606" b="36394"/>
          <a:stretch>
            <a:fillRect/>
          </a:stretch>
        </p:blipFill>
        <p:spPr>
          <a:xfrm>
            <a:off x="11125200" y="11945"/>
            <a:ext cx="1066800" cy="599768"/>
          </a:xfrm>
          <a:prstGeom prst="rect">
            <a:avLst/>
          </a:prstGeom>
        </p:spPr>
      </p:pic>
      <p:sp>
        <p:nvSpPr>
          <p:cNvPr id="16" name="Google Shape;125;p3"/>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Verdana" panose="020B0604030504040204" pitchFamily="34" charset="0"/>
          <a:ea typeface="Verdana" panose="020B0604030504040204" pitchFamily="34" charset="0"/>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a:fillRect/>
          </a:stretch>
        </p:blipFill>
        <p:spPr>
          <a:xfrm>
            <a:off x="1270" y="914400"/>
            <a:ext cx="12190730" cy="6684645"/>
          </a:xfrm>
          <a:prstGeom prst="rect">
            <a:avLst/>
          </a:prstGeom>
          <a:noFill/>
          <a:ln>
            <a:noFill/>
          </a:ln>
        </p:spPr>
      </p:pic>
      <p:sp>
        <p:nvSpPr>
          <p:cNvPr id="88" name="Google Shape;88;p1"/>
          <p:cNvSpPr txBox="1"/>
          <p:nvPr/>
        </p:nvSpPr>
        <p:spPr>
          <a:xfrm rot="10800000" flipV="1">
            <a:off x="2296795" y="168910"/>
            <a:ext cx="6991350" cy="99250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dirty="0">
                <a:solidFill>
                  <a:srgbClr val="8C212C"/>
                </a:solidFill>
                <a:latin typeface="Arial" panose="020B0604020202020204"/>
                <a:ea typeface="Arial" panose="020B0604020202020204"/>
                <a:cs typeface="Arial" panose="020B0604020202020204"/>
                <a:sym typeface="Arial" panose="020B0604020202020204"/>
              </a:rPr>
              <a:t>GITAM UNIVERSITY</a:t>
            </a:r>
          </a:p>
          <a:p>
            <a:pPr marL="0" marR="0" lvl="0" indent="0" algn="ctr" rtl="0">
              <a:lnSpc>
                <a:spcPct val="100000"/>
              </a:lnSpc>
              <a:spcBef>
                <a:spcPts val="0"/>
              </a:spcBef>
              <a:spcAft>
                <a:spcPts val="0"/>
              </a:spcAft>
              <a:buClr>
                <a:srgbClr val="000000"/>
              </a:buClr>
              <a:buSzPts val="3600"/>
              <a:buFont typeface="Arial" panose="020B0604020202020204"/>
              <a:buNone/>
            </a:pPr>
            <a:r>
              <a:rPr lang="en-IN" sz="2400" b="0" i="0" u="none" strike="noStrike" cap="none" dirty="0">
                <a:solidFill>
                  <a:srgbClr val="000000"/>
                </a:solidFill>
                <a:latin typeface="Arial" panose="020B0604020202020204"/>
                <a:ea typeface="Arial" panose="020B0604020202020204"/>
                <a:cs typeface="Arial" panose="020B0604020202020204"/>
                <a:sym typeface="Arial" panose="020B0604020202020204"/>
              </a:rPr>
              <a:t>Bengaluru Campus </a:t>
            </a: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r>
                <a:rPr lang="en-US" sz="135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AY 2021-25</a:t>
              </a:r>
              <a:endParaRPr sz="135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r>
                <a:rPr lang="en-US" sz="1350" b="0" i="0" u="none" strike="noStrike" cap="none" dirty="0">
                  <a:solidFill>
                    <a:schemeClr val="lt1"/>
                  </a:solidFill>
                  <a:latin typeface="Calibri" panose="020F0502020204030204"/>
                  <a:ea typeface="Calibri" panose="020F0502020204030204"/>
                  <a:cs typeface="Calibri" panose="020F0502020204030204"/>
                  <a:sym typeface="Calibri" panose="020F0502020204030204"/>
                </a:rPr>
                <a:t>Major Project</a:t>
              </a:r>
            </a:p>
            <a:p>
              <a:pPr marL="0" marR="0" lvl="0" indent="0" algn="ctr" rtl="0">
                <a:lnSpc>
                  <a:spcPct val="100000"/>
                </a:lnSpc>
                <a:spcBef>
                  <a:spcPts val="0"/>
                </a:spcBef>
                <a:spcAft>
                  <a:spcPts val="0"/>
                </a:spcAft>
                <a:buClr>
                  <a:srgbClr val="000000"/>
                </a:buClr>
                <a:buSzPts val="1351"/>
                <a:buFont typeface="Arial" panose="020B0604020202020204"/>
                <a:buNone/>
              </a:pPr>
              <a:r>
                <a:rPr lang="en-US" sz="1350" dirty="0">
                  <a:solidFill>
                    <a:schemeClr val="lt1"/>
                  </a:solidFill>
                  <a:latin typeface="Calibri" panose="020F0502020204030204"/>
                  <a:ea typeface="Calibri" panose="020F0502020204030204"/>
                  <a:cs typeface="Calibri" panose="020F0502020204030204"/>
                  <a:sym typeface="Calibri" panose="020F0502020204030204"/>
                </a:rPr>
                <a:t>Project ID: Alpha 10(P2)</a:t>
              </a:r>
              <a:endParaRPr sz="1350" b="0"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7F7F7F"/>
                </a:solidFill>
                <a:latin typeface="Montserrat Medium" panose="00000600000000000000"/>
                <a:ea typeface="Montserrat Medium" panose="00000600000000000000"/>
                <a:cs typeface="Montserrat Medium" panose="00000600000000000000"/>
                <a:sym typeface="Montserrat Medium" panose="00000600000000000000"/>
              </a:rPr>
              <a:t>www.gitamedu.com</a:t>
            </a:r>
            <a:endParaRPr sz="1200" b="0" i="0" u="none" strike="noStrike" cap="none">
              <a:solidFill>
                <a:srgbClr val="7F7F7F"/>
              </a:solidFill>
              <a:latin typeface="Montserrat Medium" panose="00000600000000000000"/>
              <a:ea typeface="Montserrat Medium" panose="00000600000000000000"/>
              <a:cs typeface="Montserrat Medium" panose="00000600000000000000"/>
              <a:sym typeface="Montserrat Medium" panose="00000600000000000000"/>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104" name="Google Shape;104;p1"/>
          <p:cNvSpPr/>
          <p:nvPr/>
        </p:nvSpPr>
        <p:spPr>
          <a:xfrm>
            <a:off x="3192357" y="16969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Montserrat Medium" panose="00000600000000000000"/>
                <a:ea typeface="Montserrat Medium" panose="00000600000000000000"/>
                <a:cs typeface="Montserrat Medium" panose="00000600000000000000"/>
                <a:sym typeface="Montserrat Medium" panose="00000600000000000000"/>
              </a:rPr>
              <a:t>Department of Electrical Electronics and Communication Engineering</a:t>
            </a:r>
            <a:endParaRPr sz="18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6" name="Google Shape;106;p1"/>
          <p:cNvSpPr/>
          <p:nvPr/>
        </p:nvSpPr>
        <p:spPr>
          <a:xfrm>
            <a:off x="3820795" y="3081020"/>
            <a:ext cx="4707890" cy="65976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Smart Energy Meter</a:t>
            </a:r>
            <a:endParaRPr lang="en-US" sz="1800" b="1" i="0" u="none" strike="noStrike" cap="none" dirty="0">
              <a:solidFill>
                <a:schemeClr val="dk1"/>
              </a:solidFill>
              <a:latin typeface="Montserrat" panose="00000500000000000000"/>
              <a:ea typeface="Montserrat" panose="00000500000000000000"/>
              <a:cs typeface="Montserrat" panose="00000500000000000000"/>
              <a:sym typeface="Montserrat" panose="00000500000000000000"/>
            </a:endParaRPr>
          </a:p>
        </p:txBody>
      </p:sp>
      <p:sp>
        <p:nvSpPr>
          <p:cNvPr id="2" name="Google Shape;111;p1"/>
          <p:cNvSpPr/>
          <p:nvPr/>
        </p:nvSpPr>
        <p:spPr>
          <a:xfrm>
            <a:off x="133350" y="4877435"/>
            <a:ext cx="3687445" cy="1545590"/>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Clr>
                <a:srgbClr val="000000"/>
              </a:buClr>
              <a:buSzPts val="1400"/>
              <a:buFont typeface="Arial" panose="020B0604020202020204"/>
              <a:buNone/>
            </a:pPr>
            <a:r>
              <a:rPr lang="en-US" sz="1400" b="1" i="0" u="none" strike="noStrike" cap="none" dirty="0">
                <a:solidFill>
                  <a:srgbClr val="FF0000"/>
                </a:solidFill>
                <a:latin typeface="Montserrat Medium" panose="00000600000000000000"/>
                <a:ea typeface="Montserrat Medium" panose="00000600000000000000"/>
                <a:cs typeface="Montserrat Medium" panose="00000600000000000000"/>
                <a:sym typeface="Montserrat Medium" panose="00000600000000000000"/>
              </a:rPr>
              <a:t>Project Team: </a:t>
            </a:r>
          </a:p>
          <a:p>
            <a:pPr marL="285750" marR="0" lvl="0" indent="-285750" rtl="0">
              <a:lnSpc>
                <a:spcPct val="15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rgbClr val="FF0000"/>
                </a:solidFill>
                <a:latin typeface="Montserrat Medium" panose="00000600000000000000"/>
                <a:ea typeface="Arial" panose="020B0604020202020204"/>
                <a:cs typeface="Arial" panose="020B0604020202020204"/>
                <a:sym typeface="Montserrat Medium" panose="00000600000000000000"/>
              </a:rPr>
              <a:t>BU21EECE0100524 Sudeep B S</a:t>
            </a:r>
          </a:p>
          <a:p>
            <a:pPr marL="285750" indent="-285750">
              <a:lnSpc>
                <a:spcPct val="150000"/>
              </a:lnSpc>
              <a:buSzPts val="1400"/>
              <a:buFont typeface="Arial" panose="020B0604020202020204" pitchFamily="34" charset="0"/>
              <a:buChar char="•"/>
            </a:pPr>
            <a:r>
              <a:rPr lang="en-US" sz="1400" b="1" i="0" u="none" strike="noStrike" cap="none" dirty="0">
                <a:solidFill>
                  <a:srgbClr val="FF0000"/>
                </a:solidFill>
                <a:latin typeface="Montserrat Medium" panose="00000600000000000000"/>
                <a:ea typeface="Arial" panose="020B0604020202020204"/>
                <a:cs typeface="Arial" panose="020B0604020202020204"/>
                <a:sym typeface="Montserrat Medium" panose="00000600000000000000"/>
              </a:rPr>
              <a:t>BU21EECE0100553 Lakshman B H</a:t>
            </a:r>
            <a:endParaRPr lang="en-US" sz="14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285750" indent="-285750">
              <a:lnSpc>
                <a:spcPct val="150000"/>
              </a:lnSpc>
              <a:buSzPts val="1400"/>
              <a:buFont typeface="Arial" panose="020B0604020202020204" pitchFamily="34" charset="0"/>
              <a:buChar char="•"/>
            </a:pPr>
            <a:r>
              <a:rPr lang="en-US" sz="1400" b="1" i="0" u="none" strike="noStrike" cap="none" dirty="0">
                <a:solidFill>
                  <a:srgbClr val="FF0000"/>
                </a:solidFill>
                <a:latin typeface="Montserrat Medium" panose="00000600000000000000"/>
                <a:ea typeface="Arial" panose="020B0604020202020204"/>
                <a:cs typeface="Arial" panose="020B0604020202020204"/>
                <a:sym typeface="Montserrat Medium" panose="00000600000000000000"/>
              </a:rPr>
              <a:t>BU21EECE0100574 Darshan D M</a:t>
            </a:r>
            <a:endParaRPr lang="en-US" sz="14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285750" marR="0" lvl="0" indent="-285750" algn="ctr" rtl="0">
              <a:lnSpc>
                <a:spcPct val="150000"/>
              </a:lnSpc>
              <a:spcBef>
                <a:spcPts val="0"/>
              </a:spcBef>
              <a:spcAft>
                <a:spcPts val="0"/>
              </a:spcAft>
              <a:buClr>
                <a:srgbClr val="000000"/>
              </a:buClr>
              <a:buSzPts val="1400"/>
              <a:buFont typeface="Arial" panose="020B0604020202020204" pitchFamily="34" charset="0"/>
              <a:buChar char="•"/>
            </a:pPr>
            <a:endParaRPr lang="en-US" sz="14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p:txBody>
      </p:sp>
      <p:sp>
        <p:nvSpPr>
          <p:cNvPr id="3" name="Google Shape;111;p1"/>
          <p:cNvSpPr/>
          <p:nvPr/>
        </p:nvSpPr>
        <p:spPr>
          <a:xfrm>
            <a:off x="9449802" y="5295901"/>
            <a:ext cx="2926946" cy="73596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panose="020B0604020202020204"/>
              <a:buNone/>
            </a:pPr>
            <a:r>
              <a:rPr lang="en-IN" altLang="en-US" sz="1400" b="1" i="0" u="none" strike="noStrike" cap="none" dirty="0">
                <a:solidFill>
                  <a:srgbClr val="FF0000"/>
                </a:solidFill>
                <a:latin typeface="Montserrat Medium" panose="00000600000000000000"/>
                <a:ea typeface="Montserrat Medium" panose="00000600000000000000"/>
                <a:cs typeface="Montserrat Medium" panose="00000600000000000000"/>
                <a:sym typeface="Montserrat Medium" panose="00000600000000000000"/>
              </a:rPr>
              <a:t>       </a:t>
            </a:r>
            <a:r>
              <a:rPr lang="en-US" sz="1400" b="1" i="0" u="none" strike="noStrike" cap="none" dirty="0">
                <a:solidFill>
                  <a:srgbClr val="FF0000"/>
                </a:solidFill>
                <a:latin typeface="Montserrat Medium" panose="00000600000000000000"/>
                <a:ea typeface="Montserrat Medium" panose="00000600000000000000"/>
                <a:cs typeface="Montserrat Medium" panose="00000600000000000000"/>
                <a:sym typeface="Montserrat Medium" panose="00000600000000000000"/>
              </a:rPr>
              <a:t>Project </a:t>
            </a:r>
            <a:r>
              <a:rPr lang="en-IN" altLang="en-US" sz="1400" b="1" i="0" u="none" strike="noStrike" cap="none" dirty="0">
                <a:solidFill>
                  <a:srgbClr val="FF0000"/>
                </a:solidFill>
                <a:latin typeface="Montserrat Medium" panose="00000600000000000000"/>
                <a:ea typeface="Montserrat Medium" panose="00000600000000000000"/>
                <a:cs typeface="Montserrat Medium" panose="00000600000000000000"/>
                <a:sym typeface="Montserrat Medium" panose="00000600000000000000"/>
              </a:rPr>
              <a:t>Guide</a:t>
            </a:r>
            <a:r>
              <a:rPr lang="en-US" sz="1400" b="1" i="0" u="none" strike="noStrike" cap="none" dirty="0">
                <a:solidFill>
                  <a:srgbClr val="FF0000"/>
                </a:solidFill>
                <a:latin typeface="Montserrat Medium" panose="00000600000000000000"/>
                <a:ea typeface="Montserrat Medium" panose="00000600000000000000"/>
                <a:cs typeface="Montserrat Medium" panose="00000600000000000000"/>
                <a:sym typeface="Montserrat Medium" panose="00000600000000000000"/>
              </a:rPr>
              <a:t> </a:t>
            </a:r>
          </a:p>
          <a:p>
            <a:pPr marL="0" marR="0" lvl="0" indent="0" rtl="0">
              <a:lnSpc>
                <a:spcPct val="100000"/>
              </a:lnSpc>
              <a:spcBef>
                <a:spcPts val="0"/>
              </a:spcBef>
              <a:spcAft>
                <a:spcPts val="0"/>
              </a:spcAft>
              <a:buClr>
                <a:srgbClr val="000000"/>
              </a:buClr>
              <a:buSzPts val="1400"/>
              <a:buFont typeface="Arial" panose="020B0604020202020204"/>
              <a:buNone/>
            </a:pPr>
            <a:endParaRPr lang="en-US" sz="1400" b="1" i="0" u="none" strike="noStrike" cap="none" dirty="0">
              <a:solidFill>
                <a:srgbClr val="FF0000"/>
              </a:solidFill>
              <a:latin typeface="Montserrat Medium" panose="00000600000000000000"/>
              <a:ea typeface="Montserrat Medium" panose="00000600000000000000"/>
              <a:cs typeface="Montserrat Medium" panose="00000600000000000000"/>
              <a:sym typeface="Montserrat Medium" panose="00000600000000000000"/>
            </a:endParaRPr>
          </a:p>
          <a:p>
            <a:pPr marL="0" marR="0" lvl="0" indent="0" rtl="0">
              <a:lnSpc>
                <a:spcPct val="100000"/>
              </a:lnSpc>
              <a:spcBef>
                <a:spcPts val="0"/>
              </a:spcBef>
              <a:spcAft>
                <a:spcPts val="0"/>
              </a:spcAft>
              <a:buClr>
                <a:srgbClr val="000000"/>
              </a:buClr>
              <a:buSzPts val="1400"/>
              <a:buFont typeface="Arial" panose="020B0604020202020204"/>
              <a:buNone/>
            </a:pPr>
            <a:r>
              <a:rPr lang="en-US" b="1" dirty="0">
                <a:solidFill>
                  <a:srgbClr val="FF0000"/>
                </a:solidFill>
                <a:latin typeface="Montserrat Medium" panose="00000600000000000000"/>
                <a:sym typeface="Montserrat Medium" panose="00000600000000000000"/>
              </a:rPr>
              <a:t>Dr. P Sundararaman</a:t>
            </a:r>
            <a:endParaRPr lang="en-US" sz="1400" b="1" i="0" u="none" strike="noStrike" cap="none" dirty="0">
              <a:solidFill>
                <a:srgbClr val="FF0000"/>
              </a:solidFill>
              <a:latin typeface="Montserrat Medium" panose="00000600000000000000"/>
              <a:ea typeface="Arial" panose="020B0604020202020204"/>
              <a:cs typeface="Arial" panose="020B0604020202020204"/>
              <a:sym typeface="Montserrat Medium" panose="000006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5722225"/>
              </p:ext>
            </p:extLst>
          </p:nvPr>
        </p:nvGraphicFramePr>
        <p:xfrm>
          <a:off x="-1" y="659758"/>
          <a:ext cx="12191999" cy="6198242"/>
        </p:xfrm>
        <a:graphic>
          <a:graphicData uri="http://schemas.openxmlformats.org/drawingml/2006/table">
            <a:tbl>
              <a:tblPr firstRow="1" bandRow="1">
                <a:tableStyleId>{22838BEF-8BB2-4498-84A7-C5851F593DF1}</a:tableStyleId>
              </a:tblPr>
              <a:tblGrid>
                <a:gridCol w="557862">
                  <a:extLst>
                    <a:ext uri="{9D8B030D-6E8A-4147-A177-3AD203B41FA5}">
                      <a16:colId xmlns:a16="http://schemas.microsoft.com/office/drawing/2014/main" val="20000"/>
                    </a:ext>
                  </a:extLst>
                </a:gridCol>
                <a:gridCol w="2007180">
                  <a:extLst>
                    <a:ext uri="{9D8B030D-6E8A-4147-A177-3AD203B41FA5}">
                      <a16:colId xmlns:a16="http://schemas.microsoft.com/office/drawing/2014/main" val="20001"/>
                    </a:ext>
                  </a:extLst>
                </a:gridCol>
                <a:gridCol w="771921">
                  <a:extLst>
                    <a:ext uri="{9D8B030D-6E8A-4147-A177-3AD203B41FA5}">
                      <a16:colId xmlns:a16="http://schemas.microsoft.com/office/drawing/2014/main" val="20002"/>
                    </a:ext>
                  </a:extLst>
                </a:gridCol>
                <a:gridCol w="1702578">
                  <a:extLst>
                    <a:ext uri="{9D8B030D-6E8A-4147-A177-3AD203B41FA5}">
                      <a16:colId xmlns:a16="http://schemas.microsoft.com/office/drawing/2014/main" val="20003"/>
                    </a:ext>
                  </a:extLst>
                </a:gridCol>
                <a:gridCol w="4185891">
                  <a:extLst>
                    <a:ext uri="{9D8B030D-6E8A-4147-A177-3AD203B41FA5}">
                      <a16:colId xmlns:a16="http://schemas.microsoft.com/office/drawing/2014/main" val="20004"/>
                    </a:ext>
                  </a:extLst>
                </a:gridCol>
                <a:gridCol w="2966567">
                  <a:extLst>
                    <a:ext uri="{9D8B030D-6E8A-4147-A177-3AD203B41FA5}">
                      <a16:colId xmlns:a16="http://schemas.microsoft.com/office/drawing/2014/main" val="20005"/>
                    </a:ext>
                  </a:extLst>
                </a:gridCol>
              </a:tblGrid>
              <a:tr h="528441">
                <a:tc>
                  <a:txBody>
                    <a:bodyPr/>
                    <a:lstStyle/>
                    <a:p>
                      <a:r>
                        <a:rPr lang="en-US" sz="1200" dirty="0"/>
                        <a:t>SI</a:t>
                      </a:r>
                    </a:p>
                    <a:p>
                      <a:r>
                        <a:rPr lang="en-US" sz="1200" dirty="0"/>
                        <a:t>NO</a:t>
                      </a:r>
                      <a:endParaRPr lang="en-IN" sz="1200" dirty="0"/>
                    </a:p>
                  </a:txBody>
                  <a:tcPr/>
                </a:tc>
                <a:tc>
                  <a:txBody>
                    <a:bodyPr/>
                    <a:lstStyle/>
                    <a:p>
                      <a:r>
                        <a:rPr lang="en-US" dirty="0"/>
                        <a:t>Title of the Paper</a:t>
                      </a:r>
                    </a:p>
                    <a:p>
                      <a:r>
                        <a:rPr lang="en-US" dirty="0"/>
                        <a:t>(conference paper)</a:t>
                      </a:r>
                      <a:endParaRPr lang="en-IN" dirty="0"/>
                    </a:p>
                  </a:txBody>
                  <a:tcPr/>
                </a:tc>
                <a:tc>
                  <a:txBody>
                    <a:bodyPr/>
                    <a:lstStyle/>
                    <a:p>
                      <a:r>
                        <a:rPr lang="en-US" dirty="0"/>
                        <a:t>Year</a:t>
                      </a:r>
                      <a:endParaRPr lang="en-IN" dirty="0"/>
                    </a:p>
                  </a:txBody>
                  <a:tcPr/>
                </a:tc>
                <a:tc>
                  <a:txBody>
                    <a:bodyPr/>
                    <a:lstStyle/>
                    <a:p>
                      <a:pPr algn="ctr"/>
                      <a:r>
                        <a:rPr lang="en-US" dirty="0"/>
                        <a:t>Author</a:t>
                      </a:r>
                      <a:endParaRPr lang="en-IN" dirty="0"/>
                    </a:p>
                  </a:txBody>
                  <a:tcPr/>
                </a:tc>
                <a:tc>
                  <a:txBody>
                    <a:bodyPr/>
                    <a:lstStyle/>
                    <a:p>
                      <a:pPr algn="ctr"/>
                      <a:r>
                        <a:rPr lang="en-US" dirty="0"/>
                        <a:t>Key Findings</a:t>
                      </a:r>
                      <a:endParaRPr lang="en-IN" dirty="0"/>
                    </a:p>
                  </a:txBody>
                  <a:tcPr/>
                </a:tc>
                <a:tc>
                  <a:txBody>
                    <a:bodyPr/>
                    <a:lstStyle/>
                    <a:p>
                      <a:pPr algn="ctr"/>
                      <a:r>
                        <a:rPr lang="en-US" dirty="0"/>
                        <a:t>Research gap</a:t>
                      </a:r>
                      <a:endParaRPr lang="en-IN" dirty="0"/>
                    </a:p>
                  </a:txBody>
                  <a:tcPr/>
                </a:tc>
                <a:extLst>
                  <a:ext uri="{0D108BD9-81ED-4DB2-BD59-A6C34878D82A}">
                    <a16:rowId xmlns:a16="http://schemas.microsoft.com/office/drawing/2014/main" val="10000"/>
                  </a:ext>
                </a:extLst>
              </a:tr>
              <a:tr h="5669801">
                <a:tc>
                  <a:txBody>
                    <a:bodyPr/>
                    <a:lstStyle/>
                    <a:p>
                      <a:r>
                        <a:rPr lang="en-US" b="1" dirty="0"/>
                        <a:t>5</a:t>
                      </a:r>
                      <a:r>
                        <a:rPr lang="en-US" dirty="0"/>
                        <a:t>.</a:t>
                      </a:r>
                      <a:endParaRPr lang="en-IN" dirty="0"/>
                    </a:p>
                  </a:txBody>
                  <a:tcPr/>
                </a:tc>
                <a:tc>
                  <a:txBody>
                    <a:bodyPr/>
                    <a:lstStyle/>
                    <a:p>
                      <a:pPr>
                        <a:lnSpc>
                          <a:spcPct val="150000"/>
                        </a:lnSpc>
                      </a:pPr>
                      <a:r>
                        <a:rPr lang="en-US" b="1" dirty="0"/>
                        <a:t>DESIGN AND OPERATION OF SMART ENERGY METER FOR EFFECTIVE ENERGY UTILIZATION IN SMART CITIES </a:t>
                      </a:r>
                      <a:endParaRPr lang="en-IN" b="1" dirty="0"/>
                    </a:p>
                  </a:txBody>
                  <a:tcPr/>
                </a:tc>
                <a:tc>
                  <a:txBody>
                    <a:bodyPr/>
                    <a:lstStyle/>
                    <a:p>
                      <a:pPr>
                        <a:lnSpc>
                          <a:spcPct val="150000"/>
                        </a:lnSpc>
                      </a:pPr>
                      <a:r>
                        <a:rPr lang="en-US" dirty="0"/>
                        <a:t>2023</a:t>
                      </a:r>
                      <a:endParaRPr lang="en-IN" dirty="0"/>
                    </a:p>
                  </a:txBody>
                  <a:tcPr/>
                </a:tc>
                <a:tc>
                  <a:txBody>
                    <a:bodyPr/>
                    <a:lstStyle/>
                    <a:p>
                      <a:pPr>
                        <a:lnSpc>
                          <a:spcPct val="150000"/>
                        </a:lnSpc>
                      </a:pPr>
                      <a:r>
                        <a:rPr lang="en-IN" dirty="0"/>
                        <a:t>Qasim Mali, Aamir Zia,</a:t>
                      </a:r>
                    </a:p>
                    <a:p>
                      <a:pPr>
                        <a:lnSpc>
                          <a:spcPct val="150000"/>
                        </a:lnSpc>
                      </a:pPr>
                      <a:r>
                        <a:rPr lang="en-IN" dirty="0"/>
                        <a:t>Rehan Ahmad, </a:t>
                      </a:r>
                    </a:p>
                    <a:p>
                      <a:pPr>
                        <a:lnSpc>
                          <a:spcPct val="150000"/>
                        </a:lnSpc>
                      </a:pPr>
                      <a:r>
                        <a:rPr lang="en-IN" dirty="0"/>
                        <a:t>Muhammad Asim Butt and</a:t>
                      </a:r>
                    </a:p>
                    <a:p>
                      <a:pPr>
                        <a:lnSpc>
                          <a:spcPct val="150000"/>
                        </a:lnSpc>
                      </a:pPr>
                      <a:r>
                        <a:rPr lang="en-IN" dirty="0"/>
                        <a:t>Zain Ahmad Javed </a:t>
                      </a:r>
                    </a:p>
                  </a:txBody>
                  <a:tcPr/>
                </a:tc>
                <a:tc>
                  <a:txBody>
                    <a:bodyPr/>
                    <a:lstStyle/>
                    <a:p>
                      <a:pPr marL="0" indent="0">
                        <a:lnSpc>
                          <a:spcPct val="150000"/>
                        </a:lnSpc>
                        <a:buFont typeface="Wingdings" panose="05000000000000000000" pitchFamily="2" charset="2"/>
                        <a:buNone/>
                      </a:pPr>
                      <a:r>
                        <a:rPr lang="en-US" sz="1400" b="1" u="none" strike="noStrike" cap="none" dirty="0">
                          <a:solidFill>
                            <a:schemeClr val="dk1"/>
                          </a:solidFill>
                          <a:effectLst/>
                          <a:sym typeface="Arial" panose="020B0604020202020204"/>
                        </a:rPr>
                        <a:t>Real-Time Monitoring: </a:t>
                      </a:r>
                      <a:r>
                        <a:rPr lang="en-US" sz="1400" b="0" u="none" strike="noStrike" cap="none" dirty="0">
                          <a:solidFill>
                            <a:schemeClr val="dk1"/>
                          </a:solidFill>
                          <a:effectLst/>
                          <a:sym typeface="Arial" panose="020B0604020202020204"/>
                        </a:rPr>
                        <a:t>The system allows for real-time data transmission between consumers and utility providers, enabling immediate access to energy consumption data, which can help users adjust their usage patterns.</a:t>
                      </a:r>
                    </a:p>
                    <a:p>
                      <a:pPr marL="0" indent="0">
                        <a:lnSpc>
                          <a:spcPct val="150000"/>
                        </a:lnSpc>
                        <a:buFont typeface="Wingdings" panose="05000000000000000000" pitchFamily="2" charset="2"/>
                        <a:buNone/>
                      </a:pPr>
                      <a:endParaRPr lang="en-US" sz="1400" b="0" u="none" strike="noStrike" cap="none" dirty="0">
                        <a:solidFill>
                          <a:schemeClr val="dk1"/>
                        </a:solidFill>
                        <a:effectLst/>
                        <a:sym typeface="Arial" panose="020B0604020202020204"/>
                      </a:endParaRPr>
                    </a:p>
                    <a:p>
                      <a:pPr marL="0" indent="0">
                        <a:lnSpc>
                          <a:spcPct val="150000"/>
                        </a:lnSpc>
                        <a:buFont typeface="Wingdings" panose="05000000000000000000" pitchFamily="2" charset="2"/>
                        <a:buNone/>
                      </a:pPr>
                      <a:r>
                        <a:rPr lang="en-US" sz="1400" b="1" u="none" strike="noStrike" cap="none" dirty="0">
                          <a:solidFill>
                            <a:schemeClr val="dk1"/>
                          </a:solidFill>
                          <a:effectLst/>
                          <a:sym typeface="Arial" panose="020B0604020202020204"/>
                        </a:rPr>
                        <a:t>Reduction of Human Error: </a:t>
                      </a:r>
                      <a:r>
                        <a:rPr lang="en-US" sz="1400" b="0" u="none" strike="noStrike" cap="none" dirty="0">
                          <a:solidFill>
                            <a:schemeClr val="dk1"/>
                          </a:solidFill>
                          <a:effectLst/>
                          <a:sym typeface="Arial" panose="020B0604020202020204"/>
                        </a:rPr>
                        <a:t>By automating the data collection and billing processes, the smart meter minimizes the potential for human error associated with traditional meter reading methods.</a:t>
                      </a:r>
                    </a:p>
                    <a:p>
                      <a:pPr marL="0" indent="0">
                        <a:lnSpc>
                          <a:spcPct val="150000"/>
                        </a:lnSpc>
                        <a:buFont typeface="Wingdings" panose="05000000000000000000" pitchFamily="2" charset="2"/>
                        <a:buNone/>
                      </a:pPr>
                      <a:endParaRPr lang="en-US" sz="1400" b="0" u="none" strike="noStrike" cap="none" dirty="0">
                        <a:solidFill>
                          <a:schemeClr val="dk1"/>
                        </a:solidFill>
                        <a:effectLst/>
                        <a:sym typeface="Arial" panose="020B0604020202020204"/>
                      </a:endParaRPr>
                    </a:p>
                    <a:p>
                      <a:pPr marL="0" indent="0">
                        <a:lnSpc>
                          <a:spcPct val="150000"/>
                        </a:lnSpc>
                        <a:buFont typeface="Wingdings" panose="05000000000000000000" pitchFamily="2" charset="2"/>
                        <a:buNone/>
                      </a:pPr>
                      <a:r>
                        <a:rPr lang="en-US" sz="1400" b="1" u="none" strike="noStrike" cap="none" dirty="0">
                          <a:solidFill>
                            <a:schemeClr val="dk1"/>
                          </a:solidFill>
                          <a:effectLst/>
                          <a:sym typeface="Arial" panose="020B0604020202020204"/>
                        </a:rPr>
                        <a:t>User-Friendly Interface: </a:t>
                      </a:r>
                      <a:r>
                        <a:rPr lang="en-US" sz="1400" b="0" u="none" strike="noStrike" cap="none" dirty="0">
                          <a:solidFill>
                            <a:schemeClr val="dk1"/>
                          </a:solidFill>
                          <a:effectLst/>
                          <a:sym typeface="Arial" panose="020B0604020202020204"/>
                        </a:rPr>
                        <a:t>The design incorporates a display unit that provides users with essential information about their energy consumption, improving user engagement and awareness.</a:t>
                      </a:r>
                    </a:p>
                  </a:txBody>
                  <a:tcPr/>
                </a:tc>
                <a:tc>
                  <a:txBody>
                    <a:bodyPr/>
                    <a:lstStyle/>
                    <a:p>
                      <a:pPr marL="0" indent="0">
                        <a:lnSpc>
                          <a:spcPct val="150000"/>
                        </a:lnSpc>
                        <a:buFont typeface="Wingdings" panose="05000000000000000000" pitchFamily="2" charset="2"/>
                        <a:buNone/>
                      </a:pPr>
                      <a:r>
                        <a:rPr lang="en-US" sz="1400" b="1" u="none" strike="noStrike" cap="none" dirty="0">
                          <a:solidFill>
                            <a:schemeClr val="dk1"/>
                          </a:solidFill>
                          <a:effectLst/>
                          <a:sym typeface="Arial" panose="020B0604020202020204"/>
                        </a:rPr>
                        <a:t>Consumer Behavior Insights: </a:t>
                      </a:r>
                      <a:r>
                        <a:rPr lang="en-US" sz="1400" b="0" u="none" strike="noStrike" cap="none" dirty="0">
                          <a:solidFill>
                            <a:schemeClr val="dk1"/>
                          </a:solidFill>
                          <a:effectLst/>
                          <a:sym typeface="Arial" panose="020B0604020202020204"/>
                        </a:rPr>
                        <a:t>The study does not explore how the introduction of smart meters influences consumer behavior in terms of energy usage and payment patterns.</a:t>
                      </a:r>
                    </a:p>
                    <a:p>
                      <a:pPr marL="0" indent="0">
                        <a:lnSpc>
                          <a:spcPct val="150000"/>
                        </a:lnSpc>
                        <a:buFont typeface="Wingdings" panose="05000000000000000000" pitchFamily="2" charset="2"/>
                        <a:buNone/>
                      </a:pPr>
                      <a:endParaRPr lang="en-US" sz="1400" b="0" u="none" strike="noStrike" cap="none" dirty="0">
                        <a:solidFill>
                          <a:schemeClr val="dk1"/>
                        </a:solidFill>
                        <a:effectLst/>
                        <a:sym typeface="Arial" panose="020B0604020202020204"/>
                      </a:endParaRPr>
                    </a:p>
                    <a:p>
                      <a:pPr marL="0" indent="0">
                        <a:lnSpc>
                          <a:spcPct val="150000"/>
                        </a:lnSpc>
                        <a:buFont typeface="Wingdings" panose="05000000000000000000" pitchFamily="2" charset="2"/>
                        <a:buNone/>
                      </a:pPr>
                      <a:r>
                        <a:rPr lang="en-US" sz="1400" b="1" u="none" strike="noStrike" cap="none" dirty="0">
                          <a:solidFill>
                            <a:schemeClr val="dk1"/>
                          </a:solidFill>
                          <a:effectLst/>
                          <a:sym typeface="Arial" panose="020B0604020202020204"/>
                        </a:rPr>
                        <a:t>Data Privacy and Security: </a:t>
                      </a:r>
                      <a:r>
                        <a:rPr lang="en-US" sz="1400" b="0" u="none" strike="noStrike" cap="none" dirty="0">
                          <a:solidFill>
                            <a:schemeClr val="dk1"/>
                          </a:solidFill>
                          <a:effectLst/>
                          <a:sym typeface="Arial" panose="020B0604020202020204"/>
                        </a:rPr>
                        <a:t>While the paper mentions security features, it does not thoroughly examine the implications of data privacy concerns related to the collection and transmission of user consumption data.</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p:cNvSpPr txBox="1"/>
          <p:nvPr/>
        </p:nvSpPr>
        <p:spPr>
          <a:xfrm>
            <a:off x="1000124" y="9246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altLang="en-US" sz="2400" b="1" dirty="0">
                <a:latin typeface="Montserrat" panose="00000500000000000000"/>
                <a:sym typeface="Montserrat" panose="00000500000000000000"/>
              </a:rPr>
              <a:t>The Proposed  </a:t>
            </a:r>
            <a:r>
              <a:rPr lang="en-US" sz="2400" b="1" dirty="0">
                <a:latin typeface="Montserrat" panose="00000500000000000000"/>
                <a:sym typeface="Montserrat" panose="00000500000000000000"/>
              </a:rPr>
              <a:t>Architecture</a:t>
            </a:r>
          </a:p>
          <a:p>
            <a:pPr marL="0" marR="0" lvl="0" indent="0" algn="ctr" rtl="0">
              <a:lnSpc>
                <a:spcPct val="100000"/>
              </a:lnSpc>
              <a:spcBef>
                <a:spcPts val="0"/>
              </a:spcBef>
              <a:spcAft>
                <a:spcPts val="0"/>
              </a:spcAft>
              <a:buNone/>
            </a:pPr>
            <a:r>
              <a:rPr lang="en-US" sz="2400" b="1" dirty="0">
                <a:latin typeface="Montserrat" panose="00000500000000000000"/>
                <a:sym typeface="Montserrat" panose="00000500000000000000"/>
              </a:rPr>
              <a:t>  </a:t>
            </a:r>
            <a:endParaRPr dirty="0"/>
          </a:p>
        </p:txBody>
      </p:sp>
      <p:pic>
        <p:nvPicPr>
          <p:cNvPr id="8" name="Picture 7"/>
          <p:cNvPicPr>
            <a:picLocks noChangeAspect="1"/>
          </p:cNvPicPr>
          <p:nvPr/>
        </p:nvPicPr>
        <p:blipFill>
          <a:blip r:embed="rId2"/>
          <a:stretch>
            <a:fillRect/>
          </a:stretch>
        </p:blipFill>
        <p:spPr>
          <a:xfrm>
            <a:off x="0" y="877570"/>
            <a:ext cx="12191365" cy="6045835"/>
          </a:xfrm>
          <a:prstGeom prst="rect">
            <a:avLst/>
          </a:prstGeom>
        </p:spPr>
      </p:pic>
      <p:sp>
        <p:nvSpPr>
          <p:cNvPr id="9" name="TextBox 8"/>
          <p:cNvSpPr txBox="1"/>
          <p:nvPr/>
        </p:nvSpPr>
        <p:spPr>
          <a:xfrm>
            <a:off x="4922270" y="697444"/>
            <a:ext cx="2374368" cy="338554"/>
          </a:xfrm>
          <a:prstGeom prst="rect">
            <a:avLst/>
          </a:prstGeom>
          <a:noFill/>
        </p:spPr>
        <p:txBody>
          <a:bodyPr wrap="none" rtlCol="0">
            <a:spAutoFit/>
          </a:bodyPr>
          <a:lstStyle/>
          <a:p>
            <a:r>
              <a:rPr lang="en-US" sz="1600" b="1" u="sng" dirty="0"/>
              <a:t>Referal Block Diagram</a:t>
            </a:r>
            <a:endParaRPr lang="en-IN" sz="1600" b="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Conclusion</a:t>
            </a: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5;p3"/>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sz="18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800" dirty="0">
              <a:latin typeface="Verdana" panose="020B0604030504040204" pitchFamily="34" charset="0"/>
              <a:ea typeface="Verdana" panose="020B0604030504040204" pitchFamily="34" charset="0"/>
            </a:endParaRPr>
          </a:p>
          <a:p>
            <a:pPr marR="0" lvl="0" algn="just" rtl="0">
              <a:lnSpc>
                <a:spcPct val="150000"/>
              </a:lnSpc>
              <a:spcBef>
                <a:spcPts val="0"/>
              </a:spcBef>
              <a:spcAft>
                <a:spcPts val="0"/>
              </a:spcAft>
            </a:pPr>
            <a:r>
              <a:rPr lang="en-IN" altLang="en-US" sz="1800" dirty="0">
                <a:latin typeface="Verdana" panose="020B0604030504040204" pitchFamily="34" charset="0"/>
                <a:ea typeface="Verdana" panose="020B0604030504040204" pitchFamily="34" charset="0"/>
              </a:rPr>
              <a:t>                    </a:t>
            </a:r>
            <a:r>
              <a:rPr lang="en-US" sz="1800" dirty="0">
                <a:latin typeface="Verdana" panose="020B0604030504040204" pitchFamily="34" charset="0"/>
                <a:ea typeface="Verdana" panose="020B0604030504040204" pitchFamily="34" charset="0"/>
              </a:rPr>
              <a:t>The literature survey on smart energy meters reveals significant advancements in energy management, driven by the integration of digital technologies. Various studies highlight the benefits of smart meters, including real-time data acquisition, improved billing accuracy, and enhanced energy conservation efforts. Furthermore, smart meters are seen as key enablers of smart grid infrastructure, facilitating better demand-response systems and allowing for more efficient load management. However, challenges such as data privacy, security.</a:t>
            </a:r>
            <a:endParaRPr lang="en-IN" sz="1800" dirty="0">
              <a:latin typeface="Verdana" panose="020B0604030504040204" pitchFamily="34" charset="0"/>
              <a:ea typeface="Verdana" panose="020B0604030504040204" pitchFamily="34" charset="0"/>
            </a:endParaRPr>
          </a:p>
          <a:p>
            <a:pPr marR="0" lvl="0" algn="just" rtl="0">
              <a:lnSpc>
                <a:spcPct val="150000"/>
              </a:lnSpc>
              <a:spcBef>
                <a:spcPts val="0"/>
              </a:spcBef>
              <a:spcAft>
                <a:spcPts val="0"/>
              </a:spcAft>
            </a:pPr>
            <a:endParaRPr lang="en-IN" sz="1800" dirty="0">
              <a:latin typeface="Verdana" panose="020B0604030504040204" pitchFamily="34" charset="0"/>
              <a:ea typeface="Verdana" panose="020B0604030504040204" pitchFamily="34" charset="0"/>
            </a:endParaRPr>
          </a:p>
          <a:p>
            <a:pPr algn="just"/>
            <a:endParaRPr lang="en-US" sz="1800" b="1" dirty="0">
              <a:latin typeface="Verdana" panose="020B0604030504040204" pitchFamily="34" charset="0"/>
              <a:ea typeface="Verdana" panose="020B0604030504040204" pitchFamily="34" charset="0"/>
            </a:endParaRPr>
          </a:p>
          <a:p>
            <a:endParaRPr lang="en-IN" sz="1800"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sz="1800" dirty="0">
              <a:latin typeface="Verdana" panose="020B0604030504040204" pitchFamily="34" charset="0"/>
              <a:ea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panose="020B0604020202020204"/>
              <a:buNone/>
            </a:pPr>
            <a:r>
              <a:rPr lang="en-US" sz="4400" b="0" i="0" u="none" strike="noStrike" cap="none">
                <a:solidFill>
                  <a:srgbClr val="DF2A36"/>
                </a:solidFill>
                <a:latin typeface="Arial" panose="020B0604020202020204"/>
                <a:ea typeface="Arial" panose="020B0604020202020204"/>
                <a:cs typeface="Arial" panose="020B0604020202020204"/>
                <a:sym typeface="Arial" panose="020B0604020202020204"/>
              </a:rPr>
              <a:t>THANK YOU</a:t>
            </a:r>
            <a:endParaRPr sz="4400" b="0" i="0" u="none" strike="noStrike" cap="none">
              <a:solidFill>
                <a:srgbClr val="DF2A36"/>
              </a:solidFill>
              <a:latin typeface="Arial" panose="020B0604020202020204"/>
              <a:ea typeface="Arial" panose="020B0604020202020204"/>
              <a:cs typeface="Arial" panose="020B0604020202020204"/>
              <a:sym typeface="Arial" panose="020B0604020202020204"/>
            </a:endParaRPr>
          </a:p>
        </p:txBody>
      </p:sp>
      <p:pic>
        <p:nvPicPr>
          <p:cNvPr id="231" name="Google Shape;231;p35"/>
          <p:cNvPicPr preferRelativeResize="0"/>
          <p:nvPr/>
        </p:nvPicPr>
        <p:blipFill rotWithShape="1">
          <a:blip r:embed="rId3"/>
          <a:srcRect l="22326" t="32664" r="11837" b="35102"/>
          <a:stretch>
            <a:fillRect/>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239" name="Google Shape;239;p35"/>
          <p:cNvPicPr preferRelativeResize="0"/>
          <p:nvPr/>
        </p:nvPicPr>
        <p:blipFill rotWithShape="1">
          <a:blip r:embed="rId4"/>
          <a:srcRect/>
          <a:stretch>
            <a:fill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srcRect l="22326" t="32664" r="11836" b="35101"/>
          <a:stretch>
            <a:fillRect/>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7" name="Picture 6" descr="A logo with text overlay&#10;&#10;Description automatically generated"/>
          <p:cNvPicPr>
            <a:picLocks noChangeAspect="1"/>
          </p:cNvPicPr>
          <p:nvPr/>
        </p:nvPicPr>
        <p:blipFill rotWithShape="1">
          <a:blip r:embed="rId4"/>
          <a:srcRect l="37906" t="34096" r="9606" b="36394"/>
          <a:stretch>
            <a:fillRect/>
          </a:stretch>
        </p:blipFill>
        <p:spPr>
          <a:xfrm>
            <a:off x="11125200" y="11945"/>
            <a:ext cx="1066800" cy="599768"/>
          </a:xfrm>
          <a:prstGeom prst="rect">
            <a:avLst/>
          </a:prstGeom>
        </p:spPr>
      </p:pic>
      <p:sp>
        <p:nvSpPr>
          <p:cNvPr id="8"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Project Group – Details</a:t>
            </a:r>
            <a:endParaRPr dirty="0"/>
          </a:p>
        </p:txBody>
      </p:sp>
      <p:grpSp>
        <p:nvGrpSpPr>
          <p:cNvPr id="16" name="Group 15"/>
          <p:cNvGrpSpPr/>
          <p:nvPr/>
        </p:nvGrpSpPr>
        <p:grpSpPr>
          <a:xfrm>
            <a:off x="550606" y="762414"/>
            <a:ext cx="10965118" cy="305674"/>
            <a:chOff x="550606" y="762414"/>
            <a:chExt cx="10965118" cy="305674"/>
          </a:xfrm>
          <a:solidFill>
            <a:schemeClr val="tx2">
              <a:lumMod val="10000"/>
            </a:schemeClr>
          </a:solidFill>
        </p:grpSpPr>
        <p:sp>
          <p:nvSpPr>
            <p:cNvPr id="2" name="Google Shape;120;p76"/>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Photo </a:t>
              </a:r>
              <a:endParaRPr sz="1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120;p76"/>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Track</a:t>
              </a:r>
              <a:endParaRPr sz="1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0" name="Google Shape;120;p76"/>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Roll No</a:t>
              </a:r>
              <a:endParaRPr sz="1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20;p76"/>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Name</a:t>
              </a:r>
              <a:endParaRPr lang="en-US" sz="1000" b="1" dirty="0">
                <a:ea typeface="Verdana" panose="020B0604030504040204"/>
              </a:endParaRPr>
            </a:p>
          </p:txBody>
        </p:sp>
      </p:grpSp>
      <p:grpSp>
        <p:nvGrpSpPr>
          <p:cNvPr id="15" name="Group 14"/>
          <p:cNvGrpSpPr/>
          <p:nvPr/>
        </p:nvGrpSpPr>
        <p:grpSpPr>
          <a:xfrm>
            <a:off x="2759164" y="1839536"/>
            <a:ext cx="8756560" cy="369096"/>
            <a:chOff x="2759164" y="1557376"/>
            <a:chExt cx="8756560" cy="369096"/>
          </a:xfrm>
        </p:grpSpPr>
        <p:sp>
          <p:nvSpPr>
            <p:cNvPr id="12" name="Google Shape;120;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0" i="0" u="none" strike="noStrike" cap="none" dirty="0">
                  <a:solidFill>
                    <a:schemeClr val="lt1"/>
                  </a:solidFill>
                  <a:latin typeface="Verdana" panose="020B0604030504040204"/>
                  <a:ea typeface="Verdana" panose="020B0604030504040204"/>
                  <a:cs typeface="Verdana" panose="020B0604030504040204"/>
                  <a:sym typeface="Verdana" panose="020B0604030504040204"/>
                </a:rPr>
                <a:t>EECE </a:t>
              </a:r>
              <a:r>
                <a:rPr lang="en-US" sz="1800" dirty="0">
                  <a:solidFill>
                    <a:schemeClr val="lt1"/>
                  </a:solidFill>
                  <a:latin typeface="Verdana" panose="020B0604030504040204"/>
                  <a:ea typeface="Verdana" panose="020B0604030504040204"/>
                  <a:cs typeface="Verdana" panose="020B0604030504040204"/>
                  <a:sym typeface="Verdana" panose="020B0604030504040204"/>
                </a:rPr>
                <a:t>Regular</a:t>
              </a:r>
              <a:endParaRPr sz="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20;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dirty="0">
                  <a:solidFill>
                    <a:schemeClr val="lt1"/>
                  </a:solidFill>
                  <a:latin typeface="Verdana" panose="020B0604030504040204"/>
                  <a:ea typeface="Verdana" panose="020B0604030504040204"/>
                  <a:sym typeface="Verdana" panose="020B0604030504040204"/>
                </a:rPr>
                <a:t>BU21EECE0100524</a:t>
              </a:r>
              <a:endParaRPr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20;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dirty="0">
                  <a:solidFill>
                    <a:schemeClr val="bg1"/>
                  </a:solidFill>
                </a:rPr>
                <a:t>Sudeep B S</a:t>
              </a:r>
              <a:endParaRPr sz="18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grpSp>
      <p:grpSp>
        <p:nvGrpSpPr>
          <p:cNvPr id="17" name="Group 16"/>
          <p:cNvGrpSpPr/>
          <p:nvPr/>
        </p:nvGrpSpPr>
        <p:grpSpPr>
          <a:xfrm>
            <a:off x="2793580" y="3642253"/>
            <a:ext cx="8722144" cy="374869"/>
            <a:chOff x="2793579" y="1557376"/>
            <a:chExt cx="8722144" cy="374869"/>
          </a:xfrm>
        </p:grpSpPr>
        <p:sp>
          <p:nvSpPr>
            <p:cNvPr id="19" name="Google Shape;120;p76"/>
            <p:cNvSpPr/>
            <p:nvPr/>
          </p:nvSpPr>
          <p:spPr>
            <a:xfrm>
              <a:off x="2793579" y="1563149"/>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0" i="0" u="none" strike="noStrike" cap="none" dirty="0">
                  <a:solidFill>
                    <a:schemeClr val="lt1"/>
                  </a:solidFill>
                  <a:latin typeface="Verdana" panose="020B0604030504040204"/>
                  <a:ea typeface="Verdana" panose="020B0604030504040204"/>
                  <a:cs typeface="Verdana" panose="020B0604030504040204"/>
                  <a:sym typeface="Verdana" panose="020B0604030504040204"/>
                </a:rPr>
                <a:t>EECE </a:t>
              </a:r>
              <a:r>
                <a:rPr lang="en-US" sz="1800" dirty="0">
                  <a:solidFill>
                    <a:schemeClr val="lt1"/>
                  </a:solidFill>
                  <a:latin typeface="Verdana" panose="020B0604030504040204"/>
                  <a:ea typeface="Verdana" panose="020B0604030504040204"/>
                  <a:cs typeface="Verdana" panose="020B0604030504040204"/>
                  <a:sym typeface="Verdana" panose="020B0604030504040204"/>
                </a:rPr>
                <a:t>Regular</a:t>
              </a:r>
              <a:endParaRPr sz="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120;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algn="ctr">
                <a:buSzPts val="3600"/>
              </a:pPr>
              <a:r>
                <a:rPr lang="en-US" dirty="0">
                  <a:solidFill>
                    <a:schemeClr val="lt1"/>
                  </a:solidFill>
                  <a:latin typeface="Verdana" panose="020B0604030504040204"/>
                  <a:ea typeface="Verdana" panose="020B0604030504040204"/>
                  <a:sym typeface="Verdana" panose="020B0604030504040204"/>
                </a:rPr>
                <a:t>BU21EECE0100553</a:t>
              </a:r>
              <a:endParaRPr lang="en-US"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endParaRPr sz="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120;p76"/>
            <p:cNvSpPr/>
            <p:nvPr/>
          </p:nvSpPr>
          <p:spPr>
            <a:xfrm>
              <a:off x="6937874" y="1563149"/>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dirty="0">
                  <a:solidFill>
                    <a:schemeClr val="lt1"/>
                  </a:solidFill>
                  <a:latin typeface="Verdana" panose="020B0604030504040204"/>
                  <a:ea typeface="Verdana" panose="020B0604030504040204"/>
                  <a:sym typeface="Verdana" panose="020B0604030504040204"/>
                </a:rPr>
                <a:t>Lakshman B H</a:t>
              </a:r>
              <a:endParaRPr sz="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 name="Group 21"/>
          <p:cNvGrpSpPr/>
          <p:nvPr/>
        </p:nvGrpSpPr>
        <p:grpSpPr>
          <a:xfrm>
            <a:off x="2760383" y="5456516"/>
            <a:ext cx="8756560" cy="369939"/>
            <a:chOff x="2759164" y="1556533"/>
            <a:chExt cx="8756560" cy="369939"/>
          </a:xfrm>
        </p:grpSpPr>
        <p:sp>
          <p:nvSpPr>
            <p:cNvPr id="24" name="Google Shape;120;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0" i="0" u="none" strike="noStrike" cap="none" dirty="0">
                  <a:solidFill>
                    <a:schemeClr val="lt1"/>
                  </a:solidFill>
                  <a:latin typeface="Verdana" panose="020B0604030504040204"/>
                  <a:ea typeface="Verdana" panose="020B0604030504040204"/>
                  <a:cs typeface="Verdana" panose="020B0604030504040204"/>
                  <a:sym typeface="Verdana" panose="020B0604030504040204"/>
                </a:rPr>
                <a:t>EECE </a:t>
              </a:r>
              <a:r>
                <a:rPr lang="en-US" sz="1800" dirty="0">
                  <a:solidFill>
                    <a:schemeClr val="lt1"/>
                  </a:solidFill>
                  <a:latin typeface="Verdana" panose="020B0604030504040204"/>
                  <a:ea typeface="Verdana" panose="020B0604030504040204"/>
                  <a:cs typeface="Verdana" panose="020B0604030504040204"/>
                  <a:sym typeface="Verdana" panose="020B0604030504040204"/>
                </a:rPr>
                <a:t>Regular</a:t>
              </a:r>
              <a:endParaRPr sz="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120;p76"/>
            <p:cNvSpPr/>
            <p:nvPr/>
          </p:nvSpPr>
          <p:spPr>
            <a:xfrm>
              <a:off x="4799359" y="1556533"/>
              <a:ext cx="2004564" cy="36993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algn="ctr">
                <a:buSzPts val="3600"/>
              </a:pPr>
              <a:r>
                <a:rPr lang="en-US" dirty="0">
                  <a:solidFill>
                    <a:schemeClr val="lt1"/>
                  </a:solidFill>
                  <a:latin typeface="Verdana" panose="020B0604030504040204"/>
                  <a:ea typeface="Verdana" panose="020B0604030504040204"/>
                  <a:sym typeface="Verdana" panose="020B0604030504040204"/>
                </a:rPr>
                <a:t>BU21EECE0100574</a:t>
              </a:r>
              <a:endParaRPr lang="en-US"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endParaRPr sz="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120;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dirty="0">
                  <a:solidFill>
                    <a:schemeClr val="lt1"/>
                  </a:solidFill>
                  <a:latin typeface="Verdana" panose="020B0604030504040204"/>
                  <a:ea typeface="Verdana" panose="020B0604030504040204"/>
                  <a:sym typeface="Verdana" panose="020B0604030504040204"/>
                </a:rPr>
                <a:t>Darshan D M</a:t>
              </a:r>
              <a:endParaRPr sz="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3" name="Slide Number Placeholder 3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30" name="Picture 29"/>
          <p:cNvPicPr>
            <a:picLocks noChangeAspect="1"/>
          </p:cNvPicPr>
          <p:nvPr/>
        </p:nvPicPr>
        <p:blipFill>
          <a:blip r:embed="rId5"/>
          <a:stretch>
            <a:fillRect/>
          </a:stretch>
        </p:blipFill>
        <p:spPr>
          <a:xfrm>
            <a:off x="1056053" y="3088876"/>
            <a:ext cx="1202589" cy="1555292"/>
          </a:xfrm>
          <a:prstGeom prst="rect">
            <a:avLst/>
          </a:prstGeom>
        </p:spPr>
      </p:pic>
      <p:pic>
        <p:nvPicPr>
          <p:cNvPr id="32" name="Picture 31"/>
          <p:cNvPicPr>
            <a:picLocks noChangeAspect="1"/>
          </p:cNvPicPr>
          <p:nvPr/>
        </p:nvPicPr>
        <p:blipFill>
          <a:blip r:embed="rId6"/>
          <a:stretch>
            <a:fillRect/>
          </a:stretch>
        </p:blipFill>
        <p:spPr>
          <a:xfrm>
            <a:off x="1057318" y="4832165"/>
            <a:ext cx="1201323" cy="1618639"/>
          </a:xfrm>
          <a:prstGeom prst="rect">
            <a:avLst/>
          </a:prstGeom>
        </p:spPr>
      </p:pic>
      <p:pic>
        <p:nvPicPr>
          <p:cNvPr id="35" name="Picture 34"/>
          <p:cNvPicPr>
            <a:picLocks noChangeAspect="1"/>
          </p:cNvPicPr>
          <p:nvPr/>
        </p:nvPicPr>
        <p:blipFill>
          <a:blip r:embed="rId7"/>
          <a:stretch>
            <a:fillRect/>
          </a:stretch>
        </p:blipFill>
        <p:spPr>
          <a:xfrm>
            <a:off x="1056053" y="1300836"/>
            <a:ext cx="1212433" cy="15552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TextBox 4"/>
          <p:cNvSpPr txBox="1"/>
          <p:nvPr/>
        </p:nvSpPr>
        <p:spPr>
          <a:xfrm>
            <a:off x="3720228" y="598387"/>
            <a:ext cx="3795252" cy="58477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3200" b="1" dirty="0"/>
              <a:t>Introduction</a:t>
            </a:r>
          </a:p>
        </p:txBody>
      </p:sp>
      <p:sp>
        <p:nvSpPr>
          <p:cNvPr id="7" name="TextBox 6"/>
          <p:cNvSpPr txBox="1"/>
          <p:nvPr/>
        </p:nvSpPr>
        <p:spPr>
          <a:xfrm>
            <a:off x="74295" y="1400810"/>
            <a:ext cx="12052935" cy="5521325"/>
          </a:xfrm>
          <a:prstGeom prst="rect">
            <a:avLst/>
          </a:prstGeom>
          <a:noFill/>
        </p:spPr>
        <p:txBody>
          <a:bodyPr wrap="square">
            <a:noAutofit/>
          </a:bodyPr>
          <a:lstStyle/>
          <a:p>
            <a:pPr algn="just">
              <a:lnSpc>
                <a:spcPct val="150000"/>
              </a:lnSpc>
            </a:pPr>
            <a:r>
              <a:rPr lang="en-IN" dirty="0"/>
              <a:t>                    In the era of smart technologies, energy management has become a critical component of modern infrastructure. The Smart Energy Meter Project aims to revolutionize the way energy consumption is monitored and it will send the electricity usage to utility providers and managed in residential and commercial settings. By integrating advanced metering infrastructure (AMI) with real-time data analytics, this project provides a comprehensive solution for efficient energy utilization and it will reduce human efforts. The smart energy meter is designed to record detailed information on electricity usage, enabling both consumers and utility providers to gain insights into consumption patterns. Equipped with IoT (Internet of Things) capabilities, the meter offers remote monitoring and control, ensuring seamless communication between the meter, consumers, and energy providers. The system employs secure data transmission protocols to guarantee the integrity and confidentiality of energy data. One of the standout features of the smart energy meter is its ability to support dynamic pricing models. By analysing consumption data in real-time, the meter can help users take advantage of off-peak rates and reduce their energy bills. The Smart Energy Meter Project also focuses on enhancing the resilience of the energy grid. By providing timely alerts and predictive maintenance insights, the system helps prevent outages and ensures a stable energy supply. Furthermore, the project incorporates user-friendly interfaces, making it easy for consumers to track their energy usage and implement energy-saving measures. Overall, the Smart Energy Meter Project represents a significant step towards a smarter, more efficient, and sustainable energy future. By empowering consumers with detailed energy insights and facilitating better energy management, this project has the potential to contribute significantly to global energy conservation efforts.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srcRect l="22326" t="32664" r="11836" b="35101"/>
          <a:stretch>
            <a:fillRect/>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7" name="Picture 6" descr="A logo with text overlay&#10;&#10;Description automatically generated"/>
          <p:cNvPicPr>
            <a:picLocks noChangeAspect="1"/>
          </p:cNvPicPr>
          <p:nvPr/>
        </p:nvPicPr>
        <p:blipFill rotWithShape="1">
          <a:blip r:embed="rId4"/>
          <a:srcRect l="37906" t="34096" r="9606" b="36394"/>
          <a:stretch>
            <a:fillRect/>
          </a:stretch>
        </p:blipFill>
        <p:spPr>
          <a:xfrm>
            <a:off x="11125200" y="11945"/>
            <a:ext cx="1066800" cy="599768"/>
          </a:xfrm>
          <a:prstGeom prst="rect">
            <a:avLst/>
          </a:prstGeom>
        </p:spPr>
      </p:pic>
      <p:sp>
        <p:nvSpPr>
          <p:cNvPr id="8"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Objective and Goals</a:t>
            </a:r>
            <a:endParaRPr dirty="0"/>
          </a:p>
        </p:txBody>
      </p:sp>
      <p:sp>
        <p:nvSpPr>
          <p:cNvPr id="3" name="Google Shape;120;p76"/>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Objective </a:t>
            </a:r>
            <a:endParaRPr sz="1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0;p76"/>
          <p:cNvSpPr/>
          <p:nvPr/>
        </p:nvSpPr>
        <p:spPr>
          <a:xfrm>
            <a:off x="574639" y="3277908"/>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Goals</a:t>
            </a:r>
            <a:endParaRPr sz="1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TextBox 32"/>
          <p:cNvSpPr txBox="1"/>
          <p:nvPr/>
        </p:nvSpPr>
        <p:spPr>
          <a:xfrm>
            <a:off x="203200" y="1152525"/>
            <a:ext cx="11877675" cy="2181860"/>
          </a:xfrm>
          <a:prstGeom prst="rect">
            <a:avLst/>
          </a:prstGeom>
          <a:noFill/>
        </p:spPr>
        <p:txBody>
          <a:bodyPr wrap="square" rtlCol="0">
            <a:noAutofit/>
          </a:bodyPr>
          <a:lstStyle/>
          <a:p>
            <a:pPr>
              <a:lnSpc>
                <a:spcPct val="150000"/>
              </a:lnSpc>
            </a:pPr>
            <a:r>
              <a:rPr lang="en-US" dirty="0">
                <a:latin typeface="Verdana" panose="020B0604030504040204" pitchFamily="34" charset="0"/>
                <a:ea typeface="Verdana" panose="020B0604030504040204" pitchFamily="34" charset="0"/>
              </a:rPr>
              <a:t>The primary goal of a smart energy meter for domestic usage is to provide real-time method for tracking, measuring, and controlling household energy consumption. </a:t>
            </a:r>
          </a:p>
          <a:p>
            <a:pPr marL="1200150" lvl="2" indent="-285750">
              <a:lnSpc>
                <a:spcPct val="150000"/>
              </a:lnSpc>
              <a:buFont typeface="Wingdings" panose="05000000000000000000" charset="0"/>
              <a:buChar char="Ø"/>
            </a:pPr>
            <a:r>
              <a:rPr lang="en-US" dirty="0">
                <a:latin typeface="Verdana" panose="020B0604030504040204" pitchFamily="34" charset="0"/>
                <a:ea typeface="Verdana" panose="020B0604030504040204" pitchFamily="34" charset="0"/>
              </a:rPr>
              <a:t>Real-Time Monitoring: Provides real-time data on electricity consumption to track usage.</a:t>
            </a:r>
          </a:p>
          <a:p>
            <a:pPr marL="1200150" lvl="2"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Energy Efficiency: Helps optimize and reduce energy consumption by offering insights.</a:t>
            </a:r>
          </a:p>
          <a:p>
            <a:pPr marL="1200150" lvl="2"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Accurate Billing: Ensures precise measurement of energy use for error-free billing.</a:t>
            </a:r>
          </a:p>
          <a:p>
            <a:pPr marL="1200150" lvl="2"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Cost Savings: smart energy meters contribute to reducing energy bills and operational costs.</a:t>
            </a:r>
            <a:endParaRPr lang="en-IN" dirty="0">
              <a:latin typeface="Verdana" panose="020B0604030504040204" pitchFamily="34" charset="0"/>
              <a:ea typeface="Verdana" panose="020B0604030504040204" pitchFamily="34" charset="0"/>
            </a:endParaRPr>
          </a:p>
          <a:p>
            <a:pPr>
              <a:lnSpc>
                <a:spcPct val="150000"/>
              </a:lnSpc>
            </a:pPr>
            <a:endParaRPr lang="en-IN" dirty="0">
              <a:latin typeface="Verdana" panose="020B0604030504040204" pitchFamily="34" charset="0"/>
              <a:ea typeface="Verdana" panose="020B0604030504040204" pitchFamily="34" charset="0"/>
            </a:endParaRPr>
          </a:p>
        </p:txBody>
      </p:sp>
      <p:sp>
        <p:nvSpPr>
          <p:cNvPr id="34" name="TextBox 33"/>
          <p:cNvSpPr txBox="1"/>
          <p:nvPr/>
        </p:nvSpPr>
        <p:spPr>
          <a:xfrm>
            <a:off x="203200" y="3529330"/>
            <a:ext cx="11653520" cy="3236595"/>
          </a:xfrm>
          <a:prstGeom prst="rect">
            <a:avLst/>
          </a:prstGeom>
          <a:noFill/>
        </p:spPr>
        <p:txBody>
          <a:bodyPr wrap="square" rtlCol="0">
            <a:noAutofit/>
          </a:bodyPr>
          <a:lstStyle/>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Main Goals:</a:t>
            </a:r>
          </a:p>
          <a:p>
            <a:pPr marL="1257300" lvl="2" indent="-34290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Efficient Energy Management</a:t>
            </a:r>
          </a:p>
          <a:p>
            <a:pPr marL="1257300" lvl="2" indent="-34290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Cost Savings</a:t>
            </a:r>
          </a:p>
          <a:p>
            <a:pPr marL="1257300" lvl="2" indent="-342900">
              <a:lnSpc>
                <a:spcPct val="150000"/>
              </a:lnSpc>
              <a:buFont typeface="Wingdings" panose="05000000000000000000" pitchFamily="2" charset="2"/>
              <a:buChar char="Ø"/>
            </a:pPr>
            <a:r>
              <a:rPr lang="en-IN" dirty="0"/>
              <a:t>Energy Usage </a:t>
            </a:r>
            <a:r>
              <a:rPr lang="en-US" dirty="0">
                <a:latin typeface="Verdana" panose="020B0604030504040204" pitchFamily="34" charset="0"/>
                <a:ea typeface="Verdana" panose="020B0604030504040204" pitchFamily="34" charset="0"/>
              </a:rPr>
              <a:t>Transparency</a:t>
            </a:r>
          </a:p>
          <a:p>
            <a:pPr marL="1257300" lvl="2" indent="-34290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Accurate Billing</a:t>
            </a:r>
            <a:endParaRPr lang="en-IN" dirty="0">
              <a:latin typeface="Verdana" panose="020B0604030504040204" pitchFamily="34" charset="0"/>
              <a:ea typeface="Verdana" panose="020B0604030504040204" pitchFamily="34" charset="0"/>
            </a:endParaRPr>
          </a:p>
          <a:p>
            <a:pPr>
              <a:lnSpc>
                <a:spcPct val="150000"/>
              </a:lnSpc>
            </a:pPr>
            <a:r>
              <a:rPr lang="en-IN" dirty="0">
                <a:latin typeface="Verdana" panose="020B0604030504040204" pitchFamily="34" charset="0"/>
                <a:ea typeface="Verdana" panose="020B0604030504040204" pitchFamily="34" charset="0"/>
              </a:rPr>
              <a:t>Additional Goals:</a:t>
            </a:r>
          </a:p>
          <a:p>
            <a:pPr marL="1257300" lvl="2" indent="-342900">
              <a:lnSpc>
                <a:spcPct val="150000"/>
              </a:lnSpc>
              <a:buFont typeface="Wingdings" panose="05000000000000000000" pitchFamily="2" charset="2"/>
              <a:buChar char="Ø"/>
            </a:pPr>
            <a:r>
              <a:rPr lang="en-IN" dirty="0"/>
              <a:t>Smart Home Integration:</a:t>
            </a:r>
          </a:p>
          <a:p>
            <a:pPr marL="1257300" lvl="2" indent="-342900">
              <a:lnSpc>
                <a:spcPct val="150000"/>
              </a:lnSpc>
              <a:buFont typeface="Wingdings" panose="05000000000000000000" pitchFamily="2" charset="2"/>
              <a:buChar char="Ø"/>
            </a:pPr>
            <a:r>
              <a:rPr lang="en-IN" dirty="0"/>
              <a:t>Data Analytics and Insights:</a:t>
            </a:r>
          </a:p>
        </p:txBody>
      </p:sp>
      <p:sp>
        <p:nvSpPr>
          <p:cNvPr id="35" name="Slide Number Placeholder 3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srcRect l="22326" t="32664" r="11836" b="35101"/>
          <a:stretch>
            <a:fillRect/>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7" name="Picture 6" descr="A logo with text overlay&#10;&#10;Description automatically generated"/>
          <p:cNvPicPr>
            <a:picLocks noChangeAspect="1"/>
          </p:cNvPicPr>
          <p:nvPr/>
        </p:nvPicPr>
        <p:blipFill rotWithShape="1">
          <a:blip r:embed="rId4"/>
          <a:srcRect l="37906" t="34096" r="9606" b="36394"/>
          <a:stretch>
            <a:fillRect/>
          </a:stretch>
        </p:blipFill>
        <p:spPr>
          <a:xfrm>
            <a:off x="11125200" y="11945"/>
            <a:ext cx="1066800" cy="599768"/>
          </a:xfrm>
          <a:prstGeom prst="rect">
            <a:avLst/>
          </a:prstGeom>
        </p:spPr>
      </p:pic>
      <p:sp>
        <p:nvSpPr>
          <p:cNvPr id="8" name="Google Shape;125;p3"/>
          <p:cNvSpPr txBox="1"/>
          <p:nvPr/>
        </p:nvSpPr>
        <p:spPr>
          <a:xfrm>
            <a:off x="432619" y="889964"/>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Project Plan</a:t>
            </a:r>
            <a:endParaRPr dirty="0"/>
          </a:p>
        </p:txBody>
      </p:sp>
      <p:pic>
        <p:nvPicPr>
          <p:cNvPr id="4" name="Picture 3"/>
          <p:cNvPicPr>
            <a:picLocks noChangeAspect="1"/>
          </p:cNvPicPr>
          <p:nvPr/>
        </p:nvPicPr>
        <p:blipFill>
          <a:blip r:embed="rId5"/>
          <a:stretch>
            <a:fillRect/>
          </a:stretch>
        </p:blipFill>
        <p:spPr>
          <a:xfrm>
            <a:off x="432620" y="1131354"/>
            <a:ext cx="11083104" cy="5083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graphicFrame>
        <p:nvGraphicFramePr>
          <p:cNvPr id="4" name="Table 3"/>
          <p:cNvGraphicFramePr>
            <a:graphicFrameLocks noGrp="1"/>
          </p:cNvGraphicFramePr>
          <p:nvPr>
            <p:custDataLst>
              <p:tags r:id="rId1"/>
            </p:custDataLst>
            <p:extLst>
              <p:ext uri="{D42A27DB-BD31-4B8C-83A1-F6EECF244321}">
                <p14:modId xmlns:p14="http://schemas.microsoft.com/office/powerpoint/2010/main" val="2830560001"/>
              </p:ext>
            </p:extLst>
          </p:nvPr>
        </p:nvGraphicFramePr>
        <p:xfrm>
          <a:off x="0" y="669145"/>
          <a:ext cx="12192636" cy="6177280"/>
        </p:xfrm>
        <a:graphic>
          <a:graphicData uri="http://schemas.openxmlformats.org/drawingml/2006/table">
            <a:tbl>
              <a:tblPr firstRow="1" bandRow="1">
                <a:tableStyleId>{22838BEF-8BB2-4498-84A7-C5851F593DF1}</a:tableStyleId>
              </a:tblPr>
              <a:tblGrid>
                <a:gridCol w="511418">
                  <a:extLst>
                    <a:ext uri="{9D8B030D-6E8A-4147-A177-3AD203B41FA5}">
                      <a16:colId xmlns:a16="http://schemas.microsoft.com/office/drawing/2014/main" val="20000"/>
                    </a:ext>
                  </a:extLst>
                </a:gridCol>
                <a:gridCol w="2021318">
                  <a:extLst>
                    <a:ext uri="{9D8B030D-6E8A-4147-A177-3AD203B41FA5}">
                      <a16:colId xmlns:a16="http://schemas.microsoft.com/office/drawing/2014/main" val="20001"/>
                    </a:ext>
                  </a:extLst>
                </a:gridCol>
                <a:gridCol w="774176">
                  <a:extLst>
                    <a:ext uri="{9D8B030D-6E8A-4147-A177-3AD203B41FA5}">
                      <a16:colId xmlns:a16="http://schemas.microsoft.com/office/drawing/2014/main" val="20002"/>
                    </a:ext>
                  </a:extLst>
                </a:gridCol>
                <a:gridCol w="1707931">
                  <a:extLst>
                    <a:ext uri="{9D8B030D-6E8A-4147-A177-3AD203B41FA5}">
                      <a16:colId xmlns:a16="http://schemas.microsoft.com/office/drawing/2014/main" val="20003"/>
                    </a:ext>
                  </a:extLst>
                </a:gridCol>
                <a:gridCol w="4182987">
                  <a:extLst>
                    <a:ext uri="{9D8B030D-6E8A-4147-A177-3AD203B41FA5}">
                      <a16:colId xmlns:a16="http://schemas.microsoft.com/office/drawing/2014/main" val="20004"/>
                    </a:ext>
                  </a:extLst>
                </a:gridCol>
                <a:gridCol w="2994806">
                  <a:extLst>
                    <a:ext uri="{9D8B030D-6E8A-4147-A177-3AD203B41FA5}">
                      <a16:colId xmlns:a16="http://schemas.microsoft.com/office/drawing/2014/main" val="20005"/>
                    </a:ext>
                  </a:extLst>
                </a:gridCol>
              </a:tblGrid>
              <a:tr h="698734">
                <a:tc>
                  <a:txBody>
                    <a:bodyPr/>
                    <a:lstStyle/>
                    <a:p>
                      <a:pPr algn="l" eaLnBrk="1" fontAlgn="auto" latinLnBrk="0" hangingPunct="1">
                        <a:lnSpc>
                          <a:spcPct val="150000"/>
                        </a:lnSpc>
                      </a:pPr>
                      <a:r>
                        <a:rPr lang="en-US" sz="1200" dirty="0"/>
                        <a:t>SI</a:t>
                      </a:r>
                    </a:p>
                    <a:p>
                      <a:pPr algn="l" eaLnBrk="1" fontAlgn="auto" latinLnBrk="0" hangingPunct="1">
                        <a:lnSpc>
                          <a:spcPct val="150000"/>
                        </a:lnSpc>
                      </a:pPr>
                      <a:r>
                        <a:rPr lang="en-US" sz="1200" dirty="0"/>
                        <a:t>NO</a:t>
                      </a:r>
                      <a:endParaRPr lang="en-IN" sz="1200" dirty="0"/>
                    </a:p>
                  </a:txBody>
                  <a:tcPr/>
                </a:tc>
                <a:tc>
                  <a:txBody>
                    <a:bodyPr/>
                    <a:lstStyle/>
                    <a:p>
                      <a:pPr algn="ctr" eaLnBrk="1" fontAlgn="auto" latinLnBrk="0" hangingPunct="1">
                        <a:lnSpc>
                          <a:spcPct val="150000"/>
                        </a:lnSpc>
                      </a:pPr>
                      <a:r>
                        <a:rPr lang="en-US" dirty="0"/>
                        <a:t>Title of the Paper</a:t>
                      </a:r>
                    </a:p>
                    <a:p>
                      <a:pPr algn="ctr" eaLnBrk="1" fontAlgn="auto" latinLnBrk="0" hangingPunct="1">
                        <a:lnSpc>
                          <a:spcPct val="150000"/>
                        </a:lnSpc>
                      </a:pPr>
                      <a:r>
                        <a:rPr lang="en-US" dirty="0"/>
                        <a:t>(research paper)</a:t>
                      </a:r>
                      <a:endParaRPr lang="en-IN" dirty="0"/>
                    </a:p>
                  </a:txBody>
                  <a:tcPr/>
                </a:tc>
                <a:tc>
                  <a:txBody>
                    <a:bodyPr/>
                    <a:lstStyle/>
                    <a:p>
                      <a:pPr algn="l" eaLnBrk="1" fontAlgn="auto" latinLnBrk="0" hangingPunct="1">
                        <a:lnSpc>
                          <a:spcPct val="150000"/>
                        </a:lnSpc>
                      </a:pPr>
                      <a:r>
                        <a:rPr lang="en-US" dirty="0"/>
                        <a:t>Year</a:t>
                      </a:r>
                      <a:endParaRPr lang="en-IN" dirty="0"/>
                    </a:p>
                  </a:txBody>
                  <a:tcPr/>
                </a:tc>
                <a:tc>
                  <a:txBody>
                    <a:bodyPr/>
                    <a:lstStyle/>
                    <a:p>
                      <a:pPr algn="ctr" eaLnBrk="1" fontAlgn="auto" latinLnBrk="0" hangingPunct="1">
                        <a:lnSpc>
                          <a:spcPct val="150000"/>
                        </a:lnSpc>
                      </a:pPr>
                      <a:r>
                        <a:rPr lang="en-US" dirty="0"/>
                        <a:t>Author</a:t>
                      </a:r>
                      <a:endParaRPr lang="en-IN" dirty="0"/>
                    </a:p>
                  </a:txBody>
                  <a:tcPr/>
                </a:tc>
                <a:tc>
                  <a:txBody>
                    <a:bodyPr/>
                    <a:lstStyle/>
                    <a:p>
                      <a:pPr algn="ctr" eaLnBrk="1" fontAlgn="auto" latinLnBrk="0" hangingPunct="1">
                        <a:lnSpc>
                          <a:spcPct val="150000"/>
                        </a:lnSpc>
                      </a:pPr>
                      <a:r>
                        <a:rPr lang="en-US" dirty="0"/>
                        <a:t>Key Findings</a:t>
                      </a:r>
                      <a:endParaRPr lang="en-IN" dirty="0"/>
                    </a:p>
                  </a:txBody>
                  <a:tcPr/>
                </a:tc>
                <a:tc>
                  <a:txBody>
                    <a:bodyPr/>
                    <a:lstStyle/>
                    <a:p>
                      <a:pPr algn="ctr" eaLnBrk="1" fontAlgn="auto" latinLnBrk="0" hangingPunct="1">
                        <a:lnSpc>
                          <a:spcPct val="150000"/>
                        </a:lnSpc>
                      </a:pPr>
                      <a:r>
                        <a:rPr lang="en-US" dirty="0"/>
                        <a:t>Research gap</a:t>
                      </a:r>
                      <a:endParaRPr lang="en-IN" dirty="0"/>
                    </a:p>
                  </a:txBody>
                  <a:tcPr/>
                </a:tc>
                <a:extLst>
                  <a:ext uri="{0D108BD9-81ED-4DB2-BD59-A6C34878D82A}">
                    <a16:rowId xmlns:a16="http://schemas.microsoft.com/office/drawing/2014/main" val="10000"/>
                  </a:ext>
                </a:extLst>
              </a:tr>
              <a:tr h="5478546">
                <a:tc>
                  <a:txBody>
                    <a:bodyPr/>
                    <a:lstStyle/>
                    <a:p>
                      <a:pPr algn="l" eaLnBrk="1" fontAlgn="auto" latinLnBrk="0" hangingPunct="1">
                        <a:lnSpc>
                          <a:spcPct val="150000"/>
                        </a:lnSpc>
                      </a:pPr>
                      <a:r>
                        <a:rPr lang="en-US" b="1" dirty="0"/>
                        <a:t>1.</a:t>
                      </a:r>
                      <a:endParaRPr lang="en-IN" b="1" dirty="0"/>
                    </a:p>
                  </a:txBody>
                  <a:tcPr/>
                </a:tc>
                <a:tc>
                  <a:txBody>
                    <a:bodyPr/>
                    <a:lstStyle/>
                    <a:p>
                      <a:pPr algn="l" eaLnBrk="1" fontAlgn="auto" latinLnBrk="0" hangingPunct="1">
                        <a:lnSpc>
                          <a:spcPct val="150000"/>
                        </a:lnSpc>
                      </a:pPr>
                      <a:r>
                        <a:rPr lang="en-US" b="1" dirty="0"/>
                        <a:t>DESIGN AND IMPLEMENTATION OF SMART ENERGY METER</a:t>
                      </a:r>
                      <a:endParaRPr lang="en-IN" b="1" dirty="0"/>
                    </a:p>
                  </a:txBody>
                  <a:tcPr/>
                </a:tc>
                <a:tc>
                  <a:txBody>
                    <a:bodyPr/>
                    <a:lstStyle/>
                    <a:p>
                      <a:pPr algn="l" eaLnBrk="1" fontAlgn="auto" latinLnBrk="0" hangingPunct="1">
                        <a:lnSpc>
                          <a:spcPct val="150000"/>
                        </a:lnSpc>
                      </a:pPr>
                      <a:r>
                        <a:rPr lang="en-US" dirty="0"/>
                        <a:t>2022</a:t>
                      </a:r>
                      <a:endParaRPr lang="en-IN" dirty="0"/>
                    </a:p>
                  </a:txBody>
                  <a:tcPr/>
                </a:tc>
                <a:tc>
                  <a:txBody>
                    <a:bodyPr/>
                    <a:lstStyle/>
                    <a:p>
                      <a:pPr algn="l" eaLnBrk="1" fontAlgn="auto" latinLnBrk="0" hangingPunct="1">
                        <a:lnSpc>
                          <a:spcPct val="150000"/>
                        </a:lnSpc>
                      </a:pPr>
                      <a:r>
                        <a:rPr lang="en-IN" dirty="0"/>
                        <a:t>V. Preethi and  G. Harish</a:t>
                      </a:r>
                    </a:p>
                  </a:txBody>
                  <a:tcPr/>
                </a:tc>
                <a:tc>
                  <a:txBody>
                    <a:bodyPr/>
                    <a:lstStyle/>
                    <a:p>
                      <a:pPr marL="0" indent="0" algn="l" eaLnBrk="1" fontAlgn="auto" latinLnBrk="0" hangingPunct="1">
                        <a:lnSpc>
                          <a:spcPct val="150000"/>
                        </a:lnSpc>
                        <a:buFont typeface="Wingdings" panose="05000000000000000000" pitchFamily="2" charset="2"/>
                        <a:buNone/>
                      </a:pPr>
                      <a:r>
                        <a:rPr lang="en-US" sz="1400" b="1" dirty="0"/>
                        <a:t>Technology Utilization</a:t>
                      </a:r>
                      <a:r>
                        <a:rPr lang="en-US" sz="1400" dirty="0"/>
                        <a:t>: The smart energy meter design leverages IoT technology, particularly using microcontrollers and wireless communication modules, to enable remote monitoring and management of energy consumption.</a:t>
                      </a:r>
                    </a:p>
                    <a:p>
                      <a:pPr marL="0" indent="0" algn="l" eaLnBrk="1" fontAlgn="auto" latinLnBrk="0" hangingPunct="1">
                        <a:lnSpc>
                          <a:spcPct val="150000"/>
                        </a:lnSpc>
                        <a:buFont typeface="Wingdings" panose="05000000000000000000" pitchFamily="2" charset="2"/>
                        <a:buNone/>
                      </a:pPr>
                      <a:r>
                        <a:rPr lang="en-US" sz="1400" b="1" dirty="0"/>
                        <a:t>Real-Time Monitoring</a:t>
                      </a:r>
                      <a:r>
                        <a:rPr lang="en-US" sz="1400" dirty="0"/>
                        <a:t>: The system allows for real-time energy monitoring, providing both consumers and utility providers with accurate and up-to-date information about energy usage.</a:t>
                      </a:r>
                    </a:p>
                    <a:p>
                      <a:pPr marL="0" indent="0" algn="l" eaLnBrk="1" fontAlgn="auto" latinLnBrk="0" hangingPunct="1">
                        <a:lnSpc>
                          <a:spcPct val="150000"/>
                        </a:lnSpc>
                        <a:buFont typeface="Wingdings" panose="05000000000000000000" pitchFamily="2" charset="2"/>
                        <a:buNone/>
                      </a:pPr>
                      <a:r>
                        <a:rPr lang="en-US" sz="1400" b="1" dirty="0"/>
                        <a:t>Implementation Challenges</a:t>
                      </a:r>
                      <a:r>
                        <a:rPr lang="en-US" sz="1400" dirty="0"/>
                        <a:t>: The document discusses various challenges encountered during the implementation, such as hardware-software integration, ensuring data security and privacy, and managing the cost of deploying such systems on a large scale.</a:t>
                      </a:r>
                    </a:p>
                    <a:p>
                      <a:pPr algn="l"/>
                      <a:endParaRPr lang="en-IN" sz="1400" dirty="0"/>
                    </a:p>
                  </a:txBody>
                  <a:tcPr/>
                </a:tc>
                <a:tc>
                  <a:txBody>
                    <a:bodyPr/>
                    <a:lstStyle/>
                    <a:p>
                      <a:pPr marL="171450" indent="-171450" algn="l" eaLnBrk="1" fontAlgn="auto" latinLnBrk="0" hangingPunct="1">
                        <a:lnSpc>
                          <a:spcPct val="150000"/>
                        </a:lnSpc>
                        <a:buFont typeface="Wingdings" panose="05000000000000000000" pitchFamily="2" charset="2"/>
                        <a:buChar char="q"/>
                      </a:pPr>
                      <a:r>
                        <a:rPr lang="en-US" sz="1400" b="1" dirty="0"/>
                        <a:t>Cost Concerns</a:t>
                      </a:r>
                      <a:r>
                        <a:rPr lang="en-US" sz="1400" dirty="0"/>
                        <a:t>: The initial cost of deploying smart meters, including the cost of hardware, installation, and maintenance, is identified as a significant barrier, especially in regions with limited financial resources.</a:t>
                      </a:r>
                    </a:p>
                    <a:p>
                      <a:pPr marL="0" indent="0" algn="l" eaLnBrk="1" fontAlgn="auto" latinLnBrk="0" hangingPunct="1">
                        <a:lnSpc>
                          <a:spcPct val="150000"/>
                        </a:lnSpc>
                        <a:buFont typeface="Wingdings" panose="05000000000000000000" pitchFamily="2" charset="2"/>
                        <a:buNone/>
                      </a:pPr>
                      <a:endParaRPr lang="en-US" sz="1400" dirty="0"/>
                    </a:p>
                    <a:p>
                      <a:pPr marL="171450" indent="-171450" algn="l" eaLnBrk="1" fontAlgn="auto" latinLnBrk="0" hangingPunct="1">
                        <a:lnSpc>
                          <a:spcPct val="150000"/>
                        </a:lnSpc>
                        <a:buFont typeface="Wingdings" panose="05000000000000000000" pitchFamily="2" charset="2"/>
                        <a:buChar char="q"/>
                      </a:pPr>
                      <a:r>
                        <a:rPr lang="en-US" sz="1400" b="1" dirty="0"/>
                        <a:t>Data Management and Security</a:t>
                      </a:r>
                      <a:r>
                        <a:rPr lang="en-US" sz="1400" dirty="0"/>
                        <a:t>: The document points out the need for improved data management practices and enhanced security measures to protect the large volumes of data generated by smart meters from cyber threats.</a:t>
                      </a:r>
                    </a:p>
                    <a:p>
                      <a:pPr algn="l"/>
                      <a:endParaRPr lang="en-IN" sz="1400" dirty="0"/>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4064770" y="176981"/>
            <a:ext cx="2513830" cy="707886"/>
          </a:xfrm>
          <a:prstGeom prst="rect">
            <a:avLst/>
          </a:prstGeom>
          <a:noFill/>
        </p:spPr>
        <p:txBody>
          <a:bodyPr wrap="none" rtlCol="0">
            <a:spAutoFit/>
          </a:bodyPr>
          <a:lstStyle/>
          <a:p>
            <a:r>
              <a:rPr lang="en-US" sz="2000" b="1" dirty="0">
                <a:latin typeface="Montserrat" panose="00000500000000000000"/>
                <a:sym typeface="Montserrat" panose="00000500000000000000"/>
              </a:rPr>
              <a:t>Literature Survey</a:t>
            </a:r>
            <a:endParaRPr lang="en-US" sz="2000" dirty="0"/>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graphicFrame>
        <p:nvGraphicFramePr>
          <p:cNvPr id="6" name="Table 5"/>
          <p:cNvGraphicFramePr>
            <a:graphicFrameLocks noGrp="1"/>
          </p:cNvGraphicFramePr>
          <p:nvPr>
            <p:custDataLst>
              <p:tags r:id="rId1"/>
            </p:custDataLst>
            <p:extLst>
              <p:ext uri="{D42A27DB-BD31-4B8C-83A1-F6EECF244321}">
                <p14:modId xmlns:p14="http://schemas.microsoft.com/office/powerpoint/2010/main" val="721790448"/>
              </p:ext>
            </p:extLst>
          </p:nvPr>
        </p:nvGraphicFramePr>
        <p:xfrm>
          <a:off x="0" y="664555"/>
          <a:ext cx="12192000" cy="6160135"/>
        </p:xfrm>
        <a:graphic>
          <a:graphicData uri="http://schemas.openxmlformats.org/drawingml/2006/table">
            <a:tbl>
              <a:tblPr firstRow="1" bandRow="1">
                <a:tableStyleId>{22838BEF-8BB2-4498-84A7-C5851F593DF1}</a:tableStyleId>
              </a:tblPr>
              <a:tblGrid>
                <a:gridCol w="511952">
                  <a:extLst>
                    <a:ext uri="{9D8B030D-6E8A-4147-A177-3AD203B41FA5}">
                      <a16:colId xmlns:a16="http://schemas.microsoft.com/office/drawing/2014/main" val="20000"/>
                    </a:ext>
                  </a:extLst>
                </a:gridCol>
                <a:gridCol w="2019873">
                  <a:extLst>
                    <a:ext uri="{9D8B030D-6E8A-4147-A177-3AD203B41FA5}">
                      <a16:colId xmlns:a16="http://schemas.microsoft.com/office/drawing/2014/main" val="20001"/>
                    </a:ext>
                  </a:extLst>
                </a:gridCol>
                <a:gridCol w="775075">
                  <a:extLst>
                    <a:ext uri="{9D8B030D-6E8A-4147-A177-3AD203B41FA5}">
                      <a16:colId xmlns:a16="http://schemas.microsoft.com/office/drawing/2014/main" val="20002"/>
                    </a:ext>
                  </a:extLst>
                </a:gridCol>
                <a:gridCol w="1372136">
                  <a:extLst>
                    <a:ext uri="{9D8B030D-6E8A-4147-A177-3AD203B41FA5}">
                      <a16:colId xmlns:a16="http://schemas.microsoft.com/office/drawing/2014/main" val="20003"/>
                    </a:ext>
                  </a:extLst>
                </a:gridCol>
                <a:gridCol w="4469837">
                  <a:extLst>
                    <a:ext uri="{9D8B030D-6E8A-4147-A177-3AD203B41FA5}">
                      <a16:colId xmlns:a16="http://schemas.microsoft.com/office/drawing/2014/main" val="20004"/>
                    </a:ext>
                  </a:extLst>
                </a:gridCol>
                <a:gridCol w="3043127">
                  <a:extLst>
                    <a:ext uri="{9D8B030D-6E8A-4147-A177-3AD203B41FA5}">
                      <a16:colId xmlns:a16="http://schemas.microsoft.com/office/drawing/2014/main" val="20005"/>
                    </a:ext>
                  </a:extLst>
                </a:gridCol>
              </a:tblGrid>
              <a:tr h="532994">
                <a:tc>
                  <a:txBody>
                    <a:bodyPr/>
                    <a:lstStyle/>
                    <a:p>
                      <a:r>
                        <a:rPr lang="en-US" sz="1200" dirty="0"/>
                        <a:t>SI</a:t>
                      </a:r>
                    </a:p>
                    <a:p>
                      <a:r>
                        <a:rPr lang="en-US" sz="1200" dirty="0"/>
                        <a:t>NO</a:t>
                      </a:r>
                      <a:endParaRPr lang="en-IN" sz="1200" dirty="0"/>
                    </a:p>
                  </a:txBody>
                  <a:tcPr/>
                </a:tc>
                <a:tc>
                  <a:txBody>
                    <a:bodyPr/>
                    <a:lstStyle/>
                    <a:p>
                      <a:pPr algn="ctr"/>
                      <a:r>
                        <a:rPr lang="en-US" dirty="0"/>
                        <a:t>Title of the Paper</a:t>
                      </a:r>
                    </a:p>
                    <a:p>
                      <a:pPr algn="ctr"/>
                      <a:r>
                        <a:rPr lang="en-US" dirty="0"/>
                        <a:t>(conference paper)</a:t>
                      </a:r>
                      <a:endParaRPr lang="en-IN" dirty="0"/>
                    </a:p>
                  </a:txBody>
                  <a:tcPr/>
                </a:tc>
                <a:tc>
                  <a:txBody>
                    <a:bodyPr/>
                    <a:lstStyle/>
                    <a:p>
                      <a:r>
                        <a:rPr lang="en-US" dirty="0"/>
                        <a:t>Year</a:t>
                      </a:r>
                      <a:endParaRPr lang="en-IN" dirty="0"/>
                    </a:p>
                  </a:txBody>
                  <a:tcPr/>
                </a:tc>
                <a:tc>
                  <a:txBody>
                    <a:bodyPr/>
                    <a:lstStyle/>
                    <a:p>
                      <a:pPr algn="ctr"/>
                      <a:r>
                        <a:rPr lang="en-US" dirty="0"/>
                        <a:t>Author</a:t>
                      </a:r>
                      <a:endParaRPr lang="en-IN" dirty="0"/>
                    </a:p>
                  </a:txBody>
                  <a:tcPr/>
                </a:tc>
                <a:tc>
                  <a:txBody>
                    <a:bodyPr/>
                    <a:lstStyle/>
                    <a:p>
                      <a:pPr algn="ctr"/>
                      <a:r>
                        <a:rPr lang="en-US" dirty="0"/>
                        <a:t>Key Findings</a:t>
                      </a:r>
                      <a:endParaRPr lang="en-IN" dirty="0"/>
                    </a:p>
                  </a:txBody>
                  <a:tcPr/>
                </a:tc>
                <a:tc>
                  <a:txBody>
                    <a:bodyPr/>
                    <a:lstStyle/>
                    <a:p>
                      <a:pPr algn="ctr"/>
                      <a:r>
                        <a:rPr lang="en-US" dirty="0"/>
                        <a:t>Research gap</a:t>
                      </a:r>
                      <a:endParaRPr lang="en-IN" dirty="0"/>
                    </a:p>
                  </a:txBody>
                  <a:tcPr/>
                </a:tc>
                <a:extLst>
                  <a:ext uri="{0D108BD9-81ED-4DB2-BD59-A6C34878D82A}">
                    <a16:rowId xmlns:a16="http://schemas.microsoft.com/office/drawing/2014/main" val="10000"/>
                  </a:ext>
                </a:extLst>
              </a:tr>
              <a:tr h="5627141">
                <a:tc>
                  <a:txBody>
                    <a:bodyPr/>
                    <a:lstStyle/>
                    <a:p>
                      <a:r>
                        <a:rPr lang="en-US" b="1" dirty="0"/>
                        <a:t>2.</a:t>
                      </a:r>
                      <a:endParaRPr lang="en-IN" b="1" dirty="0"/>
                    </a:p>
                  </a:txBody>
                  <a:tcPr/>
                </a:tc>
                <a:tc>
                  <a:txBody>
                    <a:bodyPr/>
                    <a:lstStyle/>
                    <a:p>
                      <a:pPr algn="ctr">
                        <a:lnSpc>
                          <a:spcPct val="150000"/>
                        </a:lnSpc>
                      </a:pPr>
                      <a:r>
                        <a:rPr lang="en-IN" b="1" dirty="0"/>
                        <a:t>ARDUINO BASED SMART ENERGY METER USING GSM</a:t>
                      </a:r>
                    </a:p>
                  </a:txBody>
                  <a:tcPr/>
                </a:tc>
                <a:tc>
                  <a:txBody>
                    <a:bodyPr/>
                    <a:lstStyle/>
                    <a:p>
                      <a:pPr algn="ctr">
                        <a:lnSpc>
                          <a:spcPct val="150000"/>
                        </a:lnSpc>
                      </a:pPr>
                      <a:r>
                        <a:rPr lang="en-US" dirty="0"/>
                        <a:t>2021</a:t>
                      </a:r>
                      <a:endParaRPr lang="en-IN" dirty="0"/>
                    </a:p>
                  </a:txBody>
                  <a:tcPr/>
                </a:tc>
                <a:tc>
                  <a:txBody>
                    <a:bodyPr/>
                    <a:lstStyle/>
                    <a:p>
                      <a:pPr algn="ctr">
                        <a:lnSpc>
                          <a:spcPct val="150000"/>
                        </a:lnSpc>
                      </a:pPr>
                      <a:r>
                        <a:rPr lang="en-IN" dirty="0"/>
                        <a:t>Himanshu K. Patel and  TanishMody</a:t>
                      </a:r>
                    </a:p>
                  </a:txBody>
                  <a:tcPr/>
                </a:tc>
                <a:tc>
                  <a:txBody>
                    <a:bodyPr/>
                    <a:lstStyle/>
                    <a:p>
                      <a:pPr marL="0" indent="0">
                        <a:lnSpc>
                          <a:spcPct val="150000"/>
                        </a:lnSpc>
                        <a:buFont typeface="Wingdings" panose="05000000000000000000" pitchFamily="2" charset="2"/>
                        <a:buNone/>
                      </a:pPr>
                      <a:r>
                        <a:rPr lang="en-US" sz="1400" b="1" dirty="0"/>
                        <a:t>Objective of the Study</a:t>
                      </a:r>
                      <a:r>
                        <a:rPr lang="en-US" sz="1400" dirty="0"/>
                        <a:t>: The primary aim of the project is to design and implement a smart energy meter that can monitor electricity usage and send real-time data to users through GSM technology.</a:t>
                      </a:r>
                    </a:p>
                    <a:p>
                      <a:pPr marL="0" indent="0">
                        <a:lnSpc>
                          <a:spcPct val="150000"/>
                        </a:lnSpc>
                        <a:buFont typeface="Wingdings" panose="05000000000000000000" pitchFamily="2" charset="2"/>
                        <a:buNone/>
                      </a:pPr>
                      <a:endParaRPr lang="en-US" sz="1400" dirty="0"/>
                    </a:p>
                    <a:p>
                      <a:pPr marL="0" indent="0">
                        <a:lnSpc>
                          <a:spcPct val="150000"/>
                        </a:lnSpc>
                        <a:buFont typeface="Wingdings" panose="05000000000000000000" pitchFamily="2" charset="2"/>
                        <a:buNone/>
                      </a:pPr>
                      <a:r>
                        <a:rPr lang="en-US" sz="1400" b="1" dirty="0"/>
                        <a:t>Functionality</a:t>
                      </a:r>
                      <a:r>
                        <a:rPr lang="en-US" sz="1400" dirty="0"/>
                        <a:t>: The system allows for real-time monitoring of energy usage. The Arduino microcontroller reads data from the energy meter, and this data is transmitted to the user via SMS using the GSM module.</a:t>
                      </a:r>
                    </a:p>
                    <a:p>
                      <a:pPr marL="0" indent="0">
                        <a:lnSpc>
                          <a:spcPct val="150000"/>
                        </a:lnSpc>
                        <a:buFont typeface="Wingdings" panose="05000000000000000000" pitchFamily="2" charset="2"/>
                        <a:buNone/>
                      </a:pPr>
                      <a:endParaRPr lang="en-US" sz="1400" dirty="0"/>
                    </a:p>
                    <a:p>
                      <a:pPr marL="0" indent="0">
                        <a:lnSpc>
                          <a:spcPct val="150000"/>
                        </a:lnSpc>
                        <a:buFont typeface="Wingdings" panose="05000000000000000000" pitchFamily="2" charset="2"/>
                        <a:buNone/>
                      </a:pPr>
                      <a:r>
                        <a:rPr lang="en-US" sz="1400" b="1" dirty="0"/>
                        <a:t>User Notifications</a:t>
                      </a:r>
                      <a:r>
                        <a:rPr lang="en-US" sz="1400" dirty="0"/>
                        <a:t>: The system is designed to notify users about their energy consumption through SMS. It includes notifications for high usage, helping users to manage their electricity consumption more effectively.</a:t>
                      </a:r>
                    </a:p>
                    <a:p>
                      <a:pPr>
                        <a:lnSpc>
                          <a:spcPct val="150000"/>
                        </a:lnSpc>
                      </a:pPr>
                      <a:endParaRPr lang="en-IN" sz="1400" dirty="0"/>
                    </a:p>
                  </a:txBody>
                  <a:tcPr/>
                </a:tc>
                <a:tc>
                  <a:txBody>
                    <a:bodyPr/>
                    <a:lstStyle/>
                    <a:p>
                      <a:pPr marL="0" indent="0">
                        <a:lnSpc>
                          <a:spcPct val="150000"/>
                        </a:lnSpc>
                        <a:buFont typeface="Wingdings" panose="05000000000000000000" pitchFamily="2" charset="2"/>
                        <a:buNone/>
                      </a:pPr>
                      <a:r>
                        <a:rPr lang="en-US" sz="1400" b="1" dirty="0"/>
                        <a:t>Advanced Features</a:t>
                      </a:r>
                      <a:r>
                        <a:rPr lang="en-US" sz="1400" dirty="0"/>
                        <a:t>: The system primarily focuses on basic energy monitoring and SMS notifications. Advanced features like remote disconnection, integration with IoT platforms, or detailed energy consumption analytics are not explored.</a:t>
                      </a:r>
                    </a:p>
                    <a:p>
                      <a:pPr marL="0" indent="0">
                        <a:lnSpc>
                          <a:spcPct val="150000"/>
                        </a:lnSpc>
                        <a:buFont typeface="Wingdings" panose="05000000000000000000" pitchFamily="2" charset="2"/>
                        <a:buNone/>
                      </a:pPr>
                      <a:endParaRPr lang="en-US" sz="1400" dirty="0"/>
                    </a:p>
                    <a:p>
                      <a:pPr marL="0" indent="0">
                        <a:lnSpc>
                          <a:spcPct val="150000"/>
                        </a:lnSpc>
                        <a:buFont typeface="Wingdings" panose="05000000000000000000" pitchFamily="2" charset="2"/>
                        <a:buNone/>
                      </a:pPr>
                      <a:r>
                        <a:rPr lang="en-US" sz="1400" b="1" dirty="0"/>
                        <a:t>Energy Efficiency</a:t>
                      </a:r>
                      <a:r>
                        <a:rPr lang="en-US" sz="1400" dirty="0"/>
                        <a:t>: While the project aims to monitor energy usage, it does not address how the system itself can be optimized for energy efficiency, especially in terms of the energy consumed by the GSM module and Arduino.</a:t>
                      </a:r>
                    </a:p>
                    <a:p>
                      <a:pPr>
                        <a:lnSpc>
                          <a:spcPct val="150000"/>
                        </a:lnSpc>
                      </a:pPr>
                      <a:endParaRPr lang="en-IN" sz="14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86915026"/>
              </p:ext>
            </p:extLst>
          </p:nvPr>
        </p:nvGraphicFramePr>
        <p:xfrm>
          <a:off x="0" y="667730"/>
          <a:ext cx="12192001" cy="6167120"/>
        </p:xfrm>
        <a:graphic>
          <a:graphicData uri="http://schemas.openxmlformats.org/drawingml/2006/table">
            <a:tbl>
              <a:tblPr firstRow="1" bandRow="1">
                <a:tableStyleId>{22838BEF-8BB2-4498-84A7-C5851F593DF1}</a:tableStyleId>
              </a:tblPr>
              <a:tblGrid>
                <a:gridCol w="551372">
                  <a:extLst>
                    <a:ext uri="{9D8B030D-6E8A-4147-A177-3AD203B41FA5}">
                      <a16:colId xmlns:a16="http://schemas.microsoft.com/office/drawing/2014/main" val="20000"/>
                    </a:ext>
                  </a:extLst>
                </a:gridCol>
                <a:gridCol w="2013670">
                  <a:extLst>
                    <a:ext uri="{9D8B030D-6E8A-4147-A177-3AD203B41FA5}">
                      <a16:colId xmlns:a16="http://schemas.microsoft.com/office/drawing/2014/main" val="20001"/>
                    </a:ext>
                  </a:extLst>
                </a:gridCol>
                <a:gridCol w="694544">
                  <a:extLst>
                    <a:ext uri="{9D8B030D-6E8A-4147-A177-3AD203B41FA5}">
                      <a16:colId xmlns:a16="http://schemas.microsoft.com/office/drawing/2014/main" val="20002"/>
                    </a:ext>
                  </a:extLst>
                </a:gridCol>
                <a:gridCol w="1808501">
                  <a:extLst>
                    <a:ext uri="{9D8B030D-6E8A-4147-A177-3AD203B41FA5}">
                      <a16:colId xmlns:a16="http://schemas.microsoft.com/office/drawing/2014/main" val="20003"/>
                    </a:ext>
                  </a:extLst>
                </a:gridCol>
                <a:gridCol w="4069127">
                  <a:extLst>
                    <a:ext uri="{9D8B030D-6E8A-4147-A177-3AD203B41FA5}">
                      <a16:colId xmlns:a16="http://schemas.microsoft.com/office/drawing/2014/main" val="20004"/>
                    </a:ext>
                  </a:extLst>
                </a:gridCol>
                <a:gridCol w="3054787">
                  <a:extLst>
                    <a:ext uri="{9D8B030D-6E8A-4147-A177-3AD203B41FA5}">
                      <a16:colId xmlns:a16="http://schemas.microsoft.com/office/drawing/2014/main" val="20005"/>
                    </a:ext>
                  </a:extLst>
                </a:gridCol>
              </a:tblGrid>
              <a:tr h="531821">
                <a:tc>
                  <a:txBody>
                    <a:bodyPr/>
                    <a:lstStyle/>
                    <a:p>
                      <a:r>
                        <a:rPr lang="en-US" sz="1200" dirty="0"/>
                        <a:t>SI</a:t>
                      </a:r>
                    </a:p>
                    <a:p>
                      <a:r>
                        <a:rPr lang="en-US" sz="1200" dirty="0"/>
                        <a:t>NO</a:t>
                      </a:r>
                      <a:endParaRPr lang="en-IN" sz="1200" dirty="0"/>
                    </a:p>
                  </a:txBody>
                  <a:tcPr/>
                </a:tc>
                <a:tc>
                  <a:txBody>
                    <a:bodyPr/>
                    <a:lstStyle/>
                    <a:p>
                      <a:pPr algn="ctr"/>
                      <a:r>
                        <a:rPr lang="en-US" dirty="0"/>
                        <a:t>Title of the Paper</a:t>
                      </a:r>
                    </a:p>
                    <a:p>
                      <a:pPr algn="ctr"/>
                      <a:r>
                        <a:rPr lang="en-US" dirty="0"/>
                        <a:t>(research paper)</a:t>
                      </a:r>
                      <a:endParaRPr lang="en-IN" dirty="0"/>
                    </a:p>
                  </a:txBody>
                  <a:tcPr/>
                </a:tc>
                <a:tc>
                  <a:txBody>
                    <a:bodyPr/>
                    <a:lstStyle/>
                    <a:p>
                      <a:r>
                        <a:rPr lang="en-US" dirty="0"/>
                        <a:t>Year</a:t>
                      </a:r>
                      <a:endParaRPr lang="en-IN" dirty="0"/>
                    </a:p>
                  </a:txBody>
                  <a:tcPr/>
                </a:tc>
                <a:tc>
                  <a:txBody>
                    <a:bodyPr/>
                    <a:lstStyle/>
                    <a:p>
                      <a:pPr algn="ctr"/>
                      <a:r>
                        <a:rPr lang="en-US" dirty="0"/>
                        <a:t>Author</a:t>
                      </a:r>
                      <a:endParaRPr lang="en-IN" dirty="0"/>
                    </a:p>
                  </a:txBody>
                  <a:tcPr/>
                </a:tc>
                <a:tc>
                  <a:txBody>
                    <a:bodyPr/>
                    <a:lstStyle/>
                    <a:p>
                      <a:pPr algn="ctr"/>
                      <a:r>
                        <a:rPr lang="en-US" dirty="0"/>
                        <a:t>Key Findings</a:t>
                      </a:r>
                      <a:endParaRPr lang="en-IN" dirty="0"/>
                    </a:p>
                  </a:txBody>
                  <a:tcPr/>
                </a:tc>
                <a:tc>
                  <a:txBody>
                    <a:bodyPr/>
                    <a:lstStyle/>
                    <a:p>
                      <a:pPr algn="ctr"/>
                      <a:r>
                        <a:rPr lang="en-US" dirty="0"/>
                        <a:t>Research gap</a:t>
                      </a:r>
                      <a:endParaRPr lang="en-IN" dirty="0"/>
                    </a:p>
                  </a:txBody>
                  <a:tcPr/>
                </a:tc>
                <a:extLst>
                  <a:ext uri="{0D108BD9-81ED-4DB2-BD59-A6C34878D82A}">
                    <a16:rowId xmlns:a16="http://schemas.microsoft.com/office/drawing/2014/main" val="10000"/>
                  </a:ext>
                </a:extLst>
              </a:tr>
              <a:tr h="5635299">
                <a:tc>
                  <a:txBody>
                    <a:bodyPr/>
                    <a:lstStyle/>
                    <a:p>
                      <a:r>
                        <a:rPr lang="en-US" b="1" dirty="0"/>
                        <a:t>3.</a:t>
                      </a:r>
                      <a:endParaRPr lang="en-IN" b="1" dirty="0"/>
                    </a:p>
                  </a:txBody>
                  <a:tcPr/>
                </a:tc>
                <a:tc>
                  <a:txBody>
                    <a:bodyPr/>
                    <a:lstStyle/>
                    <a:p>
                      <a:pPr>
                        <a:lnSpc>
                          <a:spcPct val="150000"/>
                        </a:lnSpc>
                      </a:pPr>
                      <a:r>
                        <a:rPr lang="en-US" b="1" dirty="0"/>
                        <a:t>DESIGN, IMPLEMENTATIONAND DEPLOYMENT OF AN IOT BASED SMART ENERGY MANAGEMENT SYSTEM</a:t>
                      </a:r>
                      <a:endParaRPr lang="en-IN" b="1" dirty="0"/>
                    </a:p>
                  </a:txBody>
                  <a:tcPr/>
                </a:tc>
                <a:tc>
                  <a:txBody>
                    <a:bodyPr/>
                    <a:lstStyle/>
                    <a:p>
                      <a:pPr>
                        <a:lnSpc>
                          <a:spcPct val="150000"/>
                        </a:lnSpc>
                      </a:pPr>
                      <a:r>
                        <a:rPr lang="en-US" dirty="0"/>
                        <a:t>2019</a:t>
                      </a:r>
                      <a:endParaRPr lang="en-IN" dirty="0"/>
                    </a:p>
                  </a:txBody>
                  <a:tcPr/>
                </a:tc>
                <a:tc>
                  <a:txBody>
                    <a:bodyPr/>
                    <a:lstStyle/>
                    <a:p>
                      <a:pPr>
                        <a:lnSpc>
                          <a:spcPct val="150000"/>
                        </a:lnSpc>
                      </a:pPr>
                      <a:r>
                        <a:rPr lang="en-US" dirty="0"/>
                        <a:t>M. USMAN SALEEM ,</a:t>
                      </a:r>
                    </a:p>
                    <a:p>
                      <a:pPr>
                        <a:lnSpc>
                          <a:spcPct val="150000"/>
                        </a:lnSpc>
                      </a:pPr>
                      <a:r>
                        <a:rPr lang="en-US" dirty="0"/>
                        <a:t> M. REHAN USMAN , AND MUSTAFA SHAKIR</a:t>
                      </a:r>
                      <a:endParaRPr lang="en-IN" dirty="0"/>
                    </a:p>
                  </a:txBody>
                  <a:tcPr/>
                </a:tc>
                <a:tc>
                  <a:txBody>
                    <a:bodyPr/>
                    <a:lstStyle/>
                    <a:p>
                      <a:pPr marL="0" indent="0">
                        <a:lnSpc>
                          <a:spcPct val="150000"/>
                        </a:lnSpc>
                        <a:buFont typeface="Wingdings" panose="05000000000000000000" pitchFamily="2" charset="2"/>
                        <a:buNone/>
                      </a:pPr>
                      <a:r>
                        <a:rPr lang="en-US" sz="1400" b="1" dirty="0"/>
                        <a:t>System Architecture</a:t>
                      </a:r>
                      <a:r>
                        <a:rPr lang="en-US" sz="1400" dirty="0"/>
                        <a:t>: The document details the design, implementation, and deployment of an IoT-based Smart Energy Management System (SEMS). The system architecture integrates various IoT devices, a central server, and a user interface to monitor and manage energy consumption.</a:t>
                      </a:r>
                    </a:p>
                    <a:p>
                      <a:pPr marL="0" indent="0">
                        <a:lnSpc>
                          <a:spcPct val="150000"/>
                        </a:lnSpc>
                        <a:buFont typeface="Wingdings" panose="05000000000000000000" pitchFamily="2" charset="2"/>
                        <a:buNone/>
                      </a:pPr>
                      <a:endParaRPr lang="en-US" sz="1400" dirty="0"/>
                    </a:p>
                    <a:p>
                      <a:pPr marL="0" indent="0">
                        <a:lnSpc>
                          <a:spcPct val="150000"/>
                        </a:lnSpc>
                        <a:buFont typeface="Wingdings" panose="05000000000000000000" pitchFamily="2" charset="2"/>
                        <a:buNone/>
                      </a:pPr>
                      <a:r>
                        <a:rPr lang="en-US" sz="1400" b="1" dirty="0"/>
                        <a:t>Technologies Used</a:t>
                      </a:r>
                      <a:r>
                        <a:rPr lang="en-US" sz="1400" dirty="0"/>
                        <a:t>:The system employs IoT devices such as smart meters, temperature sensors, and actuators for data collection and control. It also uses cloud computing for data storage and processing, and a mobile application for user interaction. </a:t>
                      </a:r>
                    </a:p>
                  </a:txBody>
                  <a:tcPr/>
                </a:tc>
                <a:tc>
                  <a:txBody>
                    <a:bodyPr/>
                    <a:lstStyle/>
                    <a:p>
                      <a:pPr marL="0" indent="0">
                        <a:lnSpc>
                          <a:spcPct val="150000"/>
                        </a:lnSpc>
                        <a:buFont typeface="Wingdings" panose="05000000000000000000" pitchFamily="2" charset="2"/>
                        <a:buNone/>
                      </a:pPr>
                      <a:r>
                        <a:rPr lang="en-US" sz="1400" b="1" dirty="0"/>
                        <a:t>Security and Privacy Concerns</a:t>
                      </a:r>
                      <a:r>
                        <a:rPr lang="en-US" sz="1400" dirty="0"/>
                        <a:t>: Although the system involves the use of IoT devices and cloud computing, there is limited discussion on the security and privacy implications of the system.</a:t>
                      </a:r>
                    </a:p>
                    <a:p>
                      <a:pPr marL="0" indent="0">
                        <a:lnSpc>
                          <a:spcPct val="150000"/>
                        </a:lnSpc>
                        <a:buFont typeface="Wingdings" panose="05000000000000000000" pitchFamily="2" charset="2"/>
                        <a:buNone/>
                      </a:pPr>
                      <a:endParaRPr lang="en-US" sz="1400" dirty="0"/>
                    </a:p>
                    <a:p>
                      <a:pPr marL="0" indent="0">
                        <a:lnSpc>
                          <a:spcPct val="150000"/>
                        </a:lnSpc>
                        <a:buFont typeface="Wingdings" panose="05000000000000000000" pitchFamily="2" charset="2"/>
                        <a:buNone/>
                      </a:pPr>
                      <a:r>
                        <a:rPr lang="en-US" sz="1400" b="1" dirty="0"/>
                        <a:t>Cost-Benefit Analysis</a:t>
                      </a:r>
                      <a:r>
                        <a:rPr lang="en-US" sz="1400" dirty="0"/>
                        <a:t>: The document does not provide a detailed cost-benefit analysis of the system. Future research could focus on the economic feasibility of deploying such systems on a larger scale, considering the costs of IoT devices, cloud services, and maintenance.</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13366605"/>
              </p:ext>
            </p:extLst>
          </p:nvPr>
        </p:nvGraphicFramePr>
        <p:xfrm>
          <a:off x="-1" y="654740"/>
          <a:ext cx="12191998" cy="6156960"/>
        </p:xfrm>
        <a:graphic>
          <a:graphicData uri="http://schemas.openxmlformats.org/drawingml/2006/table">
            <a:tbl>
              <a:tblPr firstRow="1" bandRow="1">
                <a:tableStyleId>{22838BEF-8BB2-4498-84A7-C5851F593DF1}</a:tableStyleId>
              </a:tblPr>
              <a:tblGrid>
                <a:gridCol w="551371">
                  <a:extLst>
                    <a:ext uri="{9D8B030D-6E8A-4147-A177-3AD203B41FA5}">
                      <a16:colId xmlns:a16="http://schemas.microsoft.com/office/drawing/2014/main" val="20000"/>
                    </a:ext>
                  </a:extLst>
                </a:gridCol>
                <a:gridCol w="2013670">
                  <a:extLst>
                    <a:ext uri="{9D8B030D-6E8A-4147-A177-3AD203B41FA5}">
                      <a16:colId xmlns:a16="http://schemas.microsoft.com/office/drawing/2014/main" val="20001"/>
                    </a:ext>
                  </a:extLst>
                </a:gridCol>
                <a:gridCol w="771920">
                  <a:extLst>
                    <a:ext uri="{9D8B030D-6E8A-4147-A177-3AD203B41FA5}">
                      <a16:colId xmlns:a16="http://schemas.microsoft.com/office/drawing/2014/main" val="20002"/>
                    </a:ext>
                  </a:extLst>
                </a:gridCol>
                <a:gridCol w="1642905">
                  <a:extLst>
                    <a:ext uri="{9D8B030D-6E8A-4147-A177-3AD203B41FA5}">
                      <a16:colId xmlns:a16="http://schemas.microsoft.com/office/drawing/2014/main" val="20003"/>
                    </a:ext>
                  </a:extLst>
                </a:gridCol>
                <a:gridCol w="4245565">
                  <a:extLst>
                    <a:ext uri="{9D8B030D-6E8A-4147-A177-3AD203B41FA5}">
                      <a16:colId xmlns:a16="http://schemas.microsoft.com/office/drawing/2014/main" val="20004"/>
                    </a:ext>
                  </a:extLst>
                </a:gridCol>
                <a:gridCol w="2966567">
                  <a:extLst>
                    <a:ext uri="{9D8B030D-6E8A-4147-A177-3AD203B41FA5}">
                      <a16:colId xmlns:a16="http://schemas.microsoft.com/office/drawing/2014/main" val="20005"/>
                    </a:ext>
                  </a:extLst>
                </a:gridCol>
              </a:tblGrid>
              <a:tr h="560617">
                <a:tc>
                  <a:txBody>
                    <a:bodyPr/>
                    <a:lstStyle/>
                    <a:p>
                      <a:r>
                        <a:rPr lang="en-US" sz="1200" dirty="0"/>
                        <a:t>SI</a:t>
                      </a:r>
                    </a:p>
                    <a:p>
                      <a:r>
                        <a:rPr lang="en-US" sz="1200" dirty="0"/>
                        <a:t>NO</a:t>
                      </a:r>
                      <a:endParaRPr lang="en-IN" sz="1200" dirty="0"/>
                    </a:p>
                  </a:txBody>
                  <a:tcPr/>
                </a:tc>
                <a:tc>
                  <a:txBody>
                    <a:bodyPr/>
                    <a:lstStyle/>
                    <a:p>
                      <a:r>
                        <a:rPr lang="en-US" dirty="0"/>
                        <a:t>Title of the Paper</a:t>
                      </a:r>
                    </a:p>
                    <a:p>
                      <a:r>
                        <a:rPr lang="en-US" dirty="0"/>
                        <a:t>(conference paper)</a:t>
                      </a:r>
                      <a:endParaRPr lang="en-IN" dirty="0"/>
                    </a:p>
                  </a:txBody>
                  <a:tcPr/>
                </a:tc>
                <a:tc>
                  <a:txBody>
                    <a:bodyPr/>
                    <a:lstStyle/>
                    <a:p>
                      <a:r>
                        <a:rPr lang="en-US" dirty="0"/>
                        <a:t>Year</a:t>
                      </a:r>
                      <a:endParaRPr lang="en-IN" dirty="0"/>
                    </a:p>
                  </a:txBody>
                  <a:tcPr/>
                </a:tc>
                <a:tc>
                  <a:txBody>
                    <a:bodyPr/>
                    <a:lstStyle/>
                    <a:p>
                      <a:pPr algn="ctr"/>
                      <a:r>
                        <a:rPr lang="en-US" dirty="0"/>
                        <a:t>Author</a:t>
                      </a:r>
                      <a:endParaRPr lang="en-IN" dirty="0"/>
                    </a:p>
                  </a:txBody>
                  <a:tcPr/>
                </a:tc>
                <a:tc>
                  <a:txBody>
                    <a:bodyPr/>
                    <a:lstStyle/>
                    <a:p>
                      <a:pPr algn="ctr"/>
                      <a:r>
                        <a:rPr lang="en-US" dirty="0"/>
                        <a:t>Key Findings</a:t>
                      </a:r>
                      <a:endParaRPr lang="en-IN" dirty="0"/>
                    </a:p>
                  </a:txBody>
                  <a:tcPr/>
                </a:tc>
                <a:tc>
                  <a:txBody>
                    <a:bodyPr/>
                    <a:lstStyle/>
                    <a:p>
                      <a:pPr algn="ctr"/>
                      <a:r>
                        <a:rPr lang="en-US" dirty="0"/>
                        <a:t>Research gap</a:t>
                      </a:r>
                      <a:endParaRPr lang="en-IN" dirty="0"/>
                    </a:p>
                  </a:txBody>
                  <a:tcPr/>
                </a:tc>
                <a:extLst>
                  <a:ext uri="{0D108BD9-81ED-4DB2-BD59-A6C34878D82A}">
                    <a16:rowId xmlns:a16="http://schemas.microsoft.com/office/drawing/2014/main" val="10000"/>
                  </a:ext>
                </a:extLst>
              </a:tr>
              <a:tr h="5596343">
                <a:tc>
                  <a:txBody>
                    <a:bodyPr/>
                    <a:lstStyle/>
                    <a:p>
                      <a:r>
                        <a:rPr lang="en-US" b="1" dirty="0"/>
                        <a:t>4.</a:t>
                      </a:r>
                      <a:endParaRPr lang="en-IN" b="1" dirty="0"/>
                    </a:p>
                  </a:txBody>
                  <a:tcPr/>
                </a:tc>
                <a:tc>
                  <a:txBody>
                    <a:bodyPr/>
                    <a:lstStyle/>
                    <a:p>
                      <a:pPr>
                        <a:lnSpc>
                          <a:spcPct val="150000"/>
                        </a:lnSpc>
                      </a:pPr>
                      <a:r>
                        <a:rPr lang="en-US" b="1" dirty="0"/>
                        <a:t>DESIGN AND DEVELOPMENT OF AUTONOMOUS SMART ENERGY METER WITH REMOTE MANAGEMENT CONTROL </a:t>
                      </a:r>
                      <a:endParaRPr lang="en-IN" b="1" dirty="0"/>
                    </a:p>
                  </a:txBody>
                  <a:tcPr/>
                </a:tc>
                <a:tc>
                  <a:txBody>
                    <a:bodyPr/>
                    <a:lstStyle/>
                    <a:p>
                      <a:pPr>
                        <a:lnSpc>
                          <a:spcPct val="150000"/>
                        </a:lnSpc>
                      </a:pPr>
                      <a:r>
                        <a:rPr lang="en-US" dirty="0"/>
                        <a:t>2020</a:t>
                      </a:r>
                      <a:endParaRPr lang="en-IN" dirty="0"/>
                    </a:p>
                  </a:txBody>
                  <a:tcPr/>
                </a:tc>
                <a:tc>
                  <a:txBody>
                    <a:bodyPr/>
                    <a:lstStyle/>
                    <a:p>
                      <a:pPr>
                        <a:lnSpc>
                          <a:spcPct val="150000"/>
                        </a:lnSpc>
                      </a:pPr>
                      <a:r>
                        <a:rPr lang="en-IN" dirty="0"/>
                        <a:t>Umayal Muthu V , Dr.A  Shunmugalatha Kowsika, Balamurugan, Aravind D S and Shanmuga Sundarapandi B  </a:t>
                      </a:r>
                    </a:p>
                  </a:txBody>
                  <a:tcPr/>
                </a:tc>
                <a:tc>
                  <a:txBody>
                    <a:bodyPr/>
                    <a:lstStyle/>
                    <a:p>
                      <a:pPr marL="0" indent="0">
                        <a:lnSpc>
                          <a:spcPct val="150000"/>
                        </a:lnSpc>
                        <a:buFont typeface="Wingdings" panose="05000000000000000000" pitchFamily="2" charset="2"/>
                        <a:buNone/>
                      </a:pPr>
                      <a:r>
                        <a:rPr lang="en-US" sz="1400" b="1" u="none" strike="noStrike" cap="none" dirty="0">
                          <a:solidFill>
                            <a:schemeClr val="dk1"/>
                          </a:solidFill>
                          <a:effectLst/>
                          <a:sym typeface="Arial" panose="020B0604020202020204"/>
                        </a:rPr>
                        <a:t>Automation of Energy Metering: </a:t>
                      </a:r>
                      <a:r>
                        <a:rPr lang="en-US" sz="1400" b="0" u="none" strike="noStrike" cap="none" dirty="0">
                          <a:solidFill>
                            <a:schemeClr val="dk1"/>
                          </a:solidFill>
                          <a:effectLst/>
                          <a:sym typeface="Arial" panose="020B0604020202020204"/>
                        </a:rPr>
                        <a:t>The proposed smart energy meter automates the traditional manual recording of energy consumption, significantly reducing human error and inefficiency in billing processes.</a:t>
                      </a:r>
                    </a:p>
                    <a:p>
                      <a:pPr marL="0" indent="0">
                        <a:lnSpc>
                          <a:spcPct val="150000"/>
                        </a:lnSpc>
                        <a:buFont typeface="Wingdings" panose="05000000000000000000" pitchFamily="2" charset="2"/>
                        <a:buNone/>
                      </a:pPr>
                      <a:endParaRPr lang="en-US" sz="1400" b="0" u="none" strike="noStrike" cap="none" dirty="0">
                        <a:solidFill>
                          <a:schemeClr val="dk1"/>
                        </a:solidFill>
                        <a:effectLst/>
                        <a:sym typeface="Arial" panose="020B0604020202020204"/>
                      </a:endParaRPr>
                    </a:p>
                    <a:p>
                      <a:pPr marL="0" indent="0">
                        <a:lnSpc>
                          <a:spcPct val="150000"/>
                        </a:lnSpc>
                        <a:buFont typeface="Wingdings" panose="05000000000000000000" pitchFamily="2" charset="2"/>
                        <a:buNone/>
                      </a:pPr>
                      <a:r>
                        <a:rPr lang="en-US" sz="1400" b="1" u="none" strike="noStrike" cap="none" dirty="0">
                          <a:solidFill>
                            <a:schemeClr val="dk1"/>
                          </a:solidFill>
                          <a:effectLst/>
                          <a:sym typeface="Arial" panose="020B0604020202020204"/>
                        </a:rPr>
                        <a:t>Remote Monitoring and Control: </a:t>
                      </a:r>
                      <a:r>
                        <a:rPr lang="en-US" sz="1400" b="0" u="none" strike="noStrike" cap="none" dirty="0">
                          <a:solidFill>
                            <a:schemeClr val="dk1"/>
                          </a:solidFill>
                          <a:effectLst/>
                          <a:sym typeface="Arial" panose="020B0604020202020204"/>
                        </a:rPr>
                        <a:t>The system allows users to monitor their energy consumption in real-time via a mobile app, enabling better management of energy usage and identification of high-consumption appliances</a:t>
                      </a:r>
                    </a:p>
                    <a:p>
                      <a:pPr marL="0" indent="0">
                        <a:lnSpc>
                          <a:spcPct val="150000"/>
                        </a:lnSpc>
                        <a:buFont typeface="Wingdings" panose="05000000000000000000" pitchFamily="2" charset="2"/>
                        <a:buNone/>
                      </a:pPr>
                      <a:r>
                        <a:rPr lang="en-US" sz="1400" b="0" u="none" strike="noStrike" cap="none" dirty="0">
                          <a:solidFill>
                            <a:schemeClr val="dk1"/>
                          </a:solidFill>
                          <a:effectLst/>
                          <a:sym typeface="Arial" panose="020B0604020202020204"/>
                        </a:rPr>
                        <a:t>.</a:t>
                      </a:r>
                    </a:p>
                    <a:p>
                      <a:pPr marL="0" indent="0">
                        <a:lnSpc>
                          <a:spcPct val="150000"/>
                        </a:lnSpc>
                        <a:buFont typeface="Wingdings" panose="05000000000000000000" pitchFamily="2" charset="2"/>
                        <a:buNone/>
                      </a:pPr>
                      <a:endParaRPr lang="en-US" sz="1400" b="0" u="none" strike="noStrike" cap="none" dirty="0">
                        <a:solidFill>
                          <a:schemeClr val="dk1"/>
                        </a:solidFill>
                        <a:effectLst/>
                        <a:sym typeface="Arial" panose="020B0604020202020204"/>
                      </a:endParaRPr>
                    </a:p>
                    <a:p>
                      <a:pPr>
                        <a:lnSpc>
                          <a:spcPct val="150000"/>
                        </a:lnSpc>
                      </a:pPr>
                      <a:endParaRPr lang="en-IN" dirty="0"/>
                    </a:p>
                  </a:txBody>
                  <a:tcPr/>
                </a:tc>
                <a:tc>
                  <a:txBody>
                    <a:bodyPr/>
                    <a:lstStyle/>
                    <a:p>
                      <a:pPr marL="0" indent="0">
                        <a:lnSpc>
                          <a:spcPct val="150000"/>
                        </a:lnSpc>
                        <a:buFont typeface="Wingdings" panose="05000000000000000000" pitchFamily="2" charset="2"/>
                        <a:buNone/>
                      </a:pPr>
                      <a:r>
                        <a:rPr lang="en-US" sz="1400" b="1" u="none" strike="noStrike" cap="none" dirty="0">
                          <a:solidFill>
                            <a:schemeClr val="dk1"/>
                          </a:solidFill>
                          <a:effectLst/>
                          <a:sym typeface="Arial" panose="020B0604020202020204"/>
                        </a:rPr>
                        <a:t>Evaluation: </a:t>
                      </a:r>
                      <a:r>
                        <a:rPr lang="en-US" sz="1400" b="0" u="none" strike="noStrike" cap="none" dirty="0">
                          <a:solidFill>
                            <a:schemeClr val="dk1"/>
                          </a:solidFill>
                          <a:effectLst/>
                          <a:sym typeface="Arial" panose="020B0604020202020204"/>
                        </a:rPr>
                        <a:t>There is a lack of empirical data on the long-term performance and reliability of the smart energy meter in diverse operational environments.</a:t>
                      </a:r>
                    </a:p>
                    <a:p>
                      <a:pPr marL="0" indent="0">
                        <a:lnSpc>
                          <a:spcPct val="150000"/>
                        </a:lnSpc>
                        <a:buFont typeface="Wingdings" panose="05000000000000000000" pitchFamily="2" charset="2"/>
                        <a:buNone/>
                      </a:pPr>
                      <a:endParaRPr lang="en-US" sz="1400" b="0" u="none" strike="noStrike" cap="none" dirty="0">
                        <a:solidFill>
                          <a:schemeClr val="dk1"/>
                        </a:solidFill>
                        <a:effectLst/>
                        <a:sym typeface="Arial" panose="020B0604020202020204"/>
                      </a:endParaRPr>
                    </a:p>
                    <a:p>
                      <a:pPr marL="0" indent="0">
                        <a:lnSpc>
                          <a:spcPct val="150000"/>
                        </a:lnSpc>
                        <a:buFont typeface="Wingdings" panose="05000000000000000000" pitchFamily="2" charset="2"/>
                        <a:buNone/>
                      </a:pPr>
                      <a:r>
                        <a:rPr lang="en-US" sz="1400" b="1" u="none" strike="noStrike" cap="none" dirty="0">
                          <a:solidFill>
                            <a:schemeClr val="dk1"/>
                          </a:solidFill>
                          <a:effectLst/>
                          <a:sym typeface="Arial" panose="020B0604020202020204"/>
                        </a:rPr>
                        <a:t>Energy Sources: </a:t>
                      </a:r>
                      <a:r>
                        <a:rPr lang="en-US" sz="1400" b="0" u="none" strike="noStrike" cap="none" dirty="0">
                          <a:solidFill>
                            <a:schemeClr val="dk1"/>
                          </a:solidFill>
                          <a:effectLst/>
                          <a:sym typeface="Arial" panose="020B0604020202020204"/>
                        </a:rPr>
                        <a:t>Future research could investigate how the smart energy meter can be integrated with renewable energy sources and smart home technologies for enhanced energy management.</a:t>
                      </a:r>
                    </a:p>
                    <a:p>
                      <a:pPr>
                        <a:lnSpc>
                          <a:spcPct val="150000"/>
                        </a:lnSpc>
                      </a:pP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51*548"/>
  <p:tag name="TABLE_ENDDRAG_RECT" val="8*48*951*548"/>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38*470"/>
  <p:tag name="TABLE_ENDDRAG_RECT" val="21*54*938*470"/>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1596</Words>
  <Application>Microsoft Office PowerPoint</Application>
  <PresentationFormat>Widescreen</PresentationFormat>
  <Paragraphs>170</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Montserrat Medium</vt:lpstr>
      <vt:lpstr>Calibri</vt:lpstr>
      <vt:lpstr>Montserrat</vt:lpstr>
      <vt:lpstr>Times New Roman</vt:lpstr>
      <vt:lpstr>Wingdings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lak a</cp:lastModifiedBy>
  <cp:revision>16</cp:revision>
  <dcterms:created xsi:type="dcterms:W3CDTF">2021-01-07T12:40:00Z</dcterms:created>
  <dcterms:modified xsi:type="dcterms:W3CDTF">2024-09-06T08:26:04Z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219560C9838C41F886B151FE157D94ED_12</vt:lpwstr>
  </property>
  <property fmtid="{D5CDD505-2E9C-101B-9397-08002B2CF9AE}" pid="3" name="KSOProductBuildVer">
    <vt:lpwstr>1033-12.2.0.17562</vt:lpwstr>
  </property>
</Properties>
</file>