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53" y="4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4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4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4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4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726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727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28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6/15/2024</a:t>
            </a:fld>
            <a:endParaRPr lang="en-US"/>
          </a:p>
        </p:txBody>
      </p:sp>
      <p:sp>
        <p:nvSpPr>
          <p:cNvPr id="1048729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73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3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33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34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6/15/2024</a:t>
            </a:fld>
            <a:endParaRPr lang="en-US"/>
          </a:p>
        </p:txBody>
      </p:sp>
      <p:sp>
        <p:nvSpPr>
          <p:cNvPr id="1048735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5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6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6/15/2024</a:t>
            </a:fld>
            <a:endParaRPr lang="en-US"/>
          </a:p>
        </p:txBody>
      </p:sp>
      <p:sp>
        <p:nvSpPr>
          <p:cNvPr id="1048607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37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6/15/2024</a:t>
            </a:fld>
            <a:endParaRPr lang="en-US"/>
          </a:p>
        </p:txBody>
      </p:sp>
      <p:sp>
        <p:nvSpPr>
          <p:cNvPr id="1048738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2143444" y="2008855"/>
            <a:ext cx="9174414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z="4400" b="1" i="1" spc="15" dirty="0">
                <a:solidFill>
                  <a:schemeClr val="accent1">
                    <a:lumMod val="75000"/>
                  </a:schemeClr>
                </a:solidFill>
              </a:rPr>
              <a:t>SANGULA LAKSHMAN DORA</a:t>
            </a:r>
            <a:endParaRPr sz="4400" b="1" i="1" spc="1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601" name="object 8"/>
          <p:cNvSpPr txBox="1"/>
          <p:nvPr/>
        </p:nvSpPr>
        <p:spPr>
          <a:xfrm>
            <a:off x="5411704" y="3357743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lang="en-IN"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lang="en-IN"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lang="en-IN" sz="2400" dirty="0">
              <a:latin typeface="Trebuchet MS"/>
              <a:cs typeface="Trebuchet MS"/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2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6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7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48688" name="TextBox 12"/>
          <p:cNvSpPr txBox="1"/>
          <p:nvPr/>
        </p:nvSpPr>
        <p:spPr>
          <a:xfrm>
            <a:off x="358393" y="1228397"/>
            <a:ext cx="11147425" cy="4282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Architecture Overview:</a:t>
            </a:r>
          </a:p>
          <a:p>
            <a:endParaRPr lang="en-US" sz="2800" b="1" dirty="0">
              <a:latin typeface="+mj-lt"/>
            </a:endParaRPr>
          </a:p>
          <a:p>
            <a:r>
              <a:rPr lang="en-US" sz="2800" b="1" dirty="0"/>
              <a:t>Modular Design: </a:t>
            </a:r>
            <a:r>
              <a:rPr lang="en-US" sz="2800" dirty="0"/>
              <a:t>The keylogger code is structured into modular functions for better readability and maintenance.</a:t>
            </a:r>
          </a:p>
          <a:p>
            <a:endParaRPr lang="en-US" sz="2800" dirty="0"/>
          </a:p>
          <a:p>
            <a:r>
              <a:rPr lang="en-US" sz="2800" b="1" dirty="0"/>
              <a:t>Event Handling: </a:t>
            </a:r>
            <a:r>
              <a:rPr lang="en-US" sz="2800" dirty="0"/>
              <a:t>Utilizes the </a:t>
            </a:r>
            <a:r>
              <a:rPr lang="en-US" sz="2800" dirty="0" err="1"/>
              <a:t>pynput</a:t>
            </a:r>
            <a:r>
              <a:rPr lang="en-US" sz="2800" dirty="0"/>
              <a:t> library to capture and handle keyboard events.</a:t>
            </a:r>
          </a:p>
          <a:p>
            <a:endParaRPr lang="en-US" sz="2800" dirty="0"/>
          </a:p>
          <a:p>
            <a:r>
              <a:rPr lang="en-US" sz="2800" b="1" dirty="0"/>
              <a:t>Data Logging: </a:t>
            </a:r>
            <a:r>
              <a:rPr lang="en-US" sz="2800" dirty="0"/>
              <a:t>Implements functions to log captured data into text and JSON files.</a:t>
            </a:r>
            <a:endParaRPr lang="en-I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8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3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4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48695" name="TextBox 9"/>
          <p:cNvSpPr txBox="1"/>
          <p:nvPr/>
        </p:nvSpPr>
        <p:spPr>
          <a:xfrm>
            <a:off x="228600" y="966314"/>
            <a:ext cx="12133345" cy="5425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Components: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Key Press Handling: Function: </a:t>
            </a:r>
            <a:r>
              <a:rPr lang="en-US" sz="2400" i="1" dirty="0" err="1"/>
              <a:t>on_press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Captures and logs the pressed keys.</a:t>
            </a:r>
          </a:p>
          <a:p>
            <a:r>
              <a:rPr lang="en-US" sz="2400" b="1" dirty="0"/>
              <a:t>	Details: </a:t>
            </a:r>
            <a:r>
              <a:rPr lang="en-US" sz="2400" dirty="0"/>
              <a:t>Appends key press events to a list and updates the JSON log file.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Key Release Handling: Function: </a:t>
            </a:r>
            <a:r>
              <a:rPr lang="en-US" sz="2400" i="1" dirty="0" err="1"/>
              <a:t>on_release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Captures and logs the released keys.</a:t>
            </a:r>
          </a:p>
          <a:p>
            <a:r>
              <a:rPr lang="en-US" sz="2400" dirty="0"/>
              <a:t>	</a:t>
            </a:r>
            <a:r>
              <a:rPr lang="en-US" sz="2400" b="1" dirty="0"/>
              <a:t>Details: </a:t>
            </a:r>
            <a:r>
              <a:rPr lang="en-US" sz="2400" dirty="0"/>
              <a:t>Appends key release events to a list, updates the JSON log file, and 	accumulates keys for the text log.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Logging Functions: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/>
              <a:t>	Text Logging: </a:t>
            </a:r>
            <a:r>
              <a:rPr lang="en-US" sz="2400" i="1" dirty="0" err="1"/>
              <a:t>generate_text_log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Writes the recorded keys to key_log.txt.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/>
              <a:t>JSON Logging</a:t>
            </a:r>
            <a:r>
              <a:rPr lang="en-US" sz="2400" dirty="0"/>
              <a:t>: </a:t>
            </a:r>
            <a:r>
              <a:rPr lang="en-US" sz="2400" i="1" dirty="0" err="1"/>
              <a:t>generate_json_file</a:t>
            </a:r>
            <a:r>
              <a:rPr lang="en-US" sz="2400" i="1" dirty="0"/>
              <a:t>(</a:t>
            </a:r>
            <a:r>
              <a:rPr lang="en-US" sz="2400" i="1" dirty="0" err="1"/>
              <a:t>keys_used</a:t>
            </a:r>
            <a:r>
              <a:rPr lang="en-US" sz="2400" i="1" dirty="0"/>
              <a:t>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Dumps the list of key events to </a:t>
            </a:r>
            <a:r>
              <a:rPr lang="en-US" sz="2400" dirty="0" err="1"/>
              <a:t>key_log.json</a:t>
            </a:r>
            <a:r>
              <a:rPr lang="en-US" sz="2400" dirty="0"/>
              <a:t>.</a:t>
            </a:r>
            <a:endParaRPr lang="en-IN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9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9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700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1" name="object 8"/>
          <p:cNvSpPr txBox="1"/>
          <p:nvPr/>
        </p:nvSpPr>
        <p:spPr>
          <a:xfrm>
            <a:off x="739774" y="291147"/>
            <a:ext cx="53562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i="1" u="sng" spc="15" dirty="0">
                <a:latin typeface="Trebuchet MS"/>
                <a:cs typeface="Trebuchet MS"/>
              </a:rPr>
              <a:t>     </a:t>
            </a:r>
            <a:r>
              <a:rPr sz="4800" b="1" i="1" u="sng" spc="15" dirty="0">
                <a:latin typeface="Trebuchet MS"/>
                <a:cs typeface="Trebuchet MS"/>
              </a:rPr>
              <a:t>M</a:t>
            </a:r>
            <a:r>
              <a:rPr sz="4800" b="1" i="1" u="sng" dirty="0">
                <a:latin typeface="Trebuchet MS"/>
                <a:cs typeface="Trebuchet MS"/>
              </a:rPr>
              <a:t>O</a:t>
            </a:r>
            <a:r>
              <a:rPr sz="4800" b="1" i="1" u="sng" spc="-15" dirty="0">
                <a:latin typeface="Trebuchet MS"/>
                <a:cs typeface="Trebuchet MS"/>
              </a:rPr>
              <a:t>D</a:t>
            </a:r>
            <a:r>
              <a:rPr sz="4800" b="1" i="1" u="sng" spc="-35" dirty="0">
                <a:latin typeface="Trebuchet MS"/>
                <a:cs typeface="Trebuchet MS"/>
              </a:rPr>
              <a:t>E</a:t>
            </a:r>
            <a:r>
              <a:rPr sz="4800" b="1" i="1" u="sng" spc="-30" dirty="0">
                <a:latin typeface="Trebuchet MS"/>
                <a:cs typeface="Trebuchet MS"/>
              </a:rPr>
              <a:t>LL</a:t>
            </a:r>
            <a:r>
              <a:rPr sz="4800" b="1" i="1" u="sng" spc="-5" dirty="0">
                <a:latin typeface="Trebuchet MS"/>
                <a:cs typeface="Trebuchet MS"/>
              </a:rPr>
              <a:t>I</a:t>
            </a:r>
            <a:r>
              <a:rPr sz="4800" b="1" i="1" u="sng" spc="30" dirty="0">
                <a:latin typeface="Trebuchet MS"/>
                <a:cs typeface="Trebuchet MS"/>
              </a:rPr>
              <a:t>N</a:t>
            </a:r>
            <a:r>
              <a:rPr sz="4800" b="1" i="1" u="sng" spc="5" dirty="0">
                <a:latin typeface="Trebuchet MS"/>
                <a:cs typeface="Trebuchet MS"/>
              </a:rPr>
              <a:t>G</a:t>
            </a:r>
            <a:endParaRPr sz="4800" i="1" u="sng" dirty="0">
              <a:latin typeface="Trebuchet MS"/>
              <a:cs typeface="Trebuchet MS"/>
            </a:endParaRPr>
          </a:p>
        </p:txBody>
      </p:sp>
      <p:sp>
        <p:nvSpPr>
          <p:cNvPr id="1048702" name="TextBox 10"/>
          <p:cNvSpPr txBox="1"/>
          <p:nvPr/>
        </p:nvSpPr>
        <p:spPr>
          <a:xfrm>
            <a:off x="272717" y="1325368"/>
            <a:ext cx="11919283" cy="4155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+mj-lt"/>
              </a:rPr>
              <a:t>GUI Integration:</a:t>
            </a:r>
          </a:p>
          <a:p>
            <a:endParaRPr lang="en-IN" sz="3200" b="1" dirty="0">
              <a:latin typeface="+mj-lt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 err="1"/>
              <a:t>Tkinter</a:t>
            </a:r>
            <a:r>
              <a:rPr lang="en-IN" sz="2800" b="1" dirty="0"/>
              <a:t> Framework: </a:t>
            </a:r>
            <a:r>
              <a:rPr lang="en-IN" sz="2400" dirty="0"/>
              <a:t>Utilizes </a:t>
            </a:r>
            <a:r>
              <a:rPr lang="en-IN" sz="2400" dirty="0" err="1"/>
              <a:t>tkinter</a:t>
            </a:r>
            <a:r>
              <a:rPr lang="en-IN" sz="2400" dirty="0"/>
              <a:t> for creating a graphical user interface.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User Interaction:</a:t>
            </a:r>
          </a:p>
          <a:p>
            <a:pPr lvl="1"/>
            <a:r>
              <a:rPr lang="en-IN" sz="2800" dirty="0"/>
              <a:t>	</a:t>
            </a:r>
            <a:r>
              <a:rPr lang="en-IN" sz="2400" dirty="0"/>
              <a:t>Start Button: Initiates the keylogger.</a:t>
            </a:r>
          </a:p>
          <a:p>
            <a:pPr lvl="1"/>
            <a:r>
              <a:rPr lang="en-IN" sz="2400" dirty="0"/>
              <a:t>	Stop Button: Stops the keylogger.</a:t>
            </a:r>
          </a:p>
          <a:p>
            <a:pPr lvl="1"/>
            <a:endParaRPr lang="en-IN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Status Updates: </a:t>
            </a:r>
            <a:r>
              <a:rPr lang="en-IN" sz="2400" dirty="0"/>
              <a:t>Provides real-time feedback on the status </a:t>
            </a:r>
          </a:p>
          <a:p>
            <a:pPr lvl="1"/>
            <a:r>
              <a:rPr lang="en-IN" sz="2400" dirty="0"/>
              <a:t>	of the keylogger (running/stopped).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70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0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0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0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707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8" name="object 8"/>
          <p:cNvSpPr txBox="1"/>
          <p:nvPr/>
        </p:nvSpPr>
        <p:spPr>
          <a:xfrm>
            <a:off x="739775" y="291147"/>
            <a:ext cx="3891069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48709" name="TextBox 10"/>
          <p:cNvSpPr txBox="1"/>
          <p:nvPr/>
        </p:nvSpPr>
        <p:spPr>
          <a:xfrm>
            <a:off x="272717" y="1049337"/>
            <a:ext cx="11919283" cy="6022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</a:rPr>
              <a:t>Flow Diagram:</a:t>
            </a:r>
            <a:endParaRPr lang="en-US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Initialization: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Set up the main GUI window.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Initialize global variables for key logging.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Event Capture: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Start capturing key events when the "Start" button is pressed.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Log key press and release events.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Data Logging: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Continuously update text and JSON log files with captured key events.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Stop Logging: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Stop capturing key events when the "Stop" button is pressed.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Update the GUI status to indicate the keylogger is stopped.</a:t>
            </a: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71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1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714" name="object 7"/>
          <p:cNvSpPr txBox="1">
            <a:spLocks noGrp="1"/>
          </p:cNvSpPr>
          <p:nvPr>
            <p:ph type="title"/>
          </p:nvPr>
        </p:nvSpPr>
        <p:spPr>
          <a:xfrm>
            <a:off x="486410" y="205593"/>
            <a:ext cx="3173955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715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6" name="Rectangle 1"/>
          <p:cNvSpPr>
            <a:spLocks noChangeArrowheads="1"/>
          </p:cNvSpPr>
          <p:nvPr/>
        </p:nvSpPr>
        <p:spPr bwMode="auto">
          <a:xfrm>
            <a:off x="0" y="9163050"/>
            <a:ext cx="11889105" cy="6248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Screenshots of the GUI: Display the user interface, including the start and stop buttons, and the status label.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 Logs: Show examples of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key_log.txt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key_log.json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files to illustrate how the keystrokes are recorded.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E3FF03-048A-FA02-D016-6F8FDBAF8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28" y="1290491"/>
            <a:ext cx="10410190" cy="469597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71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720" name="object 7"/>
          <p:cNvSpPr txBox="1">
            <a:spLocks noGrp="1"/>
          </p:cNvSpPr>
          <p:nvPr>
            <p:ph type="title"/>
          </p:nvPr>
        </p:nvSpPr>
        <p:spPr>
          <a:xfrm>
            <a:off x="304800" y="266385"/>
            <a:ext cx="3323628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721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22" name="TextBox 10"/>
          <p:cNvSpPr txBox="1"/>
          <p:nvPr/>
        </p:nvSpPr>
        <p:spPr>
          <a:xfrm>
            <a:off x="1740447" y="1228397"/>
            <a:ext cx="61012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800" dirty="0"/>
          </a:p>
        </p:txBody>
      </p:sp>
      <p:sp>
        <p:nvSpPr>
          <p:cNvPr id="1048723" name="TextBox 20"/>
          <p:cNvSpPr txBox="1"/>
          <p:nvPr/>
        </p:nvSpPr>
        <p:spPr>
          <a:xfrm>
            <a:off x="308811" y="2737754"/>
            <a:ext cx="11201400" cy="2936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keylogger project demonstrated the capability to effectively capture and log keystrokes in real-time.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GUI provided a user-friendly way to control the keylogger, making it accessible and easy to use.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Emphasized the ethical use of keyloggers and the importance of implementing security measures to protect against malicious use.</a:t>
            </a:r>
            <a:endParaRPr lang="en-IN" sz="2400" dirty="0"/>
          </a:p>
        </p:txBody>
      </p:sp>
      <p:sp>
        <p:nvSpPr>
          <p:cNvPr id="1048724" name="Rectangle 2"/>
          <p:cNvSpPr>
            <a:spLocks noChangeArrowheads="1"/>
          </p:cNvSpPr>
          <p:nvPr/>
        </p:nvSpPr>
        <p:spPr bwMode="auto">
          <a:xfrm>
            <a:off x="304800" y="1228397"/>
            <a:ext cx="15926141" cy="16408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implemented a keylogger that captures keystrokes and records </a:t>
            </a: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them into both text and JSON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 keylogging with start and stop functionality controlled via a simple GUI.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2"/>
          <p:cNvSpPr/>
          <p:nvPr/>
        </p:nvSpPr>
        <p:spPr>
          <a:xfrm>
            <a:off x="-76200" y="-57552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1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616044" cy="12611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b="0" i="1" spc="5" dirty="0"/>
              <a:t>KEY LOGGER AND SECURITY</a:t>
            </a:r>
            <a:endParaRPr sz="4250" b="0" i="1" dirty="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3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5" name="TextBox 22"/>
          <p:cNvSpPr txBox="1"/>
          <p:nvPr/>
        </p:nvSpPr>
        <p:spPr>
          <a:xfrm>
            <a:off x="914400" y="2764894"/>
            <a:ext cx="7093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Understanding and Mitigating Keylogging Threats</a:t>
            </a:r>
            <a:endParaRPr lang="en-IN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3409270" y="1295400"/>
            <a:ext cx="5257800" cy="435762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Introduction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Problem Statement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Project Overview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End Users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Solution and Value Proposition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The "Wow" Factor in Our Solution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Modelling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Results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Conclusion and Q&amp;A </a:t>
            </a:r>
          </a:p>
          <a:p>
            <a:endParaRPr sz="2800"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78708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i="1" u="sng" spc="25" dirty="0"/>
              <a:t>    </a:t>
            </a:r>
            <a:r>
              <a:rPr i="1" u="sng" spc="25" dirty="0"/>
              <a:t>A</a:t>
            </a:r>
            <a:r>
              <a:rPr i="1" u="sng" spc="-5" dirty="0"/>
              <a:t>G</a:t>
            </a:r>
            <a:r>
              <a:rPr i="1" u="sng" spc="-35" dirty="0"/>
              <a:t>E</a:t>
            </a:r>
            <a:r>
              <a:rPr i="1" u="sng" spc="15" dirty="0"/>
              <a:t>N</a:t>
            </a:r>
            <a:r>
              <a:rPr i="1" u="sng"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pic>
        <p:nvPicPr>
          <p:cNvPr id="2097156" name="Picture 23" descr="Cartoon bee with penci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1643" y="3200400"/>
            <a:ext cx="3265587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/>
              <a:t>P</a:t>
            </a:r>
            <a:r>
              <a:rPr sz="4250" u="sng" spc="15" dirty="0"/>
              <a:t>ROB</a:t>
            </a:r>
            <a:r>
              <a:rPr sz="4250" u="sng" spc="55" dirty="0"/>
              <a:t>L</a:t>
            </a:r>
            <a:r>
              <a:rPr sz="4250" u="sng" spc="-20" dirty="0"/>
              <a:t>E</a:t>
            </a:r>
            <a:r>
              <a:rPr sz="4250" u="sng" spc="20" dirty="0"/>
              <a:t>M</a:t>
            </a:r>
            <a:r>
              <a:rPr sz="4250" u="sng" dirty="0"/>
              <a:t>	</a:t>
            </a:r>
            <a:r>
              <a:rPr sz="4250" u="sng" spc="10" dirty="0"/>
              <a:t>S</a:t>
            </a:r>
            <a:r>
              <a:rPr sz="4250" u="sng" spc="-370" dirty="0"/>
              <a:t>T</a:t>
            </a:r>
            <a:r>
              <a:rPr sz="4250" u="sng" spc="-375" dirty="0"/>
              <a:t>A</a:t>
            </a:r>
            <a:r>
              <a:rPr sz="4250" u="sng" spc="15" dirty="0"/>
              <a:t>T</a:t>
            </a:r>
            <a:r>
              <a:rPr sz="4250" u="sng" spc="-10" dirty="0"/>
              <a:t>E</a:t>
            </a:r>
            <a:r>
              <a:rPr sz="4250" u="sng" spc="-20" dirty="0"/>
              <a:t>ME</a:t>
            </a:r>
            <a:r>
              <a:rPr sz="4250" u="sng" spc="10" dirty="0"/>
              <a:t>NT</a:t>
            </a:r>
            <a:endParaRPr sz="4250" u="sng" dirty="0"/>
          </a:p>
        </p:txBody>
      </p:sp>
      <p:pic>
        <p:nvPicPr>
          <p:cNvPr id="2097157" name="object 8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4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5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6" name="Rectangle 1"/>
          <p:cNvSpPr>
            <a:spLocks noChangeArrowheads="1"/>
          </p:cNvSpPr>
          <p:nvPr/>
        </p:nvSpPr>
        <p:spPr bwMode="auto">
          <a:xfrm>
            <a:off x="488791" y="1901794"/>
            <a:ext cx="12414567" cy="31267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Problem: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Keyloggers are a significant threat to cybersecurity,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leading to unauthorized access to sensitive information,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identity theft, and financial fraud.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Impact: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Affects individuals, businesses, and organizations 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compromising data privacy and security. </a:t>
            </a:r>
          </a:p>
        </p:txBody>
      </p:sp>
      <p:pic>
        <p:nvPicPr>
          <p:cNvPr id="2097158" name="Graphic 12" descr="A lightbul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209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4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0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/>
              <a:t>PROJECT	</a:t>
            </a:r>
            <a:r>
              <a:rPr sz="4250" u="sng" spc="-20" dirty="0"/>
              <a:t>OVERVIEW</a:t>
            </a:r>
            <a:endParaRPr sz="4250" u="sng" dirty="0"/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1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3" name="Rectangle 1"/>
          <p:cNvSpPr>
            <a:spLocks noChangeArrowheads="1"/>
          </p:cNvSpPr>
          <p:nvPr/>
        </p:nvSpPr>
        <p:spPr bwMode="auto">
          <a:xfrm>
            <a:off x="304800" y="1833879"/>
            <a:ext cx="9622899" cy="31902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Objective: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a comprehensive understanding of keyloggers, </a:t>
            </a: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their types, how they work, and effective security measures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prevent keylogging attacks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Scope:</a:t>
            </a:r>
            <a:endParaRPr lang="en-US" altLang="en-US" sz="28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Includes an analysis of hardware and software keyloggers,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legal and ethical implications, security measures, and best practices.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5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72253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i="1" spc="25" dirty="0"/>
              <a:t>W</a:t>
            </a:r>
            <a:r>
              <a:rPr sz="3200" i="1" spc="-20" dirty="0"/>
              <a:t>H</a:t>
            </a:r>
            <a:r>
              <a:rPr sz="3200" i="1" spc="20" dirty="0"/>
              <a:t>O</a:t>
            </a:r>
            <a:r>
              <a:rPr sz="3200" i="1" spc="-235" dirty="0"/>
              <a:t> </a:t>
            </a:r>
            <a:r>
              <a:rPr sz="3200" i="1" spc="-10" dirty="0"/>
              <a:t>AR</a:t>
            </a:r>
            <a:r>
              <a:rPr sz="3200" i="1" spc="15" dirty="0"/>
              <a:t>E</a:t>
            </a:r>
            <a:r>
              <a:rPr sz="3200" i="1" spc="-35" dirty="0"/>
              <a:t> </a:t>
            </a:r>
            <a:r>
              <a:rPr sz="3200" i="1" spc="-10" dirty="0"/>
              <a:t>T</a:t>
            </a:r>
            <a:r>
              <a:rPr sz="3200" i="1" spc="-15" dirty="0"/>
              <a:t>H</a:t>
            </a:r>
            <a:r>
              <a:rPr sz="3200" i="1" spc="15" dirty="0"/>
              <a:t>E</a:t>
            </a:r>
            <a:r>
              <a:rPr sz="3200" i="1" spc="-35" dirty="0"/>
              <a:t> </a:t>
            </a:r>
            <a:r>
              <a:rPr sz="3200" i="1" spc="-20" dirty="0"/>
              <a:t>E</a:t>
            </a:r>
            <a:r>
              <a:rPr sz="3200" i="1" spc="30" dirty="0"/>
              <a:t>N</a:t>
            </a:r>
            <a:r>
              <a:rPr sz="3200" i="1" spc="15" dirty="0"/>
              <a:t>D</a:t>
            </a:r>
            <a:r>
              <a:rPr sz="3200" i="1" spc="-45" dirty="0"/>
              <a:t> </a:t>
            </a:r>
            <a:r>
              <a:rPr sz="3200" i="1" dirty="0"/>
              <a:t>U</a:t>
            </a:r>
            <a:r>
              <a:rPr sz="3200" i="1" spc="10" dirty="0"/>
              <a:t>S</a:t>
            </a:r>
            <a:r>
              <a:rPr sz="3200" i="1" spc="-25" dirty="0"/>
              <a:t>E</a:t>
            </a:r>
            <a:r>
              <a:rPr sz="3200" i="1" spc="-10" dirty="0"/>
              <a:t>R</a:t>
            </a:r>
            <a:r>
              <a:rPr sz="3200" i="1" spc="5" dirty="0"/>
              <a:t>S?</a:t>
            </a:r>
            <a:endParaRPr sz="3200" i="1" dirty="0"/>
          </a:p>
        </p:txBody>
      </p:sp>
      <p:pic>
        <p:nvPicPr>
          <p:cNvPr id="2097161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8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60" name="Rectangle 2"/>
          <p:cNvSpPr>
            <a:spLocks noChangeArrowheads="1"/>
          </p:cNvSpPr>
          <p:nvPr/>
        </p:nvSpPr>
        <p:spPr bwMode="auto">
          <a:xfrm>
            <a:off x="438807" y="1464796"/>
            <a:ext cx="11734800" cy="428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Individuals: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Concerned about personal data security and privacy.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Businesses: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Need to protect corporate data and ensure compliance with security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Organizations: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Require robust security measures to safeguard 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Security Professionals: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Aim to understand and mitigate keylogging threats.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39" y="1479945"/>
            <a:ext cx="2695574" cy="3248025"/>
          </a:xfrm>
          <a:prstGeom prst="rect">
            <a:avLst/>
          </a:prstGeom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u="sng" spc="-40" dirty="0"/>
              <a:t>Y</a:t>
            </a:r>
            <a:r>
              <a:rPr sz="3600" u="sng" spc="10" dirty="0"/>
              <a:t>O</a:t>
            </a:r>
            <a:r>
              <a:rPr sz="3600" u="sng" spc="25" dirty="0"/>
              <a:t>U</a:t>
            </a:r>
            <a:r>
              <a:rPr sz="3600" u="sng" dirty="0"/>
              <a:t>R</a:t>
            </a:r>
            <a:r>
              <a:rPr sz="3600" u="sng" spc="5" dirty="0"/>
              <a:t> </a:t>
            </a:r>
            <a:r>
              <a:rPr sz="3600" u="sng" spc="25" dirty="0"/>
              <a:t>S</a:t>
            </a:r>
            <a:r>
              <a:rPr sz="3600" u="sng" spc="10" dirty="0"/>
              <a:t>O</a:t>
            </a:r>
            <a:r>
              <a:rPr sz="3600" u="sng" spc="25" dirty="0"/>
              <a:t>LU</a:t>
            </a:r>
            <a:r>
              <a:rPr sz="3600" u="sng" spc="-35" dirty="0"/>
              <a:t>T</a:t>
            </a:r>
            <a:r>
              <a:rPr sz="3600" u="sng" spc="-30" dirty="0"/>
              <a:t>I</a:t>
            </a:r>
            <a:r>
              <a:rPr sz="3600" u="sng" spc="10" dirty="0"/>
              <a:t>O</a:t>
            </a:r>
            <a:r>
              <a:rPr sz="3600" u="sng" dirty="0"/>
              <a:t>N</a:t>
            </a:r>
            <a:r>
              <a:rPr sz="3600" u="sng" spc="-345" dirty="0"/>
              <a:t> </a:t>
            </a:r>
            <a:r>
              <a:rPr sz="3600" u="sng" spc="-35" dirty="0"/>
              <a:t>A</a:t>
            </a:r>
            <a:r>
              <a:rPr sz="3600" u="sng" spc="-5" dirty="0"/>
              <a:t>N</a:t>
            </a:r>
            <a:r>
              <a:rPr sz="3600" u="sng" dirty="0"/>
              <a:t>D</a:t>
            </a:r>
            <a:r>
              <a:rPr sz="3600" u="sng" spc="35" dirty="0"/>
              <a:t> </a:t>
            </a:r>
            <a:r>
              <a:rPr sz="3600" u="sng" spc="-30" dirty="0"/>
              <a:t>I</a:t>
            </a:r>
            <a:r>
              <a:rPr sz="3600" u="sng" spc="-35" dirty="0"/>
              <a:t>T</a:t>
            </a:r>
            <a:r>
              <a:rPr sz="3600" u="sng" dirty="0"/>
              <a:t>S</a:t>
            </a:r>
            <a:r>
              <a:rPr sz="3600" u="sng" spc="60" dirty="0"/>
              <a:t> </a:t>
            </a:r>
            <a:r>
              <a:rPr sz="3600" u="sng" spc="-295" dirty="0"/>
              <a:t>V</a:t>
            </a:r>
            <a:r>
              <a:rPr sz="3600" u="sng" spc="-35" dirty="0"/>
              <a:t>A</a:t>
            </a:r>
            <a:r>
              <a:rPr sz="3600" u="sng" spc="25" dirty="0"/>
              <a:t>LU</a:t>
            </a:r>
            <a:r>
              <a:rPr sz="3600" u="sng" dirty="0"/>
              <a:t>E</a:t>
            </a:r>
            <a:r>
              <a:rPr sz="3600" u="sng" spc="-65" dirty="0"/>
              <a:t> </a:t>
            </a:r>
            <a:r>
              <a:rPr sz="3600" u="sng" spc="-15" dirty="0"/>
              <a:t>P</a:t>
            </a:r>
            <a:r>
              <a:rPr sz="3600" u="sng" spc="-30" dirty="0"/>
              <a:t>R</a:t>
            </a:r>
            <a:r>
              <a:rPr sz="3600" u="sng" spc="10" dirty="0"/>
              <a:t>O</a:t>
            </a:r>
            <a:r>
              <a:rPr sz="3600" u="sng" spc="-15" dirty="0"/>
              <a:t>P</a:t>
            </a:r>
            <a:r>
              <a:rPr sz="3600" u="sng" spc="10" dirty="0"/>
              <a:t>O</a:t>
            </a:r>
            <a:r>
              <a:rPr sz="3600" u="sng" spc="25" dirty="0"/>
              <a:t>S</a:t>
            </a:r>
            <a:r>
              <a:rPr sz="3600" u="sng" spc="-30" dirty="0"/>
              <a:t>I</a:t>
            </a:r>
            <a:r>
              <a:rPr sz="3600" u="sng" spc="-35" dirty="0"/>
              <a:t>T</a:t>
            </a:r>
            <a:r>
              <a:rPr sz="3600" u="sng" spc="-30" dirty="0"/>
              <a:t>I</a:t>
            </a:r>
            <a:r>
              <a:rPr sz="3600" u="sng" spc="10" dirty="0"/>
              <a:t>O</a:t>
            </a:r>
            <a:r>
              <a:rPr sz="3600" u="sng" dirty="0"/>
              <a:t>N</a:t>
            </a:r>
          </a:p>
        </p:txBody>
      </p:sp>
      <p:pic>
        <p:nvPicPr>
          <p:cNvPr id="2097163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5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67" name="Rectangle 2"/>
          <p:cNvSpPr>
            <a:spLocks noChangeArrowheads="1"/>
          </p:cNvSpPr>
          <p:nvPr/>
        </p:nvSpPr>
        <p:spPr bwMode="auto">
          <a:xfrm>
            <a:off x="1899370" y="1735127"/>
            <a:ext cx="11056462" cy="42824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800" b="1" dirty="0">
                <a:latin typeface="+mj-lt"/>
              </a:rPr>
              <a:t>To avoid keyloggers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anti virus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password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multi factor authentication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a firewall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Avoid suspicious links and downloads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Change password periodically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Update your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Virtual Keyboard to type passwords and sensitive information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39" y="1479945"/>
            <a:ext cx="2695574" cy="3248025"/>
          </a:xfrm>
          <a:prstGeom prst="rect">
            <a:avLst/>
          </a:prstGeom>
        </p:spPr>
      </p:pic>
      <p:sp>
        <p:nvSpPr>
          <p:cNvPr id="104866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2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048674" name="Rectangle 2"/>
          <p:cNvSpPr>
            <a:spLocks noChangeArrowheads="1"/>
          </p:cNvSpPr>
          <p:nvPr/>
        </p:nvSpPr>
        <p:spPr bwMode="auto">
          <a:xfrm>
            <a:off x="2004752" y="1498470"/>
            <a:ext cx="10759649" cy="470154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Solution: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Implement a multi-layered security strategy that includes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anti-keylogging software, regular system scans, software updates,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user education.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Value Proposition: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Enhanced Security: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Reduces the risk of data breaches and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identity theft.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Awareness: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Educates users about keylogging threats and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protection methods.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Compliance: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Helps businesses and organizations comply with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protection regulations.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Rectangle 1"/>
          <p:cNvSpPr>
            <a:spLocks noChangeArrowheads="1"/>
          </p:cNvSpPr>
          <p:nvPr/>
        </p:nvSpPr>
        <p:spPr bwMode="auto">
          <a:xfrm>
            <a:off x="2051239" y="1810901"/>
            <a:ext cx="10863829" cy="3444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Innovative Approach: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Combining technical measures with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user education for comprehensive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demonstration of a simple keylogger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dirty="0"/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illustrate the threat and the effectiveness of security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Significant reduction in the likelihood of keylogging attacks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through proactive measures.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889</Words>
  <Application>Microsoft Office PowerPoint</Application>
  <PresentationFormat>Widescreen</PresentationFormat>
  <Paragraphs>161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Microsoft JhengHei</vt:lpstr>
      <vt:lpstr>Arial</vt:lpstr>
      <vt:lpstr>Arial Unicode MS</vt:lpstr>
      <vt:lpstr>Calibri</vt:lpstr>
      <vt:lpstr>Trebuchet MS</vt:lpstr>
      <vt:lpstr>Wingdings</vt:lpstr>
      <vt:lpstr>Office Theme</vt:lpstr>
      <vt:lpstr>SANGULA LAKSHMAN DORA</vt:lpstr>
      <vt:lpstr>KEY LOGGER AND SECURITY</vt:lpstr>
      <vt:lpstr>    AGENDA</vt:lpstr>
      <vt:lpstr>PROBLEM STATEMENT</vt:lpstr>
      <vt:lpstr>PROJECT OVERVIEW</vt:lpstr>
      <vt:lpstr>WHO ARE THE END USERS?</vt:lpstr>
      <vt:lpstr>YOUR SOLUTION AND ITS VALUE PROPOSITION</vt:lpstr>
      <vt:lpstr>YOUR SOLUTION AND ITS VALUE PROPOSITION</vt:lpstr>
      <vt:lpstr>THE WOW IN YOUR SOLUTION</vt:lpstr>
      <vt:lpstr>PowerPoint Presentation</vt:lpstr>
      <vt:lpstr>PowerPoint Presentation</vt:lpstr>
      <vt:lpstr>PowerPoint Presentation</vt:lpstr>
      <vt:lpstr>PowerPoint Presentation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Praneeth Kumar</dc:title>
  <dc:creator>SM-A135F</dc:creator>
  <cp:lastModifiedBy>Lakshman Sangula</cp:lastModifiedBy>
  <cp:revision>1</cp:revision>
  <dcterms:created xsi:type="dcterms:W3CDTF">2024-06-02T18:48:59Z</dcterms:created>
  <dcterms:modified xsi:type="dcterms:W3CDTF">2024-06-15T10:43:49Z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  <property fmtid="{D5CDD505-2E9C-101B-9397-08002B2CF9AE}" pid="4" name="ICV">
    <vt:lpwstr>2102fc316a44483d9b06e2c039d8c69d</vt:lpwstr>
  </property>
</Properties>
</file>