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Roboto Mon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45482F8-576B-4F76-B16B-5B25257F5793}">
  <a:tblStyle styleId="{E45482F8-576B-4F76-B16B-5B25257F579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ono-bold.fntdata"/><Relationship Id="rId11" Type="http://schemas.openxmlformats.org/officeDocument/2006/relationships/slide" Target="slides/slide5.xml"/><Relationship Id="rId22" Type="http://schemas.openxmlformats.org/officeDocument/2006/relationships/font" Target="fonts/RobotoMono-boldItalic.fntdata"/><Relationship Id="rId10" Type="http://schemas.openxmlformats.org/officeDocument/2006/relationships/slide" Target="slides/slide4.xml"/><Relationship Id="rId21" Type="http://schemas.openxmlformats.org/officeDocument/2006/relationships/font" Target="fonts/RobotoMono-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RobotoMono-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07b0a710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07b0a710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06a31a120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06a31a120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06e03b63f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06e03b63f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059636921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059636921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06e03b63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06e03b63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06c17c78c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06c17c78c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059636921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059636921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05eff2d868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05eff2d868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06a31a120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06a31a120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06c17c78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06c17c78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000">
                <a:solidFill>
                  <a:schemeClr val="dk1"/>
                </a:solidFill>
              </a:rPr>
              <a:t>We split an image into fixed-size patches, linearly embed each of them, add position embeddings, and feed the resulting sequence of vectors to a standard Transformer encoder. In order to perform classification, we use the standard approach of adding an extra learnable “classification token” to the sequence.</a:t>
            </a:r>
            <a:endParaRPr sz="10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059636921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059636921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kaggle.com/pineapplepencil/custom-transform-blindness-2019" TargetMode="Externa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DO NOT USE THIS</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107" name="Google Shape;10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Images scaled down to 244x244, smaller than the images used in the winning </a:t>
            </a:r>
            <a:r>
              <a:rPr lang="en"/>
              <a:t>solution</a:t>
            </a:r>
            <a:r>
              <a:rPr lang="en"/>
              <a:t>.</a:t>
            </a:r>
            <a:endParaRPr/>
          </a:p>
          <a:p>
            <a:pPr indent="-342900" lvl="0" marL="457200" rtl="0" algn="l">
              <a:spcBef>
                <a:spcPts val="0"/>
              </a:spcBef>
              <a:spcAft>
                <a:spcPts val="0"/>
              </a:spcAft>
              <a:buSzPts val="1800"/>
              <a:buChar char="●"/>
            </a:pPr>
            <a:r>
              <a:rPr lang="en"/>
              <a:t>given these 38,788 images and multi labels</a:t>
            </a:r>
            <a:endParaRPr/>
          </a:p>
          <a:p>
            <a:pPr indent="-304800" lvl="0" marL="457200" rtl="0" algn="l">
              <a:spcBef>
                <a:spcPts val="0"/>
              </a:spcBef>
              <a:spcAft>
                <a:spcPts val="0"/>
              </a:spcAft>
              <a:buClr>
                <a:schemeClr val="dk1"/>
              </a:buClr>
              <a:buSzPts val="1200"/>
              <a:buFont typeface="Times New Roman"/>
              <a:buChar char="●"/>
            </a:pPr>
            <a:r>
              <a:rPr lang="en"/>
              <a:t>train a model to predict disease activity from 0, 1, 2, 3, to 4</a:t>
            </a:r>
            <a:endParaRPr b="1" sz="12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a:t>training the models using pytorch on a public Kaggle kernel with a GPU accelerator. </a:t>
            </a:r>
            <a:endParaRPr/>
          </a:p>
          <a:p>
            <a:pPr indent="0" lvl="0" marL="0" rtl="0" algn="l">
              <a:spcBef>
                <a:spcPts val="1200"/>
              </a:spcBef>
              <a:spcAft>
                <a:spcPts val="1200"/>
              </a:spcAft>
              <a:buNone/>
            </a:pPr>
            <a:r>
              <a:rPr lang="en">
                <a:solidFill>
                  <a:schemeClr val="dk1"/>
                </a:solidFill>
              </a:rPr>
              <a:t>To make give the transformers a little in-house competition, we will also be training a simple CNN a densenet. These models were implemented with tensorflow instead of pyTorch because everyone should add a little variety to their life. </a:t>
            </a:r>
            <a:r>
              <a:rPr lang="en"/>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a:t>
            </a:r>
            <a:endParaRPr/>
          </a:p>
        </p:txBody>
      </p:sp>
      <p:sp>
        <p:nvSpPr>
          <p:cNvPr id="113" name="Google Shape;11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really put the models to the test, we won’t be creating ensembles of different transformers. We will evaluate each model individually, and on images scaled down to 244x244, smaller than the images used in the winning solution.</a:t>
            </a:r>
            <a:endParaRPr/>
          </a:p>
          <a:p>
            <a:pPr indent="0" lvl="0" marL="0" rtl="0" algn="l">
              <a:spcBef>
                <a:spcPts val="1200"/>
              </a:spcBef>
              <a:spcAft>
                <a:spcPts val="0"/>
              </a:spcAft>
              <a:buNone/>
            </a:pPr>
            <a:r>
              <a:rPr lang="en"/>
              <a:t>We will be training the models using pytorch on a public Kaggle kernel with a GPU accelerator. </a:t>
            </a:r>
            <a:endParaRPr/>
          </a:p>
          <a:p>
            <a:pPr indent="0" lvl="0" marL="0" rtl="0" algn="l">
              <a:spcBef>
                <a:spcPts val="1200"/>
              </a:spcBef>
              <a:spcAft>
                <a:spcPts val="1200"/>
              </a:spcAft>
              <a:buNone/>
            </a:pPr>
            <a:r>
              <a:rPr lang="en"/>
              <a:t>To make give the transformers a little in-house competition, we will also be training a simple CNN a densenet. These models were implemented with tensorflow instead of pyTorch because everyone should add a little variety to their life.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4"/>
          <p:cNvSpPr txBox="1"/>
          <p:nvPr/>
        </p:nvSpPr>
        <p:spPr>
          <a:xfrm>
            <a:off x="322350" y="279175"/>
            <a:ext cx="8394900" cy="523200"/>
          </a:xfrm>
          <a:prstGeom prst="rect">
            <a:avLst/>
          </a:prstGeom>
          <a:noFill/>
          <a:ln>
            <a:noFill/>
          </a:ln>
        </p:spPr>
        <p:txBody>
          <a:bodyPr anchorCtr="0" anchor="t" bIns="91425" lIns="91425" spcFirstLastPara="1" rIns="91425" wrap="square" tIns="91425">
            <a:spAutoFit/>
          </a:bodyPr>
          <a:lstStyle/>
          <a:p>
            <a:pPr indent="0" lvl="0" marL="0" rtl="0" algn="just">
              <a:lnSpc>
                <a:spcPct val="200000"/>
              </a:lnSpc>
              <a:spcBef>
                <a:spcPts val="0"/>
              </a:spcBef>
              <a:spcAft>
                <a:spcPts val="0"/>
              </a:spcAft>
              <a:buClr>
                <a:schemeClr val="dk1"/>
              </a:buClr>
              <a:buSzPts val="1100"/>
              <a:buFont typeface="Arial"/>
              <a:buNone/>
            </a:pPr>
            <a:r>
              <a:rPr b="1" lang="en" sz="2200">
                <a:solidFill>
                  <a:schemeClr val="dk1"/>
                </a:solidFill>
                <a:latin typeface="Times New Roman"/>
                <a:ea typeface="Times New Roman"/>
                <a:cs typeface="Times New Roman"/>
                <a:sym typeface="Times New Roman"/>
              </a:rPr>
              <a:t>Quadratic Weighted Kappa</a:t>
            </a:r>
            <a:endParaRPr sz="2200"/>
          </a:p>
        </p:txBody>
      </p:sp>
      <p:sp>
        <p:nvSpPr>
          <p:cNvPr id="119" name="Google Shape;119;p24"/>
          <p:cNvSpPr txBox="1"/>
          <p:nvPr/>
        </p:nvSpPr>
        <p:spPr>
          <a:xfrm>
            <a:off x="448475" y="802375"/>
            <a:ext cx="7946400" cy="26091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SzPts val="1800"/>
              <a:buChar char="●"/>
            </a:pPr>
            <a:r>
              <a:rPr lang="en" sz="1800"/>
              <a:t>A metric used to calculate the </a:t>
            </a:r>
            <a:r>
              <a:rPr lang="en" sz="1800"/>
              <a:t>similarity</a:t>
            </a:r>
            <a:r>
              <a:rPr lang="en" sz="1800"/>
              <a:t> between predictions and actuals</a:t>
            </a:r>
            <a:endParaRPr sz="1800"/>
          </a:p>
          <a:p>
            <a:pPr indent="-342900" lvl="0" marL="457200" rtl="0" algn="l">
              <a:lnSpc>
                <a:spcPct val="115000"/>
              </a:lnSpc>
              <a:spcBef>
                <a:spcPts val="0"/>
              </a:spcBef>
              <a:spcAft>
                <a:spcPts val="0"/>
              </a:spcAft>
              <a:buSzPts val="1800"/>
              <a:buChar char="●"/>
            </a:pPr>
            <a:r>
              <a:rPr lang="en" sz="1800"/>
              <a:t>The scores range from 1 to -1.</a:t>
            </a:r>
            <a:endParaRPr sz="1800"/>
          </a:p>
          <a:p>
            <a:pPr indent="-342900" lvl="0" marL="457200" rtl="0" algn="l">
              <a:lnSpc>
                <a:spcPct val="115000"/>
              </a:lnSpc>
              <a:spcBef>
                <a:spcPts val="0"/>
              </a:spcBef>
              <a:spcAft>
                <a:spcPts val="0"/>
              </a:spcAft>
              <a:buSzPts val="1800"/>
              <a:buChar char="●"/>
            </a:pPr>
            <a:r>
              <a:rPr lang="en" sz="1800"/>
              <a:t>1 is the perfect score that states both predictions and actuals are same. </a:t>
            </a:r>
            <a:endParaRPr sz="1800"/>
          </a:p>
          <a:p>
            <a:pPr indent="-342900" lvl="0" marL="457200" rtl="0" algn="l">
              <a:lnSpc>
                <a:spcPct val="115000"/>
              </a:lnSpc>
              <a:spcBef>
                <a:spcPts val="0"/>
              </a:spcBef>
              <a:spcAft>
                <a:spcPts val="0"/>
              </a:spcAft>
              <a:buSzPts val="1800"/>
              <a:buChar char="●"/>
            </a:pPr>
            <a:r>
              <a:rPr lang="en" sz="1800"/>
              <a:t>T</a:t>
            </a:r>
            <a:r>
              <a:rPr lang="en" sz="1800"/>
              <a:t>he least possible score is -1 which is given when the predictions are furthest away from actuals.</a:t>
            </a:r>
            <a:endParaRPr sz="1800"/>
          </a:p>
          <a:p>
            <a:pPr indent="-342900" lvl="0" marL="457200" rtl="0" algn="just">
              <a:lnSpc>
                <a:spcPct val="200000"/>
              </a:lnSpc>
              <a:spcBef>
                <a:spcPts val="0"/>
              </a:spcBef>
              <a:spcAft>
                <a:spcPts val="0"/>
              </a:spcAft>
              <a:buSzPts val="1800"/>
              <a:buChar char="●"/>
            </a:pPr>
            <a:r>
              <a:rPr lang="en" sz="1800"/>
              <a:t>The scores of our models in comparison to the winning solutions score:</a:t>
            </a:r>
            <a:endParaRPr sz="12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800"/>
          </a:p>
        </p:txBody>
      </p:sp>
      <p:graphicFrame>
        <p:nvGraphicFramePr>
          <p:cNvPr id="120" name="Google Shape;120;p24"/>
          <p:cNvGraphicFramePr/>
          <p:nvPr/>
        </p:nvGraphicFramePr>
        <p:xfrm>
          <a:off x="1993000" y="2831075"/>
          <a:ext cx="3000000" cy="3000000"/>
        </p:xfrm>
        <a:graphic>
          <a:graphicData uri="http://schemas.openxmlformats.org/drawingml/2006/table">
            <a:tbl>
              <a:tblPr>
                <a:noFill/>
                <a:tableStyleId>{E45482F8-576B-4F76-B16B-5B25257F5793}</a:tableStyleId>
              </a:tblPr>
              <a:tblGrid>
                <a:gridCol w="3017325"/>
                <a:gridCol w="3017325"/>
              </a:tblGrid>
              <a:tr h="371450">
                <a:tc>
                  <a:txBody>
                    <a:bodyPr/>
                    <a:lstStyle/>
                    <a:p>
                      <a:pPr indent="0" lvl="0" marL="0" rtl="0" algn="ctr">
                        <a:lnSpc>
                          <a:spcPct val="200000"/>
                        </a:lnSpc>
                        <a:spcBef>
                          <a:spcPts val="0"/>
                        </a:spcBef>
                        <a:spcAft>
                          <a:spcPts val="0"/>
                        </a:spcAft>
                        <a:buNone/>
                      </a:pPr>
                      <a:r>
                        <a:rPr b="1" lang="en" sz="1200">
                          <a:highlight>
                            <a:srgbClr val="C9DAF8"/>
                          </a:highlight>
                          <a:latin typeface="Times New Roman"/>
                          <a:ea typeface="Times New Roman"/>
                          <a:cs typeface="Times New Roman"/>
                          <a:sym typeface="Times New Roman"/>
                        </a:rPr>
                        <a:t>Model</a:t>
                      </a:r>
                      <a:endParaRPr b="1" sz="1200">
                        <a:highlight>
                          <a:srgbClr val="C9DAF8"/>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200000"/>
                        </a:lnSpc>
                        <a:spcBef>
                          <a:spcPts val="0"/>
                        </a:spcBef>
                        <a:spcAft>
                          <a:spcPts val="0"/>
                        </a:spcAft>
                        <a:buNone/>
                      </a:pPr>
                      <a:r>
                        <a:rPr b="1" lang="en" sz="1200">
                          <a:highlight>
                            <a:srgbClr val="C9DAF8"/>
                          </a:highlight>
                          <a:latin typeface="Times New Roman"/>
                          <a:ea typeface="Times New Roman"/>
                          <a:cs typeface="Times New Roman"/>
                          <a:sym typeface="Times New Roman"/>
                        </a:rPr>
                        <a:t>Quadratic Weighted Kappa Score</a:t>
                      </a:r>
                      <a:endParaRPr b="1" sz="1200">
                        <a:highlight>
                          <a:srgbClr val="C9DAF8"/>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1450">
                <a:tc>
                  <a:txBody>
                    <a:bodyPr/>
                    <a:lstStyle/>
                    <a:p>
                      <a:pPr indent="0" lvl="0" marL="0" rtl="0" algn="l">
                        <a:lnSpc>
                          <a:spcPct val="200000"/>
                        </a:lnSpc>
                        <a:spcBef>
                          <a:spcPts val="0"/>
                        </a:spcBef>
                        <a:spcAft>
                          <a:spcPts val="0"/>
                        </a:spcAft>
                        <a:buNone/>
                      </a:pPr>
                      <a:r>
                        <a:rPr lang="en" sz="1200">
                          <a:latin typeface="Times New Roman"/>
                          <a:ea typeface="Times New Roman"/>
                          <a:cs typeface="Times New Roman"/>
                          <a:sym typeface="Times New Roman"/>
                        </a:rPr>
                        <a:t>Winning Solution (Large Ensemble)</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200000"/>
                        </a:lnSpc>
                        <a:spcBef>
                          <a:spcPts val="0"/>
                        </a:spcBef>
                        <a:spcAft>
                          <a:spcPts val="0"/>
                        </a:spcAft>
                        <a:buNone/>
                      </a:pPr>
                      <a:r>
                        <a:rPr b="1" lang="en" sz="1200">
                          <a:highlight>
                            <a:srgbClr val="FFFFFF"/>
                          </a:highlight>
                          <a:latin typeface="Times New Roman"/>
                          <a:ea typeface="Times New Roman"/>
                          <a:cs typeface="Times New Roman"/>
                          <a:sym typeface="Times New Roman"/>
                        </a:rPr>
                        <a:t>0.936129</a:t>
                      </a:r>
                      <a:endParaRPr b="1" sz="1200">
                        <a:highlight>
                          <a:srgbClr val="FFFFFF"/>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1450">
                <a:tc>
                  <a:txBody>
                    <a:bodyPr/>
                    <a:lstStyle/>
                    <a:p>
                      <a:pPr indent="0" lvl="0" marL="0" rtl="0" algn="l">
                        <a:lnSpc>
                          <a:spcPct val="200000"/>
                        </a:lnSpc>
                        <a:spcBef>
                          <a:spcPts val="0"/>
                        </a:spcBef>
                        <a:spcAft>
                          <a:spcPts val="0"/>
                        </a:spcAft>
                        <a:buNone/>
                      </a:pPr>
                      <a:r>
                        <a:rPr lang="en" sz="1200">
                          <a:latin typeface="Times New Roman"/>
                          <a:ea typeface="Times New Roman"/>
                          <a:cs typeface="Times New Roman"/>
                          <a:sym typeface="Times New Roman"/>
                        </a:rPr>
                        <a:t>Our Best Model (Densenet)</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200000"/>
                        </a:lnSpc>
                        <a:spcBef>
                          <a:spcPts val="0"/>
                        </a:spcBef>
                        <a:spcAft>
                          <a:spcPts val="0"/>
                        </a:spcAft>
                        <a:buNone/>
                      </a:pPr>
                      <a:r>
                        <a:rPr b="1" lang="en" sz="1200">
                          <a:highlight>
                            <a:srgbClr val="FFFFFF"/>
                          </a:highlight>
                          <a:latin typeface="Times New Roman"/>
                          <a:ea typeface="Times New Roman"/>
                          <a:cs typeface="Times New Roman"/>
                          <a:sym typeface="Times New Roman"/>
                        </a:rPr>
                        <a:t>0.87790</a:t>
                      </a:r>
                      <a:endParaRPr b="1" sz="1200">
                        <a:highlight>
                          <a:srgbClr val="FFFFFF"/>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1450">
                <a:tc>
                  <a:txBody>
                    <a:bodyPr/>
                    <a:lstStyle/>
                    <a:p>
                      <a:pPr indent="0" lvl="0" marL="0" rtl="0" algn="l">
                        <a:lnSpc>
                          <a:spcPct val="200000"/>
                        </a:lnSpc>
                        <a:spcBef>
                          <a:spcPts val="0"/>
                        </a:spcBef>
                        <a:spcAft>
                          <a:spcPts val="0"/>
                        </a:spcAft>
                        <a:buNone/>
                      </a:pPr>
                      <a:r>
                        <a:rPr lang="en" sz="1200">
                          <a:latin typeface="Times New Roman"/>
                          <a:ea typeface="Times New Roman"/>
                          <a:cs typeface="Times New Roman"/>
                          <a:sym typeface="Times New Roman"/>
                        </a:rPr>
                        <a:t>Our Small Simple CNN</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200000"/>
                        </a:lnSpc>
                        <a:spcBef>
                          <a:spcPts val="0"/>
                        </a:spcBef>
                        <a:spcAft>
                          <a:spcPts val="0"/>
                        </a:spcAft>
                        <a:buNone/>
                      </a:pPr>
                      <a:r>
                        <a:rPr b="1" lang="en" sz="1200">
                          <a:highlight>
                            <a:srgbClr val="FFFFFF"/>
                          </a:highlight>
                          <a:latin typeface="Times New Roman"/>
                          <a:ea typeface="Times New Roman"/>
                          <a:cs typeface="Times New Roman"/>
                          <a:sym typeface="Times New Roman"/>
                        </a:rPr>
                        <a:t>0.629998</a:t>
                      </a:r>
                      <a:endParaRPr b="1" sz="1200">
                        <a:highlight>
                          <a:srgbClr val="FFFFFF"/>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1450">
                <a:tc>
                  <a:txBody>
                    <a:bodyPr/>
                    <a:lstStyle/>
                    <a:p>
                      <a:pPr indent="0" lvl="0" marL="0" rtl="0" algn="l">
                        <a:lnSpc>
                          <a:spcPct val="200000"/>
                        </a:lnSpc>
                        <a:spcBef>
                          <a:spcPts val="0"/>
                        </a:spcBef>
                        <a:spcAft>
                          <a:spcPts val="0"/>
                        </a:spcAft>
                        <a:buNone/>
                      </a:pPr>
                      <a:r>
                        <a:rPr lang="en" sz="1200">
                          <a:latin typeface="Times New Roman"/>
                          <a:ea typeface="Times New Roman"/>
                          <a:cs typeface="Times New Roman"/>
                          <a:sym typeface="Times New Roman"/>
                        </a:rPr>
                        <a:t>Our Best ViT </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200000"/>
                        </a:lnSpc>
                        <a:spcBef>
                          <a:spcPts val="0"/>
                        </a:spcBef>
                        <a:spcAft>
                          <a:spcPts val="0"/>
                        </a:spcAft>
                        <a:buNone/>
                      </a:pPr>
                      <a:r>
                        <a:rPr b="1" lang="en" sz="1200">
                          <a:highlight>
                            <a:srgbClr val="FFFFFF"/>
                          </a:highlight>
                          <a:latin typeface="Times New Roman"/>
                          <a:ea typeface="Times New Roman"/>
                          <a:cs typeface="Times New Roman"/>
                          <a:sym typeface="Times New Roman"/>
                        </a:rPr>
                        <a:t>0.010156</a:t>
                      </a:r>
                      <a:endParaRPr b="1" sz="1200">
                        <a:highlight>
                          <a:srgbClr val="FFFFFF"/>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lnSpc>
                <a:spcPct val="115000"/>
              </a:lnSpc>
              <a:spcBef>
                <a:spcPts val="0"/>
              </a:spcBef>
              <a:spcAft>
                <a:spcPts val="0"/>
              </a:spcAft>
              <a:buClr>
                <a:schemeClr val="dk1"/>
              </a:buClr>
              <a:buSzPts val="1100"/>
              <a:buFont typeface="Arial"/>
              <a:buNone/>
            </a:pPr>
            <a:r>
              <a:rPr lang="en" sz="2100"/>
              <a:t>Blindness Detection(Diabetic Retinopathy) using Deep Learning Techniques</a:t>
            </a:r>
            <a:endParaRPr/>
          </a:p>
        </p:txBody>
      </p:sp>
      <p:sp>
        <p:nvSpPr>
          <p:cNvPr id="60" name="Google Shape;60;p14"/>
          <p:cNvSpPr txBox="1"/>
          <p:nvPr/>
        </p:nvSpPr>
        <p:spPr>
          <a:xfrm>
            <a:off x="371700" y="3465825"/>
            <a:ext cx="3255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Presenters:</a:t>
            </a:r>
            <a:endParaRPr/>
          </a:p>
          <a:p>
            <a:pPr indent="0" lvl="0" marL="0" rtl="0" algn="l">
              <a:spcBef>
                <a:spcPts val="0"/>
              </a:spcBef>
              <a:spcAft>
                <a:spcPts val="0"/>
              </a:spcAft>
              <a:buNone/>
            </a:pPr>
            <a:r>
              <a:rPr lang="en"/>
              <a:t>Nicholas Gustafson </a:t>
            </a:r>
            <a:r>
              <a:rPr lang="en"/>
              <a:t>😎</a:t>
            </a:r>
            <a:endParaRPr/>
          </a:p>
          <a:p>
            <a:pPr indent="0" lvl="0" marL="0" rtl="0" algn="l">
              <a:spcBef>
                <a:spcPts val="0"/>
              </a:spcBef>
              <a:spcAft>
                <a:spcPts val="0"/>
              </a:spcAft>
              <a:buNone/>
            </a:pPr>
            <a:r>
              <a:rPr lang="en"/>
              <a:t>Tejaswi Gadde</a:t>
            </a:r>
            <a:endParaRPr/>
          </a:p>
          <a:p>
            <a:pPr indent="0" lvl="0" marL="0" rtl="0" algn="l">
              <a:spcBef>
                <a:spcPts val="0"/>
              </a:spcBef>
              <a:spcAft>
                <a:spcPts val="0"/>
              </a:spcAft>
              <a:buNone/>
            </a:pPr>
            <a:r>
              <a:rPr lang="en"/>
              <a:t>Hari Chandana Datla</a:t>
            </a:r>
            <a:endParaRPr/>
          </a:p>
          <a:p>
            <a:pPr indent="0" lvl="0" marL="0" rtl="0" algn="l">
              <a:spcBef>
                <a:spcPts val="0"/>
              </a:spcBef>
              <a:spcAft>
                <a:spcPts val="0"/>
              </a:spcAft>
              <a:buNone/>
            </a:pPr>
            <a:r>
              <a:rPr lang="en"/>
              <a:t>Lakshmi Chandana Shaik</a:t>
            </a:r>
            <a:endParaRPr/>
          </a:p>
          <a:p>
            <a:pPr indent="0" lvl="0" marL="0" rtl="0" algn="l">
              <a:spcBef>
                <a:spcPts val="0"/>
              </a:spcBef>
              <a:spcAft>
                <a:spcPts val="0"/>
              </a:spcAft>
              <a:buNone/>
            </a:pPr>
            <a:r>
              <a:rPr lang="en"/>
              <a:t>Shiva Shettar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ctrTitle"/>
          </p:nvPr>
        </p:nvSpPr>
        <p:spPr>
          <a:xfrm>
            <a:off x="311700" y="744575"/>
            <a:ext cx="8520600" cy="722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Agenda</a:t>
            </a:r>
            <a:endParaRPr/>
          </a:p>
          <a:p>
            <a:pPr indent="0" lvl="0" marL="0" rtl="0" algn="ctr">
              <a:spcBef>
                <a:spcPts val="0"/>
              </a:spcBef>
              <a:spcAft>
                <a:spcPts val="0"/>
              </a:spcAft>
              <a:buNone/>
            </a:pPr>
            <a:r>
              <a:t/>
            </a:r>
            <a:endParaRPr/>
          </a:p>
        </p:txBody>
      </p:sp>
      <p:sp>
        <p:nvSpPr>
          <p:cNvPr id="66" name="Google Shape;66;p15"/>
          <p:cNvSpPr txBox="1"/>
          <p:nvPr>
            <p:ph idx="1" type="subTitle"/>
          </p:nvPr>
        </p:nvSpPr>
        <p:spPr>
          <a:xfrm>
            <a:off x="532725" y="613975"/>
            <a:ext cx="8520600" cy="41952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Clr>
                <a:srgbClr val="FF0000"/>
              </a:buClr>
              <a:buSzPts val="2800"/>
              <a:buChar char="●"/>
            </a:pPr>
            <a:r>
              <a:rPr lang="en">
                <a:solidFill>
                  <a:srgbClr val="FF0000"/>
                </a:solidFill>
              </a:rPr>
              <a:t>Introduction</a:t>
            </a:r>
            <a:endParaRPr>
              <a:solidFill>
                <a:srgbClr val="FF0000"/>
              </a:solidFill>
            </a:endParaRPr>
          </a:p>
          <a:p>
            <a:pPr indent="-406400" lvl="0" marL="457200" rtl="0" algn="l">
              <a:spcBef>
                <a:spcPts val="0"/>
              </a:spcBef>
              <a:spcAft>
                <a:spcPts val="0"/>
              </a:spcAft>
              <a:buClr>
                <a:srgbClr val="FF0000"/>
              </a:buClr>
              <a:buSzPts val="2800"/>
              <a:buChar char="●"/>
            </a:pPr>
            <a:r>
              <a:rPr lang="en">
                <a:solidFill>
                  <a:srgbClr val="FF0000"/>
                </a:solidFill>
              </a:rPr>
              <a:t>Goal</a:t>
            </a:r>
            <a:endParaRPr>
              <a:solidFill>
                <a:srgbClr val="FF0000"/>
              </a:solidFill>
            </a:endParaRPr>
          </a:p>
          <a:p>
            <a:pPr indent="-406400" lvl="0" marL="457200" rtl="0" algn="l">
              <a:spcBef>
                <a:spcPts val="0"/>
              </a:spcBef>
              <a:spcAft>
                <a:spcPts val="0"/>
              </a:spcAft>
              <a:buClr>
                <a:srgbClr val="FF0000"/>
              </a:buClr>
              <a:buSzPts val="2800"/>
              <a:buChar char="●"/>
            </a:pPr>
            <a:r>
              <a:rPr lang="en">
                <a:solidFill>
                  <a:srgbClr val="FF0000"/>
                </a:solidFill>
              </a:rPr>
              <a:t>Training Data</a:t>
            </a:r>
            <a:endParaRPr>
              <a:solidFill>
                <a:srgbClr val="FF0000"/>
              </a:solidFill>
            </a:endParaRPr>
          </a:p>
          <a:p>
            <a:pPr indent="-406400" lvl="0" marL="457200" rtl="0" algn="l">
              <a:spcBef>
                <a:spcPts val="0"/>
              </a:spcBef>
              <a:spcAft>
                <a:spcPts val="0"/>
              </a:spcAft>
              <a:buClr>
                <a:srgbClr val="FF0000"/>
              </a:buClr>
              <a:buSzPts val="2800"/>
              <a:buChar char="●"/>
            </a:pPr>
            <a:r>
              <a:rPr lang="en">
                <a:solidFill>
                  <a:srgbClr val="FF0000"/>
                </a:solidFill>
              </a:rPr>
              <a:t>Deep Learning Models to Use </a:t>
            </a:r>
            <a:endParaRPr>
              <a:solidFill>
                <a:srgbClr val="FF0000"/>
              </a:solidFill>
            </a:endParaRPr>
          </a:p>
          <a:p>
            <a:pPr indent="-406400" lvl="0" marL="457200" rtl="0" algn="l">
              <a:spcBef>
                <a:spcPts val="0"/>
              </a:spcBef>
              <a:spcAft>
                <a:spcPts val="0"/>
              </a:spcAft>
              <a:buClr>
                <a:srgbClr val="FF0000"/>
              </a:buClr>
              <a:buSzPts val="2800"/>
              <a:buChar char="●"/>
            </a:pPr>
            <a:r>
              <a:rPr lang="en">
                <a:solidFill>
                  <a:srgbClr val="FF0000"/>
                </a:solidFill>
              </a:rPr>
              <a:t>Methodologies Used</a:t>
            </a:r>
            <a:r>
              <a:rPr lang="en">
                <a:solidFill>
                  <a:srgbClr val="FF0000"/>
                </a:solidFill>
              </a:rPr>
              <a:t> </a:t>
            </a:r>
            <a:endParaRPr>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nvSpPr>
        <p:spPr>
          <a:xfrm>
            <a:off x="572625" y="452075"/>
            <a:ext cx="7956300" cy="36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200">
                <a:solidFill>
                  <a:schemeClr val="dk2"/>
                </a:solidFill>
              </a:rPr>
              <a:t>Introduction</a:t>
            </a:r>
            <a:endParaRPr b="1" sz="2200">
              <a:solidFill>
                <a:schemeClr val="dk2"/>
              </a:solidFill>
            </a:endParaRPr>
          </a:p>
          <a:p>
            <a:pPr indent="-342900" lvl="0" marL="457200" rtl="0" algn="l">
              <a:lnSpc>
                <a:spcPct val="115000"/>
              </a:lnSpc>
              <a:spcBef>
                <a:spcPts val="1200"/>
              </a:spcBef>
              <a:spcAft>
                <a:spcPts val="0"/>
              </a:spcAft>
              <a:buClr>
                <a:schemeClr val="dk2"/>
              </a:buClr>
              <a:buSzPts val="1800"/>
              <a:buChar char="●"/>
            </a:pPr>
            <a:r>
              <a:rPr lang="en" sz="1800">
                <a:solidFill>
                  <a:schemeClr val="dk2"/>
                </a:solidFill>
              </a:rPr>
              <a:t>It is estimated that by 2040 approximately 600 million people will suffer with diabetes, of which one-third are expected to get </a:t>
            </a:r>
            <a:r>
              <a:rPr lang="en" sz="1800">
                <a:solidFill>
                  <a:schemeClr val="dk2"/>
                </a:solidFill>
              </a:rPr>
              <a:t>affected</a:t>
            </a:r>
            <a:r>
              <a:rPr lang="en" sz="1800">
                <a:solidFill>
                  <a:schemeClr val="dk2"/>
                </a:solidFill>
              </a:rPr>
              <a:t> with diabetic retinopathy, the leading cause of vision loss in adults.</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en" sz="1800">
                <a:solidFill>
                  <a:schemeClr val="dk2"/>
                </a:solidFill>
              </a:rPr>
              <a:t>The early stage of this is mild </a:t>
            </a:r>
            <a:r>
              <a:rPr lang="en" sz="1800">
                <a:solidFill>
                  <a:schemeClr val="dk2"/>
                </a:solidFill>
              </a:rPr>
              <a:t>nonproliferative </a:t>
            </a:r>
            <a:r>
              <a:rPr lang="en" sz="1800">
                <a:solidFill>
                  <a:schemeClr val="dk2"/>
                </a:solidFill>
              </a:rPr>
              <a:t>(NPDR) which is crucial and can be treated with timely </a:t>
            </a:r>
            <a:r>
              <a:rPr lang="en" sz="1800">
                <a:solidFill>
                  <a:schemeClr val="dk2"/>
                </a:solidFill>
              </a:rPr>
              <a:t>diagnosis</a:t>
            </a:r>
            <a:r>
              <a:rPr lang="en" sz="1800">
                <a:solidFill>
                  <a:schemeClr val="dk2"/>
                </a:solidFill>
              </a:rPr>
              <a:t>.</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en" sz="1800">
                <a:solidFill>
                  <a:schemeClr val="dk2"/>
                </a:solidFill>
              </a:rPr>
              <a:t>With the help of AI and Machine Learning one can eliminate the need of a </a:t>
            </a:r>
            <a:r>
              <a:rPr lang="en" sz="1800">
                <a:solidFill>
                  <a:schemeClr val="dk2"/>
                </a:solidFill>
              </a:rPr>
              <a:t>healthcare</a:t>
            </a:r>
            <a:r>
              <a:rPr lang="en" sz="1800">
                <a:solidFill>
                  <a:schemeClr val="dk2"/>
                </a:solidFill>
              </a:rPr>
              <a:t> professional to look and analyse the images which is </a:t>
            </a:r>
            <a:r>
              <a:rPr lang="en" sz="1800">
                <a:solidFill>
                  <a:schemeClr val="dk2"/>
                </a:solidFill>
              </a:rPr>
              <a:t>otherwise</a:t>
            </a:r>
            <a:r>
              <a:rPr lang="en" sz="1800">
                <a:solidFill>
                  <a:schemeClr val="dk2"/>
                </a:solidFill>
              </a:rPr>
              <a:t> time </a:t>
            </a:r>
            <a:r>
              <a:rPr lang="en" sz="1800">
                <a:solidFill>
                  <a:schemeClr val="dk2"/>
                </a:solidFill>
              </a:rPr>
              <a:t>consuming</a:t>
            </a:r>
            <a:r>
              <a:rPr lang="en" sz="1800">
                <a:solidFill>
                  <a:schemeClr val="dk2"/>
                </a:solidFill>
              </a:rPr>
              <a:t>.</a:t>
            </a:r>
            <a:endParaRPr sz="1800">
              <a:solidFill>
                <a:schemeClr val="dk2"/>
              </a:solidFill>
            </a:endParaRPr>
          </a:p>
          <a:p>
            <a:pPr indent="0" lvl="0" marL="0" rtl="0" algn="l">
              <a:lnSpc>
                <a:spcPct val="115000"/>
              </a:lnSpc>
              <a:spcBef>
                <a:spcPts val="1200"/>
              </a:spcBef>
              <a:spcAft>
                <a:spcPts val="1200"/>
              </a:spcAft>
              <a:buClr>
                <a:schemeClr val="dk1"/>
              </a:buClr>
              <a:buSzPts val="1100"/>
              <a:buFont typeface="Arial"/>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nvSpPr>
        <p:spPr>
          <a:xfrm>
            <a:off x="478800" y="485100"/>
            <a:ext cx="8186400" cy="400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chemeClr val="dk2"/>
                </a:solidFill>
              </a:rPr>
              <a:t>Goal</a:t>
            </a:r>
            <a:endParaRPr b="1" sz="2200">
              <a:solidFill>
                <a:schemeClr val="dk2"/>
              </a:solidFill>
            </a:endParaRPr>
          </a:p>
          <a:p>
            <a:pPr indent="0" lvl="0" marL="0" rtl="0" algn="l">
              <a:spcBef>
                <a:spcPts val="0"/>
              </a:spcBef>
              <a:spcAft>
                <a:spcPts val="0"/>
              </a:spcAft>
              <a:buNone/>
            </a:pPr>
            <a:r>
              <a:t/>
            </a:r>
            <a:endParaRPr b="1" sz="2200">
              <a:solidFill>
                <a:schemeClr val="dk2"/>
              </a:solidFill>
            </a:endParaRPr>
          </a:p>
          <a:p>
            <a:pPr indent="-342900" lvl="0" marL="457200" rtl="0" algn="just">
              <a:lnSpc>
                <a:spcPct val="115000"/>
              </a:lnSpc>
              <a:spcBef>
                <a:spcPts val="0"/>
              </a:spcBef>
              <a:spcAft>
                <a:spcPts val="0"/>
              </a:spcAft>
              <a:buClr>
                <a:schemeClr val="dk2"/>
              </a:buClr>
              <a:buSzPts val="1800"/>
              <a:buChar char="●"/>
            </a:pPr>
            <a:r>
              <a:rPr lang="en" sz="1800">
                <a:solidFill>
                  <a:schemeClr val="dk2"/>
                </a:solidFill>
              </a:rPr>
              <a:t>Explore the application of state of the art deep learning techniques for ordinal image classification on images of diabetic retinopathy.</a:t>
            </a:r>
            <a:endParaRPr sz="1800">
              <a:solidFill>
                <a:schemeClr val="dk2"/>
              </a:solidFill>
            </a:endParaRPr>
          </a:p>
          <a:p>
            <a:pPr indent="0" lvl="0" marL="457200" rtl="0" algn="just">
              <a:lnSpc>
                <a:spcPct val="115000"/>
              </a:lnSpc>
              <a:spcBef>
                <a:spcPts val="0"/>
              </a:spcBef>
              <a:spcAft>
                <a:spcPts val="0"/>
              </a:spcAft>
              <a:buNone/>
            </a:pPr>
            <a:r>
              <a:t/>
            </a:r>
            <a:endParaRPr sz="1800">
              <a:solidFill>
                <a:schemeClr val="dk2"/>
              </a:solidFill>
            </a:endParaRPr>
          </a:p>
          <a:p>
            <a:pPr indent="-342900" lvl="0" marL="457200" rtl="0" algn="just">
              <a:lnSpc>
                <a:spcPct val="115000"/>
              </a:lnSpc>
              <a:spcBef>
                <a:spcPts val="0"/>
              </a:spcBef>
              <a:spcAft>
                <a:spcPts val="0"/>
              </a:spcAft>
              <a:buClr>
                <a:schemeClr val="dk2"/>
              </a:buClr>
              <a:buSzPts val="1800"/>
              <a:buChar char="●"/>
            </a:pPr>
            <a:r>
              <a:rPr lang="en" sz="1800">
                <a:solidFill>
                  <a:schemeClr val="dk2"/>
                </a:solidFill>
              </a:rPr>
              <a:t>Understand Transformers  “Attention is all you need” (Vaswani et al, 2017)</a:t>
            </a:r>
            <a:endParaRPr sz="1800">
              <a:solidFill>
                <a:schemeClr val="dk2"/>
              </a:solidFill>
            </a:endParaRPr>
          </a:p>
          <a:p>
            <a:pPr indent="0" lvl="0" marL="457200" rtl="0" algn="just">
              <a:lnSpc>
                <a:spcPct val="115000"/>
              </a:lnSpc>
              <a:spcBef>
                <a:spcPts val="0"/>
              </a:spcBef>
              <a:spcAft>
                <a:spcPts val="0"/>
              </a:spcAft>
              <a:buNone/>
            </a:pPr>
            <a:r>
              <a:t/>
            </a:r>
            <a:endParaRPr sz="1800">
              <a:solidFill>
                <a:schemeClr val="dk2"/>
              </a:solidFill>
            </a:endParaRPr>
          </a:p>
          <a:p>
            <a:pPr indent="-342900" lvl="0" marL="457200" rtl="0" algn="just">
              <a:lnSpc>
                <a:spcPct val="115000"/>
              </a:lnSpc>
              <a:spcBef>
                <a:spcPts val="0"/>
              </a:spcBef>
              <a:spcAft>
                <a:spcPts val="0"/>
              </a:spcAft>
              <a:buClr>
                <a:schemeClr val="dk2"/>
              </a:buClr>
              <a:buSzPts val="1800"/>
              <a:buChar char="●"/>
            </a:pPr>
            <a:r>
              <a:rPr lang="en" sz="1800">
                <a:solidFill>
                  <a:schemeClr val="dk2"/>
                </a:solidFill>
              </a:rPr>
              <a:t>Apply state of the art CNNs, densenet, and even new </a:t>
            </a:r>
            <a:r>
              <a:rPr lang="en" sz="1800">
                <a:solidFill>
                  <a:srgbClr val="FF0000"/>
                </a:solidFill>
              </a:rPr>
              <a:t>visual</a:t>
            </a:r>
            <a:r>
              <a:rPr lang="en" sz="1800">
                <a:solidFill>
                  <a:schemeClr val="dk2"/>
                </a:solidFill>
              </a:rPr>
              <a:t> transformer techniques to classify the images.</a:t>
            </a:r>
            <a:endParaRPr sz="1800">
              <a:solidFill>
                <a:schemeClr val="dk2"/>
              </a:solidFill>
            </a:endParaRPr>
          </a:p>
          <a:p>
            <a:pPr indent="0" lvl="0" marL="457200" rtl="0" algn="just">
              <a:lnSpc>
                <a:spcPct val="115000"/>
              </a:lnSpc>
              <a:spcBef>
                <a:spcPts val="0"/>
              </a:spcBef>
              <a:spcAft>
                <a:spcPts val="0"/>
              </a:spcAft>
              <a:buNone/>
            </a:pPr>
            <a:r>
              <a:t/>
            </a:r>
            <a:endParaRPr sz="1800">
              <a:solidFill>
                <a:schemeClr val="dk2"/>
              </a:solidFill>
            </a:endParaRPr>
          </a:p>
          <a:p>
            <a:pPr indent="-342900" lvl="0" marL="457200" rtl="0" algn="just">
              <a:lnSpc>
                <a:spcPct val="115000"/>
              </a:lnSpc>
              <a:spcBef>
                <a:spcPts val="0"/>
              </a:spcBef>
              <a:spcAft>
                <a:spcPts val="0"/>
              </a:spcAft>
              <a:buClr>
                <a:schemeClr val="dk2"/>
              </a:buClr>
              <a:buSzPts val="1800"/>
              <a:buChar char="●"/>
            </a:pPr>
            <a:r>
              <a:rPr lang="en" sz="1800">
                <a:solidFill>
                  <a:schemeClr val="dk2"/>
                </a:solidFill>
              </a:rPr>
              <a:t>Using n</a:t>
            </a:r>
            <a:r>
              <a:rPr lang="en" sz="1800">
                <a:solidFill>
                  <a:schemeClr val="dk2"/>
                </a:solidFill>
              </a:rPr>
              <a:t>ew visual transformer techniques, try and improve the competitive results on the Kaggle.</a:t>
            </a:r>
            <a:endParaRPr b="1" sz="22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Training Data: 38,788 Images of eyes with labels</a:t>
            </a:r>
            <a:endParaRPr/>
          </a:p>
        </p:txBody>
      </p:sp>
      <p:sp>
        <p:nvSpPr>
          <p:cNvPr id="82" name="Google Shape;82;p18"/>
          <p:cNvSpPr txBox="1"/>
          <p:nvPr>
            <p:ph idx="1" type="body"/>
          </p:nvPr>
        </p:nvSpPr>
        <p:spPr>
          <a:xfrm>
            <a:off x="311700" y="942250"/>
            <a:ext cx="3300000" cy="39576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All images were transformed to 244x244 .jpg image of the eye takes up max area</a:t>
            </a:r>
            <a:endParaRPr/>
          </a:p>
          <a:p>
            <a:pPr indent="0" lvl="0" marL="0" rtl="0" algn="l">
              <a:spcBef>
                <a:spcPts val="1200"/>
              </a:spcBef>
              <a:spcAft>
                <a:spcPts val="0"/>
              </a:spcAft>
              <a:buNone/>
            </a:pPr>
            <a:r>
              <a:rPr lang="en"/>
              <a:t>Gaussian blur was added as a filter</a:t>
            </a:r>
            <a:endParaRPr sz="12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a:t>Preprocessed data as a public Kaggle dataset here</a:t>
            </a:r>
            <a:r>
              <a:rPr lang="en"/>
              <a:t>:</a:t>
            </a:r>
            <a:br>
              <a:rPr lang="en"/>
            </a:br>
            <a:r>
              <a:rPr lang="en" u="sng">
                <a:solidFill>
                  <a:schemeClr val="hlink"/>
                </a:solidFill>
                <a:hlinkClick r:id="rId3"/>
              </a:rPr>
              <a:t>https://www.kaggle.com/pineapplepencil/custom-transform-blindness-2019</a:t>
            </a:r>
            <a:endParaRPr/>
          </a:p>
          <a:p>
            <a:pPr indent="0" lvl="0" marL="0" rtl="0" algn="l">
              <a:spcBef>
                <a:spcPts val="1200"/>
              </a:spcBef>
              <a:spcAft>
                <a:spcPts val="1200"/>
              </a:spcAft>
              <a:buNone/>
            </a:pPr>
            <a:r>
              <a:rPr lang="en"/>
              <a:t>Nicholas Gustafson is </a:t>
            </a:r>
            <a:r>
              <a:rPr b="1" lang="en"/>
              <a:t>pineapplepencil</a:t>
            </a:r>
            <a:r>
              <a:rPr lang="en"/>
              <a:t> on Kaggle, so if you want to see more, go to this profile. </a:t>
            </a:r>
            <a:endParaRPr/>
          </a:p>
        </p:txBody>
      </p:sp>
      <p:pic>
        <p:nvPicPr>
          <p:cNvPr id="83" name="Google Shape;83;p18"/>
          <p:cNvPicPr preferRelativeResize="0"/>
          <p:nvPr/>
        </p:nvPicPr>
        <p:blipFill>
          <a:blip r:embed="rId4">
            <a:alphaModFix/>
          </a:blip>
          <a:stretch>
            <a:fillRect/>
          </a:stretch>
        </p:blipFill>
        <p:spPr>
          <a:xfrm>
            <a:off x="3736202" y="1059150"/>
            <a:ext cx="5019125" cy="40267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What types of models can we use?</a:t>
            </a:r>
            <a:endParaRPr/>
          </a:p>
        </p:txBody>
      </p:sp>
      <p:sp>
        <p:nvSpPr>
          <p:cNvPr id="89" name="Google Shape;8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The winning model for the 2019 Kaggle competition was an ensemble of :</a:t>
            </a:r>
            <a:endParaRPr/>
          </a:p>
          <a:p>
            <a:pPr indent="0" lvl="0" marL="0" rtl="0" algn="ctr">
              <a:spcBef>
                <a:spcPts val="1200"/>
              </a:spcBef>
              <a:spcAft>
                <a:spcPts val="0"/>
              </a:spcAft>
              <a:buNone/>
            </a:pPr>
            <a:r>
              <a:rPr lang="en" sz="1050">
                <a:solidFill>
                  <a:schemeClr val="dk1"/>
                </a:solidFill>
                <a:highlight>
                  <a:srgbClr val="F8F8F8"/>
                </a:highlight>
                <a:latin typeface="Roboto Mono"/>
                <a:ea typeface="Roboto Mono"/>
                <a:cs typeface="Roboto Mono"/>
                <a:sym typeface="Roboto Mono"/>
              </a:rPr>
              <a:t>2 x inception_resnet_v2, input size 512</a:t>
            </a:r>
            <a:endParaRPr sz="1050">
              <a:solidFill>
                <a:schemeClr val="dk1"/>
              </a:solidFill>
              <a:highlight>
                <a:srgbClr val="F8F8F8"/>
              </a:highlight>
              <a:latin typeface="Roboto Mono"/>
              <a:ea typeface="Roboto Mono"/>
              <a:cs typeface="Roboto Mono"/>
              <a:sym typeface="Roboto Mono"/>
            </a:endParaRPr>
          </a:p>
          <a:p>
            <a:pPr indent="0" lvl="0" marL="0" rtl="0" algn="ctr">
              <a:spcBef>
                <a:spcPts val="1200"/>
              </a:spcBef>
              <a:spcAft>
                <a:spcPts val="0"/>
              </a:spcAft>
              <a:buNone/>
            </a:pPr>
            <a:r>
              <a:rPr lang="en" sz="1050">
                <a:solidFill>
                  <a:schemeClr val="dk1"/>
                </a:solidFill>
                <a:highlight>
                  <a:srgbClr val="F8F8F8"/>
                </a:highlight>
                <a:latin typeface="Roboto Mono"/>
                <a:ea typeface="Roboto Mono"/>
                <a:cs typeface="Roboto Mono"/>
                <a:sym typeface="Roboto Mono"/>
              </a:rPr>
              <a:t>2 x inception_v4, input size 512</a:t>
            </a:r>
            <a:endParaRPr sz="1050">
              <a:solidFill>
                <a:schemeClr val="dk1"/>
              </a:solidFill>
              <a:highlight>
                <a:srgbClr val="F8F8F8"/>
              </a:highlight>
              <a:latin typeface="Roboto Mono"/>
              <a:ea typeface="Roboto Mono"/>
              <a:cs typeface="Roboto Mono"/>
              <a:sym typeface="Roboto Mono"/>
            </a:endParaRPr>
          </a:p>
          <a:p>
            <a:pPr indent="0" lvl="0" marL="0" rtl="0" algn="ctr">
              <a:spcBef>
                <a:spcPts val="1200"/>
              </a:spcBef>
              <a:spcAft>
                <a:spcPts val="0"/>
              </a:spcAft>
              <a:buNone/>
            </a:pPr>
            <a:r>
              <a:rPr lang="en" sz="1050">
                <a:solidFill>
                  <a:schemeClr val="dk1"/>
                </a:solidFill>
                <a:highlight>
                  <a:srgbClr val="F8F8F8"/>
                </a:highlight>
                <a:latin typeface="Roboto Mono"/>
                <a:ea typeface="Roboto Mono"/>
                <a:cs typeface="Roboto Mono"/>
                <a:sym typeface="Roboto Mono"/>
              </a:rPr>
              <a:t>2 x seresnext50, input size 512</a:t>
            </a:r>
            <a:endParaRPr sz="1050">
              <a:solidFill>
                <a:schemeClr val="dk1"/>
              </a:solidFill>
              <a:highlight>
                <a:srgbClr val="F8F8F8"/>
              </a:highlight>
              <a:latin typeface="Roboto Mono"/>
              <a:ea typeface="Roboto Mono"/>
              <a:cs typeface="Roboto Mono"/>
              <a:sym typeface="Roboto Mono"/>
            </a:endParaRPr>
          </a:p>
          <a:p>
            <a:pPr indent="0" lvl="0" marL="0" rtl="0" algn="ctr">
              <a:spcBef>
                <a:spcPts val="1200"/>
              </a:spcBef>
              <a:spcAft>
                <a:spcPts val="0"/>
              </a:spcAft>
              <a:buNone/>
            </a:pPr>
            <a:r>
              <a:rPr lang="en" sz="1050">
                <a:solidFill>
                  <a:schemeClr val="dk1"/>
                </a:solidFill>
                <a:highlight>
                  <a:srgbClr val="F8F8F8"/>
                </a:highlight>
                <a:latin typeface="Roboto Mono"/>
                <a:ea typeface="Roboto Mono"/>
                <a:cs typeface="Roboto Mono"/>
                <a:sym typeface="Roboto Mono"/>
              </a:rPr>
              <a:t>2 x seresnext101, input size 384</a:t>
            </a:r>
            <a:endParaRPr sz="1050">
              <a:solidFill>
                <a:schemeClr val="dk1"/>
              </a:solidFill>
              <a:highlight>
                <a:srgbClr val="F8F8F8"/>
              </a:highlight>
              <a:latin typeface="Roboto Mono"/>
              <a:ea typeface="Roboto Mono"/>
              <a:cs typeface="Roboto Mono"/>
              <a:sym typeface="Roboto Mono"/>
            </a:endParaRPr>
          </a:p>
          <a:p>
            <a:pPr indent="0" lvl="0" marL="0" marR="0" rtl="0" algn="l">
              <a:lnSpc>
                <a:spcPct val="115000"/>
              </a:lnSpc>
              <a:spcBef>
                <a:spcPts val="1200"/>
              </a:spcBef>
              <a:spcAft>
                <a:spcPts val="1200"/>
              </a:spcAft>
              <a:buNone/>
            </a:pPr>
            <a:r>
              <a:rPr lang="en"/>
              <a:t>Which is very nice, but there is a new kid on the block called the transformer, and it has already taken the world of NLP by storm. Could a transformer model, in this case a visual transformer (ViT), take the over the </a:t>
            </a:r>
            <a:r>
              <a:rPr lang="en"/>
              <a:t>world</a:t>
            </a:r>
            <a:r>
              <a:rPr lang="en"/>
              <a:t> of image classification? Or do we have a long way to go before </a:t>
            </a:r>
            <a:r>
              <a:rPr lang="en"/>
              <a:t>transformers</a:t>
            </a:r>
            <a:r>
              <a:rPr lang="en"/>
              <a:t> take the place of deep CNNs?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0"/>
          <p:cNvSpPr txBox="1"/>
          <p:nvPr>
            <p:ph idx="1" type="subTitle"/>
          </p:nvPr>
        </p:nvSpPr>
        <p:spPr>
          <a:xfrm>
            <a:off x="311700" y="160725"/>
            <a:ext cx="4874700" cy="4741800"/>
          </a:xfrm>
          <a:prstGeom prst="rect">
            <a:avLst/>
          </a:prstGeom>
        </p:spPr>
        <p:txBody>
          <a:bodyPr anchorCtr="0" anchor="t" bIns="91425" lIns="91425" spcFirstLastPara="1" rIns="91425" wrap="square" tIns="91425">
            <a:normAutofit fontScale="40000"/>
          </a:bodyPr>
          <a:lstStyle/>
          <a:p>
            <a:pPr indent="0" lvl="0" marL="0" rtl="0" algn="l">
              <a:lnSpc>
                <a:spcPct val="100000"/>
              </a:lnSpc>
              <a:spcBef>
                <a:spcPts val="0"/>
              </a:spcBef>
              <a:spcAft>
                <a:spcPts val="0"/>
              </a:spcAft>
              <a:buNone/>
            </a:pPr>
            <a:r>
              <a:rPr lang="en" sz="2850"/>
              <a:t>What are Transformers?</a:t>
            </a:r>
            <a:endParaRPr sz="2850"/>
          </a:p>
          <a:p>
            <a:pPr indent="0" lvl="0" marL="0" rtl="0" algn="l">
              <a:lnSpc>
                <a:spcPct val="100000"/>
              </a:lnSpc>
              <a:spcBef>
                <a:spcPts val="0"/>
              </a:spcBef>
              <a:spcAft>
                <a:spcPts val="0"/>
              </a:spcAft>
              <a:buNone/>
            </a:pPr>
            <a:r>
              <a:t/>
            </a:r>
            <a:endParaRPr sz="2850"/>
          </a:p>
          <a:p>
            <a:pPr indent="-302059" lvl="0" marL="457200" marR="0" rtl="0" algn="l">
              <a:lnSpc>
                <a:spcPct val="100000"/>
              </a:lnSpc>
              <a:spcBef>
                <a:spcPts val="0"/>
              </a:spcBef>
              <a:spcAft>
                <a:spcPts val="0"/>
              </a:spcAft>
              <a:buSzPct val="100000"/>
              <a:buChar char="●"/>
            </a:pPr>
            <a:r>
              <a:rPr lang="en" sz="2892"/>
              <a:t>A model that uses </a:t>
            </a:r>
            <a:r>
              <a:rPr b="1" lang="en" sz="2892"/>
              <a:t>attention to boost </a:t>
            </a:r>
            <a:r>
              <a:rPr lang="en" sz="2892"/>
              <a:t>the speed with which these models can be trained</a:t>
            </a:r>
            <a:endParaRPr sz="2892"/>
          </a:p>
          <a:p>
            <a:pPr indent="-302059" lvl="0" marL="457200" marR="0" rtl="0" algn="l">
              <a:lnSpc>
                <a:spcPct val="100000"/>
              </a:lnSpc>
              <a:spcBef>
                <a:spcPts val="0"/>
              </a:spcBef>
              <a:spcAft>
                <a:spcPts val="0"/>
              </a:spcAft>
              <a:buSzPct val="101477"/>
              <a:buChar char="●"/>
            </a:pPr>
            <a:r>
              <a:rPr lang="en" sz="2850"/>
              <a:t>Standard Model in NLP Tasks</a:t>
            </a:r>
            <a:endParaRPr sz="2850"/>
          </a:p>
          <a:p>
            <a:pPr indent="-300990" lvl="0" marL="457200" rtl="0" algn="l">
              <a:lnSpc>
                <a:spcPct val="100000"/>
              </a:lnSpc>
              <a:spcBef>
                <a:spcPts val="0"/>
              </a:spcBef>
              <a:spcAft>
                <a:spcPts val="0"/>
              </a:spcAft>
              <a:buSzPct val="100000"/>
              <a:buChar char="●"/>
            </a:pPr>
            <a:r>
              <a:rPr lang="en" sz="2850"/>
              <a:t>Only consists of Attention Modules which is a kind of correlation of vectorized words with each other to get the final prediction.</a:t>
            </a:r>
            <a:endParaRPr sz="2850"/>
          </a:p>
          <a:p>
            <a:pPr indent="-300990" lvl="0" marL="457200" rtl="0" algn="l">
              <a:lnSpc>
                <a:spcPct val="100000"/>
              </a:lnSpc>
              <a:spcBef>
                <a:spcPts val="0"/>
              </a:spcBef>
              <a:spcAft>
                <a:spcPts val="0"/>
              </a:spcAft>
              <a:buSzPct val="100000"/>
              <a:buChar char="●"/>
            </a:pPr>
            <a:r>
              <a:rPr lang="en" sz="2850"/>
              <a:t>The </a:t>
            </a:r>
            <a:r>
              <a:rPr lang="en" sz="2850"/>
              <a:t>encoder</a:t>
            </a:r>
            <a:r>
              <a:rPr lang="en" sz="2850"/>
              <a:t> inputs first flow through a self-attention layer – a layer that helps the encoder look at other words in the input sentence as it encodes a specific word. </a:t>
            </a:r>
            <a:endParaRPr sz="2850"/>
          </a:p>
          <a:p>
            <a:pPr indent="-300990" lvl="0" marL="457200" rtl="0" algn="l">
              <a:lnSpc>
                <a:spcPct val="100000"/>
              </a:lnSpc>
              <a:spcBef>
                <a:spcPts val="0"/>
              </a:spcBef>
              <a:spcAft>
                <a:spcPts val="0"/>
              </a:spcAft>
              <a:buSzPct val="100000"/>
              <a:buChar char="●"/>
            </a:pPr>
            <a:r>
              <a:rPr lang="en" sz="2850"/>
              <a:t>The outputs of the self-attention layer are fed to a feed-forward neural network. The exact same feed-forward network is independently applied to each position.</a:t>
            </a:r>
            <a:endParaRPr sz="2850"/>
          </a:p>
          <a:p>
            <a:pPr indent="-300990" lvl="0" marL="457200" rtl="0" algn="l">
              <a:lnSpc>
                <a:spcPct val="100000"/>
              </a:lnSpc>
              <a:spcBef>
                <a:spcPts val="0"/>
              </a:spcBef>
              <a:spcAft>
                <a:spcPts val="0"/>
              </a:spcAft>
              <a:buSzPct val="100000"/>
              <a:buChar char="●"/>
            </a:pPr>
            <a:r>
              <a:rPr lang="en" sz="2850"/>
              <a:t>The decoder has both those layers, but between them is an attention layer that helps the decoder focus on relevant parts of the input sentence. </a:t>
            </a:r>
            <a:endParaRPr sz="1800"/>
          </a:p>
          <a:p>
            <a:pPr indent="0" lvl="0" marL="0" rtl="0" algn="l">
              <a:lnSpc>
                <a:spcPct val="100000"/>
              </a:lnSpc>
              <a:spcBef>
                <a:spcPts val="1200"/>
              </a:spcBef>
              <a:spcAft>
                <a:spcPts val="0"/>
              </a:spcAft>
              <a:buNone/>
            </a:pPr>
            <a:r>
              <a:rPr lang="en" sz="2892"/>
              <a:t>Vision Transformers</a:t>
            </a:r>
            <a:endParaRPr sz="2892"/>
          </a:p>
          <a:p>
            <a:pPr indent="-302059" lvl="0" marL="457200" marR="0" rtl="0" algn="l">
              <a:lnSpc>
                <a:spcPct val="100000"/>
              </a:lnSpc>
              <a:spcBef>
                <a:spcPts val="1200"/>
              </a:spcBef>
              <a:spcAft>
                <a:spcPts val="0"/>
              </a:spcAft>
              <a:buSzPct val="101477"/>
              <a:buChar char="●"/>
            </a:pPr>
            <a:r>
              <a:rPr lang="en" sz="2850"/>
              <a:t>Images are split </a:t>
            </a:r>
            <a:r>
              <a:rPr lang="en" sz="2850"/>
              <a:t>into fixed-size patches, linearly embed each of them, add position embeddings, and feed the resulting sequence of vectors to a standard Transformer encoder. In order to perform classification, we use the standard approach of adding an extra learnable “classification token” to the sequence</a:t>
            </a:r>
            <a:endParaRPr/>
          </a:p>
          <a:p>
            <a:pPr indent="0" lvl="0" marL="0" rtl="0" algn="l">
              <a:spcBef>
                <a:spcPts val="1200"/>
              </a:spcBef>
              <a:spcAft>
                <a:spcPts val="0"/>
              </a:spcAft>
              <a:buNone/>
            </a:pPr>
            <a:r>
              <a:t/>
            </a:r>
            <a:endParaRPr/>
          </a:p>
        </p:txBody>
      </p:sp>
      <p:pic>
        <p:nvPicPr>
          <p:cNvPr id="95" name="Google Shape;95;p20"/>
          <p:cNvPicPr preferRelativeResize="0"/>
          <p:nvPr/>
        </p:nvPicPr>
        <p:blipFill>
          <a:blip r:embed="rId3">
            <a:alphaModFix/>
          </a:blip>
          <a:stretch>
            <a:fillRect/>
          </a:stretch>
        </p:blipFill>
        <p:spPr>
          <a:xfrm>
            <a:off x="5328600" y="438650"/>
            <a:ext cx="3429599" cy="37203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1"/>
          <p:cNvSpPr txBox="1"/>
          <p:nvPr/>
        </p:nvSpPr>
        <p:spPr>
          <a:xfrm>
            <a:off x="448475" y="448475"/>
            <a:ext cx="80586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t>Vision Transformers</a:t>
            </a:r>
            <a:endParaRPr sz="2200"/>
          </a:p>
        </p:txBody>
      </p:sp>
      <p:sp>
        <p:nvSpPr>
          <p:cNvPr id="101" name="Google Shape;101;p21"/>
          <p:cNvSpPr txBox="1"/>
          <p:nvPr/>
        </p:nvSpPr>
        <p:spPr>
          <a:xfrm>
            <a:off x="588625" y="1107175"/>
            <a:ext cx="7834500" cy="2247300"/>
          </a:xfrm>
          <a:prstGeom prst="rect">
            <a:avLst/>
          </a:prstGeom>
          <a:noFill/>
          <a:ln>
            <a:noFill/>
          </a:ln>
        </p:spPr>
        <p:txBody>
          <a:bodyPr anchorCtr="0" anchor="t" bIns="91425" lIns="91425" spcFirstLastPara="1" rIns="91425" wrap="square" tIns="91425">
            <a:spAutoFit/>
          </a:bodyPr>
          <a:lstStyle/>
          <a:p>
            <a:pPr indent="-355600" lvl="0" marL="457200" rtl="0" algn="just">
              <a:lnSpc>
                <a:spcPct val="200000"/>
              </a:lnSpc>
              <a:spcBef>
                <a:spcPts val="0"/>
              </a:spcBef>
              <a:spcAft>
                <a:spcPts val="0"/>
              </a:spcAft>
              <a:buSzPts val="2000"/>
              <a:buChar char="●"/>
            </a:pPr>
            <a:r>
              <a:rPr lang="en" sz="1800">
                <a:solidFill>
                  <a:schemeClr val="dk1"/>
                </a:solidFill>
              </a:rPr>
              <a:t>Linformer ViT</a:t>
            </a:r>
            <a:endParaRPr sz="1800">
              <a:solidFill>
                <a:schemeClr val="dk1"/>
              </a:solidFill>
            </a:endParaRPr>
          </a:p>
          <a:p>
            <a:pPr indent="-355600" lvl="0" marL="457200" rtl="0" algn="just">
              <a:lnSpc>
                <a:spcPct val="200000"/>
              </a:lnSpc>
              <a:spcBef>
                <a:spcPts val="0"/>
              </a:spcBef>
              <a:spcAft>
                <a:spcPts val="0"/>
              </a:spcAft>
              <a:buSzPts val="2000"/>
              <a:buChar char="●"/>
            </a:pPr>
            <a:r>
              <a:rPr lang="en" sz="1800">
                <a:solidFill>
                  <a:schemeClr val="dk1"/>
                </a:solidFill>
              </a:rPr>
              <a:t>LeViT</a:t>
            </a:r>
            <a:endParaRPr sz="1800">
              <a:solidFill>
                <a:schemeClr val="dk1"/>
              </a:solidFill>
            </a:endParaRPr>
          </a:p>
          <a:p>
            <a:pPr indent="-342900" lvl="0" marL="457200" rtl="0" algn="just">
              <a:lnSpc>
                <a:spcPct val="200000"/>
              </a:lnSpc>
              <a:spcBef>
                <a:spcPts val="0"/>
              </a:spcBef>
              <a:spcAft>
                <a:spcPts val="0"/>
              </a:spcAft>
              <a:buClr>
                <a:schemeClr val="dk1"/>
              </a:buClr>
              <a:buSzPts val="1800"/>
              <a:buChar char="●"/>
            </a:pPr>
            <a:r>
              <a:rPr lang="en" sz="1800">
                <a:solidFill>
                  <a:schemeClr val="dk1"/>
                </a:solidFill>
              </a:rPr>
              <a:t>CaiT ViT</a:t>
            </a:r>
            <a:endParaRPr sz="1800">
              <a:solidFill>
                <a:schemeClr val="dk1"/>
              </a:solidFill>
            </a:endParaRPr>
          </a:p>
          <a:p>
            <a:pPr indent="-342900" lvl="0" marL="457200" rtl="0" algn="just">
              <a:lnSpc>
                <a:spcPct val="200000"/>
              </a:lnSpc>
              <a:spcBef>
                <a:spcPts val="0"/>
              </a:spcBef>
              <a:spcAft>
                <a:spcPts val="0"/>
              </a:spcAft>
              <a:buClr>
                <a:schemeClr val="dk1"/>
              </a:buClr>
              <a:buSzPts val="1800"/>
              <a:buChar char="●"/>
            </a:pPr>
            <a:r>
              <a:rPr lang="en" sz="1800">
                <a:solidFill>
                  <a:schemeClr val="dk1"/>
                </a:solidFill>
              </a:rPr>
              <a:t>CVT</a:t>
            </a:r>
            <a:endParaRPr sz="18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