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lear Sans" charset="1" panose="020B0503030202020304"/>
      <p:regular r:id="rId10"/>
    </p:embeddedFont>
    <p:embeddedFont>
      <p:font typeface="Clear Sans Bold" charset="1" panose="020B0803030202020304"/>
      <p:regular r:id="rId11"/>
    </p:embeddedFont>
    <p:embeddedFont>
      <p:font typeface="Clear Sans Italics" charset="1" panose="020B0503030202090304"/>
      <p:regular r:id="rId12"/>
    </p:embeddedFont>
    <p:embeddedFont>
      <p:font typeface="Clear Sans Bold Italics" charset="1" panose="020B0803030202090304"/>
      <p:regular r:id="rId13"/>
    </p:embeddedFont>
    <p:embeddedFont>
      <p:font typeface="Clear Sans Thin" charset="1" panose="020B0203030202020304"/>
      <p:regular r:id="rId14"/>
    </p:embeddedFont>
    <p:embeddedFont>
      <p:font typeface="Clear Sans Light" charset="1" panose="020B0303030202020304"/>
      <p:regular r:id="rId15"/>
    </p:embeddedFont>
    <p:embeddedFont>
      <p:font typeface="Clear Sans Medium" charset="1" panose="020B0603030202020304"/>
      <p:regular r:id="rId16"/>
    </p:embeddedFont>
    <p:embeddedFont>
      <p:font typeface="Clear Sans Medium Italics" charset="1" panose="020B06030302020903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9144000" y="2047053"/>
            <a:ext cx="8217084" cy="6381341"/>
            <a:chOff x="0" y="0"/>
            <a:chExt cx="10956112" cy="8508455"/>
          </a:xfrm>
        </p:grpSpPr>
        <p:sp>
          <p:nvSpPr>
            <p:cNvPr name="TextBox 3" id="3"/>
            <p:cNvSpPr txBox="true"/>
            <p:nvPr/>
          </p:nvSpPr>
          <p:spPr>
            <a:xfrm rot="0">
              <a:off x="0" y="1444564"/>
              <a:ext cx="10956112" cy="5608320"/>
            </a:xfrm>
            <a:prstGeom prst="rect">
              <a:avLst/>
            </a:prstGeom>
          </p:spPr>
          <p:txBody>
            <a:bodyPr anchor="t" rtlCol="false" tIns="0" lIns="0" bIns="0" rIns="0">
              <a:spAutoFit/>
            </a:bodyPr>
            <a:lstStyle/>
            <a:p>
              <a:pPr>
                <a:lnSpc>
                  <a:spcPts val="8100"/>
                </a:lnSpc>
              </a:pPr>
              <a:r>
                <a:rPr lang="en-US" sz="8100">
                  <a:solidFill>
                    <a:srgbClr val="F7B4A7"/>
                  </a:solidFill>
                  <a:latin typeface="Clear Sans Bold"/>
                </a:rPr>
                <a:t>Project 1</a:t>
              </a:r>
            </a:p>
            <a:p>
              <a:pPr>
                <a:lnSpc>
                  <a:spcPts val="8100"/>
                </a:lnSpc>
              </a:pPr>
            </a:p>
            <a:p>
              <a:pPr>
                <a:lnSpc>
                  <a:spcPts val="8100"/>
                </a:lnSpc>
              </a:pPr>
              <a:r>
                <a:rPr lang="en-US" sz="8100">
                  <a:solidFill>
                    <a:srgbClr val="F7B4A7"/>
                  </a:solidFill>
                  <a:latin typeface="Clear Sans Bold"/>
                </a:rPr>
                <a:t>Manual Calculator</a:t>
              </a:r>
            </a:p>
          </p:txBody>
        </p:sp>
        <p:sp>
          <p:nvSpPr>
            <p:cNvPr name="TextBox 4" id="4"/>
            <p:cNvSpPr txBox="true"/>
            <p:nvPr/>
          </p:nvSpPr>
          <p:spPr>
            <a:xfrm rot="0">
              <a:off x="0" y="-47625"/>
              <a:ext cx="10956112" cy="591185"/>
            </a:xfrm>
            <a:prstGeom prst="rect">
              <a:avLst/>
            </a:prstGeom>
          </p:spPr>
          <p:txBody>
            <a:bodyPr anchor="t" rtlCol="false" tIns="0" lIns="0" bIns="0" rIns="0">
              <a:spAutoFit/>
            </a:bodyPr>
            <a:lstStyle/>
            <a:p>
              <a:pPr>
                <a:lnSpc>
                  <a:spcPts val="3779"/>
                </a:lnSpc>
              </a:pPr>
              <a:r>
                <a:rPr lang="en-US" sz="2699">
                  <a:solidFill>
                    <a:srgbClr val="94DDDE"/>
                  </a:solidFill>
                  <a:latin typeface="Clear Sans"/>
                </a:rPr>
                <a:t>ORGANIZATION - WEBCHIRPY</a:t>
              </a:r>
            </a:p>
          </p:txBody>
        </p:sp>
        <p:sp>
          <p:nvSpPr>
            <p:cNvPr name="TextBox 5" id="5"/>
            <p:cNvSpPr txBox="true"/>
            <p:nvPr/>
          </p:nvSpPr>
          <p:spPr>
            <a:xfrm rot="0">
              <a:off x="0" y="7734813"/>
              <a:ext cx="10956112" cy="773642"/>
            </a:xfrm>
            <a:prstGeom prst="rect">
              <a:avLst/>
            </a:prstGeom>
          </p:spPr>
          <p:txBody>
            <a:bodyPr anchor="t" rtlCol="false" tIns="0" lIns="0" bIns="0" rIns="0">
              <a:spAutoFit/>
            </a:bodyPr>
            <a:lstStyle/>
            <a:p>
              <a:pPr>
                <a:lnSpc>
                  <a:spcPts val="4899"/>
                </a:lnSpc>
              </a:pPr>
              <a:r>
                <a:rPr lang="en-US" sz="3499">
                  <a:solidFill>
                    <a:srgbClr val="94DDDE"/>
                  </a:solidFill>
                  <a:latin typeface="Clear Sans"/>
                </a:rPr>
                <a:t>Presented by - M Lakshmi Dharshini</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2812653" y="2322150"/>
            <a:ext cx="3662625" cy="5642699"/>
          </a:xfrm>
          <a:custGeom>
            <a:avLst/>
            <a:gdLst/>
            <a:ahLst/>
            <a:cxnLst/>
            <a:rect r="r" b="b" t="t" l="l"/>
            <a:pathLst>
              <a:path h="5642699" w="3662625">
                <a:moveTo>
                  <a:pt x="0" y="0"/>
                </a:moveTo>
                <a:lnTo>
                  <a:pt x="3662625" y="0"/>
                </a:lnTo>
                <a:lnTo>
                  <a:pt x="3662625" y="5642700"/>
                </a:lnTo>
                <a:lnTo>
                  <a:pt x="0" y="5642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80641" y="1761663"/>
            <a:ext cx="7820061" cy="6636027"/>
          </a:xfrm>
          <a:custGeom>
            <a:avLst/>
            <a:gdLst/>
            <a:ahLst/>
            <a:cxnLst/>
            <a:rect r="r" b="b" t="t" l="l"/>
            <a:pathLst>
              <a:path h="6636027" w="7820061">
                <a:moveTo>
                  <a:pt x="0" y="0"/>
                </a:moveTo>
                <a:lnTo>
                  <a:pt x="7820061" y="0"/>
                </a:lnTo>
                <a:lnTo>
                  <a:pt x="7820061" y="6636027"/>
                </a:lnTo>
                <a:lnTo>
                  <a:pt x="0" y="6636027"/>
                </a:lnTo>
                <a:lnTo>
                  <a:pt x="0" y="0"/>
                </a:lnTo>
                <a:close/>
              </a:path>
            </a:pathLst>
          </a:custGeom>
          <a:blipFill>
            <a:blip r:embed="rId4"/>
            <a:stretch>
              <a:fillRect l="-1045" t="0" r="-1045" b="0"/>
            </a:stretch>
          </a:blipFill>
        </p:spPr>
      </p:sp>
      <p:grpSp>
        <p:nvGrpSpPr>
          <p:cNvPr name="Group 4" id="4"/>
          <p:cNvGrpSpPr/>
          <p:nvPr/>
        </p:nvGrpSpPr>
        <p:grpSpPr>
          <a:xfrm rot="0">
            <a:off x="535471" y="-1396300"/>
            <a:ext cx="9976404" cy="2407922"/>
            <a:chOff x="0" y="0"/>
            <a:chExt cx="13301871" cy="3210563"/>
          </a:xfrm>
        </p:grpSpPr>
        <p:sp>
          <p:nvSpPr>
            <p:cNvPr name="TextBox 5" id="5"/>
            <p:cNvSpPr txBox="true"/>
            <p:nvPr/>
          </p:nvSpPr>
          <p:spPr>
            <a:xfrm rot="0">
              <a:off x="0" y="0"/>
              <a:ext cx="13301871" cy="1092200"/>
            </a:xfrm>
            <a:prstGeom prst="rect">
              <a:avLst/>
            </a:prstGeom>
          </p:spPr>
          <p:txBody>
            <a:bodyPr anchor="t" rtlCol="false" tIns="0" lIns="0" bIns="0" rIns="0">
              <a:spAutoFit/>
            </a:bodyPr>
            <a:lstStyle/>
            <a:p>
              <a:pPr>
                <a:lnSpc>
                  <a:spcPts val="6480"/>
                </a:lnSpc>
              </a:pPr>
            </a:p>
          </p:txBody>
        </p:sp>
        <p:sp>
          <p:nvSpPr>
            <p:cNvPr name="TextBox 6" id="6"/>
            <p:cNvSpPr txBox="true"/>
            <p:nvPr/>
          </p:nvSpPr>
          <p:spPr>
            <a:xfrm rot="0">
              <a:off x="0" y="1952625"/>
              <a:ext cx="13301871" cy="1257938"/>
            </a:xfrm>
            <a:prstGeom prst="rect">
              <a:avLst/>
            </a:prstGeom>
          </p:spPr>
          <p:txBody>
            <a:bodyPr anchor="t" rtlCol="false" tIns="0" lIns="0" bIns="0" rIns="0">
              <a:spAutoFit/>
            </a:bodyPr>
            <a:lstStyle/>
            <a:p>
              <a:pPr>
                <a:lnSpc>
                  <a:spcPts val="7979"/>
                </a:lnSpc>
              </a:pPr>
              <a:r>
                <a:rPr lang="en-US" sz="5699" spc="569">
                  <a:solidFill>
                    <a:srgbClr val="F7B4A7"/>
                  </a:solidFill>
                  <a:latin typeface="Clear Sans Bold"/>
                </a:rPr>
                <a:t>RESULT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309758" y="1817226"/>
            <a:ext cx="6060519" cy="6652549"/>
            <a:chOff x="0" y="0"/>
            <a:chExt cx="8080692" cy="8870065"/>
          </a:xfrm>
        </p:grpSpPr>
        <p:sp>
          <p:nvSpPr>
            <p:cNvPr name="Freeform 3" id="3"/>
            <p:cNvSpPr/>
            <p:nvPr/>
          </p:nvSpPr>
          <p:spPr>
            <a:xfrm flipH="false" flipV="false" rot="0">
              <a:off x="0" y="0"/>
              <a:ext cx="5166060" cy="6830128"/>
            </a:xfrm>
            <a:custGeom>
              <a:avLst/>
              <a:gdLst/>
              <a:ahLst/>
              <a:cxnLst/>
              <a:rect r="r" b="b" t="t" l="l"/>
              <a:pathLst>
                <a:path h="6830128" w="5166060">
                  <a:moveTo>
                    <a:pt x="0" y="0"/>
                  </a:moveTo>
                  <a:lnTo>
                    <a:pt x="5166060" y="0"/>
                  </a:lnTo>
                  <a:lnTo>
                    <a:pt x="5166060" y="6830128"/>
                  </a:lnTo>
                  <a:lnTo>
                    <a:pt x="0" y="6830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8290" y="1054304"/>
              <a:ext cx="5166060" cy="6830128"/>
            </a:xfrm>
            <a:custGeom>
              <a:avLst/>
              <a:gdLst/>
              <a:ahLst/>
              <a:cxnLst/>
              <a:rect r="r" b="b" t="t" l="l"/>
              <a:pathLst>
                <a:path h="6830128" w="5166060">
                  <a:moveTo>
                    <a:pt x="0" y="0"/>
                  </a:moveTo>
                  <a:lnTo>
                    <a:pt x="5166060" y="0"/>
                  </a:lnTo>
                  <a:lnTo>
                    <a:pt x="5166060" y="6830128"/>
                  </a:lnTo>
                  <a:lnTo>
                    <a:pt x="0" y="6830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914631" y="2039937"/>
              <a:ext cx="5166060" cy="6830128"/>
            </a:xfrm>
            <a:custGeom>
              <a:avLst/>
              <a:gdLst/>
              <a:ahLst/>
              <a:cxnLst/>
              <a:rect r="r" b="b" t="t" l="l"/>
              <a:pathLst>
                <a:path h="6830128" w="5166060">
                  <a:moveTo>
                    <a:pt x="0" y="0"/>
                  </a:moveTo>
                  <a:lnTo>
                    <a:pt x="5166061" y="0"/>
                  </a:lnTo>
                  <a:lnTo>
                    <a:pt x="5166061" y="6830128"/>
                  </a:lnTo>
                  <a:lnTo>
                    <a:pt x="0" y="68301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aphicFrame>
        <p:nvGraphicFramePr>
          <p:cNvPr name="Table 6" id="6"/>
          <p:cNvGraphicFramePr>
            <a:graphicFrameLocks noGrp="true"/>
          </p:cNvGraphicFramePr>
          <p:nvPr/>
        </p:nvGraphicFramePr>
        <p:xfrm>
          <a:off x="8627676" y="0"/>
          <a:ext cx="8900153" cy="10287000"/>
        </p:xfrm>
        <a:graphic>
          <a:graphicData uri="http://schemas.openxmlformats.org/drawingml/2006/table">
            <a:tbl>
              <a:tblPr/>
              <a:tblGrid>
                <a:gridCol w="8900153"/>
              </a:tblGrid>
              <a:tr h="2467663">
                <a:tc>
                  <a:txBody>
                    <a:bodyPr anchor="t" rtlCol="false"/>
                    <a:lstStyle/>
                    <a:p>
                      <a:pPr algn="l">
                        <a:lnSpc>
                          <a:spcPts val="11619"/>
                        </a:lnSpc>
                        <a:defRPr/>
                      </a:pPr>
                      <a:r>
                        <a:rPr lang="en-US" sz="8299">
                          <a:solidFill>
                            <a:srgbClr val="F7B4A7"/>
                          </a:solidFill>
                          <a:latin typeface="Clear Sans Bold"/>
                        </a:rPr>
                        <a:t>Agenda</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r h="1845953">
                <a:tc>
                  <a:txBody>
                    <a:bodyPr anchor="t" rtlCol="false"/>
                    <a:lstStyle/>
                    <a:p>
                      <a:pPr algn="l">
                        <a:lnSpc>
                          <a:spcPts val="4060"/>
                        </a:lnSpc>
                        <a:defRPr/>
                      </a:pPr>
                      <a:r>
                        <a:rPr lang="en-US" sz="2900">
                          <a:solidFill>
                            <a:srgbClr val="94DDDE"/>
                          </a:solidFill>
                          <a:latin typeface="Clear Sans"/>
                        </a:rPr>
                        <a:t>KEY TOPICS DISCUSSED IN </a:t>
                      </a:r>
                      <a:endParaRPr lang="en-US" sz="1100"/>
                    </a:p>
                    <a:p>
                      <a:pPr>
                        <a:lnSpc>
                          <a:spcPts val="4060"/>
                        </a:lnSpc>
                      </a:pPr>
                      <a:r>
                        <a:rPr lang="en-US" sz="2900">
                          <a:solidFill>
                            <a:srgbClr val="94DDDE"/>
                          </a:solidFill>
                          <a:latin typeface="Clear Sans"/>
                        </a:rPr>
                        <a:t>THIS PRESENTATION</a:t>
                      </a:r>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r h="5973384">
                <a:tc>
                  <a:txBody>
                    <a:bodyPr anchor="t" rtlCol="false"/>
                    <a:lstStyle/>
                    <a:p>
                      <a:pPr algn="l" marL="690879" indent="-345439" lvl="1">
                        <a:lnSpc>
                          <a:spcPts val="4479"/>
                        </a:lnSpc>
                        <a:buFont typeface="Arial"/>
                        <a:buChar char="•"/>
                        <a:defRPr/>
                      </a:pPr>
                      <a:r>
                        <a:rPr lang="en-US" sz="3199">
                          <a:solidFill>
                            <a:srgbClr val="94DDDE"/>
                          </a:solidFill>
                          <a:latin typeface="Clear Sans"/>
                        </a:rPr>
                        <a:t>Project Overview</a:t>
                      </a:r>
                      <a:endParaRPr lang="en-US" sz="1100"/>
                    </a:p>
                    <a:p>
                      <a:pPr marL="690879" indent="-345439" lvl="1">
                        <a:lnSpc>
                          <a:spcPts val="4479"/>
                        </a:lnSpc>
                        <a:buFont typeface="Arial"/>
                        <a:buChar char="•"/>
                      </a:pPr>
                      <a:r>
                        <a:rPr lang="en-US" sz="3199">
                          <a:solidFill>
                            <a:srgbClr val="94DDDE"/>
                          </a:solidFill>
                          <a:latin typeface="Clear Sans"/>
                        </a:rPr>
                        <a:t>Problem Statement</a:t>
                      </a:r>
                    </a:p>
                    <a:p>
                      <a:pPr marL="690879" indent="-345439" lvl="1">
                        <a:lnSpc>
                          <a:spcPts val="4479"/>
                        </a:lnSpc>
                        <a:buFont typeface="Arial"/>
                        <a:buChar char="•"/>
                      </a:pPr>
                      <a:r>
                        <a:rPr lang="en-US" sz="3199">
                          <a:solidFill>
                            <a:srgbClr val="94DDDE"/>
                          </a:solidFill>
                          <a:latin typeface="Clear Sans"/>
                        </a:rPr>
                        <a:t>Solution</a:t>
                      </a:r>
                    </a:p>
                    <a:p>
                      <a:pPr marL="690879" indent="-345439" lvl="1">
                        <a:lnSpc>
                          <a:spcPts val="4479"/>
                        </a:lnSpc>
                        <a:buFont typeface="Arial"/>
                        <a:buChar char="•"/>
                      </a:pPr>
                      <a:r>
                        <a:rPr lang="en-US" sz="3199">
                          <a:solidFill>
                            <a:srgbClr val="94DDDE"/>
                          </a:solidFill>
                          <a:latin typeface="Clear Sans"/>
                        </a:rPr>
                        <a:t>Methodology</a:t>
                      </a:r>
                    </a:p>
                    <a:p>
                      <a:pPr marL="690879" indent="-345439" lvl="1">
                        <a:lnSpc>
                          <a:spcPts val="4479"/>
                        </a:lnSpc>
                        <a:buFont typeface="Arial"/>
                        <a:buChar char="•"/>
                      </a:pPr>
                      <a:r>
                        <a:rPr lang="en-US" sz="3199">
                          <a:solidFill>
                            <a:srgbClr val="94DDDE"/>
                          </a:solidFill>
                          <a:latin typeface="Clear Sans"/>
                        </a:rPr>
                        <a:t>Key features</a:t>
                      </a:r>
                    </a:p>
                    <a:p>
                      <a:pPr marL="690879" indent="-345439" lvl="1">
                        <a:lnSpc>
                          <a:spcPts val="4479"/>
                        </a:lnSpc>
                        <a:buFont typeface="Arial"/>
                        <a:buChar char="•"/>
                      </a:pPr>
                      <a:r>
                        <a:rPr lang="en-US" sz="3199">
                          <a:solidFill>
                            <a:srgbClr val="94DDDE"/>
                          </a:solidFill>
                          <a:latin typeface="Clear Sans"/>
                        </a:rPr>
                        <a:t>Results and achievement</a:t>
                      </a:r>
                    </a:p>
                    <a:p>
                      <a:pPr marL="690879" indent="-345439" lvl="1">
                        <a:lnSpc>
                          <a:spcPts val="4479"/>
                        </a:lnSpc>
                        <a:buFont typeface="Arial"/>
                        <a:buChar char="•"/>
                      </a:pPr>
                      <a:r>
                        <a:rPr lang="en-US" sz="3199">
                          <a:solidFill>
                            <a:srgbClr val="94DDDE"/>
                          </a:solidFill>
                          <a:latin typeface="Clear Sans"/>
                        </a:rPr>
                        <a:t>Challenges faced</a:t>
                      </a:r>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876152"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312647"/>
            <a:ext cx="9768230" cy="3777276"/>
            <a:chOff x="0" y="0"/>
            <a:chExt cx="13024306" cy="5036368"/>
          </a:xfrm>
        </p:grpSpPr>
        <p:sp>
          <p:nvSpPr>
            <p:cNvPr name="TextBox 4" id="4"/>
            <p:cNvSpPr txBox="true"/>
            <p:nvPr/>
          </p:nvSpPr>
          <p:spPr>
            <a:xfrm rot="0">
              <a:off x="0" y="95250"/>
              <a:ext cx="13024306" cy="1256030"/>
            </a:xfrm>
            <a:prstGeom prst="rect">
              <a:avLst/>
            </a:prstGeom>
          </p:spPr>
          <p:txBody>
            <a:bodyPr anchor="t" rtlCol="false" tIns="0" lIns="0" bIns="0" rIns="0">
              <a:spAutoFit/>
            </a:bodyPr>
            <a:lstStyle/>
            <a:p>
              <a:pPr>
                <a:lnSpc>
                  <a:spcPts val="7034"/>
                </a:lnSpc>
              </a:pPr>
              <a:r>
                <a:rPr lang="en-US" sz="6699">
                  <a:solidFill>
                    <a:srgbClr val="31356E"/>
                  </a:solidFill>
                  <a:latin typeface="Clear Sans Bold"/>
                </a:rPr>
                <a:t>Project Overview</a:t>
              </a:r>
            </a:p>
          </p:txBody>
        </p:sp>
        <p:sp>
          <p:nvSpPr>
            <p:cNvPr name="TextBox 5" id="5"/>
            <p:cNvSpPr txBox="true"/>
            <p:nvPr/>
          </p:nvSpPr>
          <p:spPr>
            <a:xfrm rot="0">
              <a:off x="0" y="2090391"/>
              <a:ext cx="12478551" cy="2945977"/>
            </a:xfrm>
            <a:prstGeom prst="rect">
              <a:avLst/>
            </a:prstGeom>
          </p:spPr>
          <p:txBody>
            <a:bodyPr anchor="t" rtlCol="false" tIns="0" lIns="0" bIns="0" rIns="0">
              <a:spAutoFit/>
            </a:bodyPr>
            <a:lstStyle/>
            <a:p>
              <a:pPr>
                <a:lnSpc>
                  <a:spcPts val="4479"/>
                </a:lnSpc>
              </a:pPr>
              <a:r>
                <a:rPr lang="en-US" sz="3199">
                  <a:solidFill>
                    <a:srgbClr val="2B4B82"/>
                  </a:solidFill>
                  <a:latin typeface="Clear Sans"/>
                </a:rPr>
                <a:t>The main goal of the project is to create a manual calculator using Python &amp; GUI. The hurdle in this project is to bring float numbers and when to execute “error” statement</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AutoShape 2" id="2"/>
          <p:cNvSpPr/>
          <p:nvPr/>
        </p:nvSpPr>
        <p:spPr>
          <a:xfrm>
            <a:off x="2804010" y="3798744"/>
            <a:ext cx="2530900" cy="28575"/>
          </a:xfrm>
          <a:prstGeom prst="line">
            <a:avLst/>
          </a:prstGeom>
          <a:ln cap="flat" w="28575">
            <a:solidFill>
              <a:srgbClr val="31356E"/>
            </a:solidFill>
            <a:prstDash val="solid"/>
            <a:headEnd type="none" len="sm" w="sm"/>
            <a:tailEnd type="none" len="sm" w="sm"/>
          </a:ln>
        </p:spPr>
      </p:sp>
      <p:sp>
        <p:nvSpPr>
          <p:cNvPr name="AutoShape 3" id="3"/>
          <p:cNvSpPr/>
          <p:nvPr/>
        </p:nvSpPr>
        <p:spPr>
          <a:xfrm>
            <a:off x="6235623" y="3798744"/>
            <a:ext cx="2362771" cy="28575"/>
          </a:xfrm>
          <a:prstGeom prst="line">
            <a:avLst/>
          </a:prstGeom>
          <a:ln cap="flat" w="28575">
            <a:solidFill>
              <a:srgbClr val="31356E"/>
            </a:solidFill>
            <a:prstDash val="solid"/>
            <a:headEnd type="none" len="sm" w="sm"/>
            <a:tailEnd type="none" len="sm" w="sm"/>
          </a:ln>
        </p:spPr>
      </p:sp>
      <p:sp>
        <p:nvSpPr>
          <p:cNvPr name="AutoShape 4" id="4"/>
          <p:cNvSpPr/>
          <p:nvPr/>
        </p:nvSpPr>
        <p:spPr>
          <a:xfrm>
            <a:off x="9499106" y="3798744"/>
            <a:ext cx="2657273" cy="28575"/>
          </a:xfrm>
          <a:prstGeom prst="line">
            <a:avLst/>
          </a:prstGeom>
          <a:ln cap="flat" w="28575">
            <a:solidFill>
              <a:srgbClr val="31356E"/>
            </a:solidFill>
            <a:prstDash val="solid"/>
            <a:headEnd type="none" len="sm" w="sm"/>
            <a:tailEnd type="none" len="sm" w="sm"/>
          </a:ln>
        </p:spPr>
      </p:sp>
      <p:sp>
        <p:nvSpPr>
          <p:cNvPr name="AutoShape 5" id="5"/>
          <p:cNvSpPr/>
          <p:nvPr/>
        </p:nvSpPr>
        <p:spPr>
          <a:xfrm>
            <a:off x="13057092" y="3798744"/>
            <a:ext cx="2426898" cy="28575"/>
          </a:xfrm>
          <a:prstGeom prst="line">
            <a:avLst/>
          </a:prstGeom>
          <a:ln cap="flat" w="28575">
            <a:solidFill>
              <a:srgbClr val="31356E"/>
            </a:solidFill>
            <a:prstDash val="solid"/>
            <a:headEnd type="none" len="sm" w="sm"/>
            <a:tailEnd type="none" len="sm" w="sm"/>
          </a:ln>
        </p:spPr>
      </p:sp>
      <p:grpSp>
        <p:nvGrpSpPr>
          <p:cNvPr name="Group 6" id="6"/>
          <p:cNvGrpSpPr/>
          <p:nvPr/>
        </p:nvGrpSpPr>
        <p:grpSpPr>
          <a:xfrm rot="0">
            <a:off x="1903298" y="3371020"/>
            <a:ext cx="900712" cy="884024"/>
            <a:chOff x="0" y="0"/>
            <a:chExt cx="825825" cy="810524"/>
          </a:xfrm>
        </p:grpSpPr>
        <p:sp>
          <p:nvSpPr>
            <p:cNvPr name="Freeform 7" id="7"/>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8" id="8"/>
            <p:cNvSpPr txBox="true"/>
            <p:nvPr/>
          </p:nvSpPr>
          <p:spPr>
            <a:xfrm>
              <a:off x="0" y="-76200"/>
              <a:ext cx="825825" cy="886724"/>
            </a:xfrm>
            <a:prstGeom prst="rect">
              <a:avLst/>
            </a:prstGeom>
          </p:spPr>
          <p:txBody>
            <a:bodyPr anchor="ctr" rtlCol="false" tIns="0" lIns="0" bIns="0" rIns="0"/>
            <a:lstStyle/>
            <a:p>
              <a:pPr algn="ctr" marL="0" indent="0" lvl="0">
                <a:lnSpc>
                  <a:spcPts val="6160"/>
                </a:lnSpc>
                <a:spcBef>
                  <a:spcPct val="0"/>
                </a:spcBef>
              </a:pPr>
              <a:r>
                <a:rPr lang="en-US" sz="4400" spc="752" u="none">
                  <a:solidFill>
                    <a:srgbClr val="2B4B82"/>
                  </a:solidFill>
                  <a:latin typeface="Clear Sans Bold"/>
                </a:rPr>
                <a:t>1</a:t>
              </a:r>
            </a:p>
          </p:txBody>
        </p:sp>
      </p:grpSp>
      <p:grpSp>
        <p:nvGrpSpPr>
          <p:cNvPr name="Group 9" id="9"/>
          <p:cNvGrpSpPr/>
          <p:nvPr/>
        </p:nvGrpSpPr>
        <p:grpSpPr>
          <a:xfrm rot="0">
            <a:off x="5298471" y="3371020"/>
            <a:ext cx="900712" cy="884024"/>
            <a:chOff x="0" y="0"/>
            <a:chExt cx="825825" cy="810524"/>
          </a:xfrm>
        </p:grpSpPr>
        <p:sp>
          <p:nvSpPr>
            <p:cNvPr name="Freeform 10" id="10"/>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11" id="11"/>
            <p:cNvSpPr txBox="true"/>
            <p:nvPr/>
          </p:nvSpPr>
          <p:spPr>
            <a:xfrm>
              <a:off x="0" y="-76200"/>
              <a:ext cx="825825" cy="886724"/>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2</a:t>
              </a:r>
            </a:p>
          </p:txBody>
        </p:sp>
      </p:grpSp>
      <p:sp>
        <p:nvSpPr>
          <p:cNvPr name="TextBox 12" id="12"/>
          <p:cNvSpPr txBox="true"/>
          <p:nvPr/>
        </p:nvSpPr>
        <p:spPr>
          <a:xfrm rot="0">
            <a:off x="1076325" y="1114425"/>
            <a:ext cx="16135350" cy="883920"/>
          </a:xfrm>
          <a:prstGeom prst="rect">
            <a:avLst/>
          </a:prstGeom>
        </p:spPr>
        <p:txBody>
          <a:bodyPr anchor="t" rtlCol="false" tIns="0" lIns="0" bIns="0" rIns="0">
            <a:spAutoFit/>
          </a:bodyPr>
          <a:lstStyle/>
          <a:p>
            <a:pPr algn="ctr">
              <a:lnSpc>
                <a:spcPts val="6719"/>
              </a:lnSpc>
            </a:pPr>
            <a:r>
              <a:rPr lang="en-US" sz="6399">
                <a:solidFill>
                  <a:srgbClr val="2B4B82"/>
                </a:solidFill>
                <a:latin typeface="Clear Sans Bold"/>
              </a:rPr>
              <a:t>Problem statement</a:t>
            </a:r>
          </a:p>
        </p:txBody>
      </p:sp>
      <p:sp>
        <p:nvSpPr>
          <p:cNvPr name="TextBox 13" id="13"/>
          <p:cNvSpPr txBox="true"/>
          <p:nvPr/>
        </p:nvSpPr>
        <p:spPr>
          <a:xfrm rot="0">
            <a:off x="4547992" y="4353477"/>
            <a:ext cx="2401669" cy="1457431"/>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TO EXECUTE ERROR STATEMENT</a:t>
            </a:r>
          </a:p>
        </p:txBody>
      </p:sp>
      <p:sp>
        <p:nvSpPr>
          <p:cNvPr name="TextBox 14" id="14"/>
          <p:cNvSpPr txBox="true"/>
          <p:nvPr/>
        </p:nvSpPr>
        <p:spPr>
          <a:xfrm rot="0">
            <a:off x="1123950" y="4353477"/>
            <a:ext cx="2459408" cy="1471930"/>
          </a:xfrm>
          <a:prstGeom prst="rect">
            <a:avLst/>
          </a:prstGeom>
        </p:spPr>
        <p:txBody>
          <a:bodyPr anchor="t" rtlCol="false" tIns="0" lIns="0" bIns="0" rIns="0">
            <a:spAutoFit/>
          </a:bodyPr>
          <a:lstStyle/>
          <a:p>
            <a:pPr algn="ctr">
              <a:lnSpc>
                <a:spcPts val="3919"/>
              </a:lnSpc>
            </a:pPr>
            <a:r>
              <a:rPr lang="en-US" sz="2799" spc="279">
                <a:solidFill>
                  <a:srgbClr val="2B4B82"/>
                </a:solidFill>
                <a:latin typeface="Clear Sans Bold"/>
              </a:rPr>
              <a:t>TO BRING FLOAT VALUES</a:t>
            </a:r>
            <a:r>
              <a:rPr lang="en-US" sz="2799" spc="279">
                <a:solidFill>
                  <a:srgbClr val="2B4B82"/>
                </a:solidFill>
                <a:latin typeface="Clear Sans Bold"/>
              </a:rPr>
              <a:t> </a:t>
            </a:r>
          </a:p>
        </p:txBody>
      </p:sp>
      <p:sp>
        <p:nvSpPr>
          <p:cNvPr name="TextBox 15" id="15"/>
          <p:cNvSpPr txBox="true"/>
          <p:nvPr/>
        </p:nvSpPr>
        <p:spPr>
          <a:xfrm rot="0">
            <a:off x="7914296" y="4359346"/>
            <a:ext cx="2459408" cy="2438364"/>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TO PLACE THE BUTTONS IN CALC IN ORDER</a:t>
            </a:r>
          </a:p>
        </p:txBody>
      </p:sp>
      <p:sp>
        <p:nvSpPr>
          <p:cNvPr name="TextBox 16" id="16"/>
          <p:cNvSpPr txBox="true"/>
          <p:nvPr/>
        </p:nvSpPr>
        <p:spPr>
          <a:xfrm rot="0">
            <a:off x="11198856" y="4359346"/>
            <a:ext cx="2680634" cy="1947897"/>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TO ALIGN THE BUTTONS IN WIDGET</a:t>
            </a:r>
          </a:p>
        </p:txBody>
      </p:sp>
      <p:sp>
        <p:nvSpPr>
          <p:cNvPr name="TextBox 17" id="17"/>
          <p:cNvSpPr txBox="true"/>
          <p:nvPr/>
        </p:nvSpPr>
        <p:spPr>
          <a:xfrm rot="0">
            <a:off x="14521558" y="4353477"/>
            <a:ext cx="2825576" cy="2928831"/>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TO SIMPLIFY THE ARITHMETIC OPERATIONS USING PYTHON CODE</a:t>
            </a:r>
          </a:p>
        </p:txBody>
      </p:sp>
      <p:grpSp>
        <p:nvGrpSpPr>
          <p:cNvPr name="Group 18" id="18"/>
          <p:cNvGrpSpPr/>
          <p:nvPr/>
        </p:nvGrpSpPr>
        <p:grpSpPr>
          <a:xfrm rot="0">
            <a:off x="8693644" y="3371020"/>
            <a:ext cx="900712" cy="884024"/>
            <a:chOff x="0" y="0"/>
            <a:chExt cx="825825" cy="810524"/>
          </a:xfrm>
        </p:grpSpPr>
        <p:sp>
          <p:nvSpPr>
            <p:cNvPr name="Freeform 19" id="19"/>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20" id="20"/>
            <p:cNvSpPr txBox="true"/>
            <p:nvPr/>
          </p:nvSpPr>
          <p:spPr>
            <a:xfrm>
              <a:off x="0" y="-76200"/>
              <a:ext cx="825825" cy="886724"/>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3</a:t>
              </a:r>
            </a:p>
          </p:txBody>
        </p:sp>
      </p:grpSp>
      <p:grpSp>
        <p:nvGrpSpPr>
          <p:cNvPr name="Group 21" id="21"/>
          <p:cNvGrpSpPr/>
          <p:nvPr/>
        </p:nvGrpSpPr>
        <p:grpSpPr>
          <a:xfrm rot="0">
            <a:off x="12088817" y="3371020"/>
            <a:ext cx="900712" cy="884024"/>
            <a:chOff x="0" y="0"/>
            <a:chExt cx="825825" cy="810524"/>
          </a:xfrm>
        </p:grpSpPr>
        <p:sp>
          <p:nvSpPr>
            <p:cNvPr name="Freeform 22" id="22"/>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23" id="23"/>
            <p:cNvSpPr txBox="true"/>
            <p:nvPr/>
          </p:nvSpPr>
          <p:spPr>
            <a:xfrm>
              <a:off x="0" y="-76200"/>
              <a:ext cx="825825" cy="886724"/>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4</a:t>
              </a:r>
            </a:p>
          </p:txBody>
        </p:sp>
      </p:grpSp>
      <p:grpSp>
        <p:nvGrpSpPr>
          <p:cNvPr name="Group 24" id="24"/>
          <p:cNvGrpSpPr/>
          <p:nvPr/>
        </p:nvGrpSpPr>
        <p:grpSpPr>
          <a:xfrm rot="0">
            <a:off x="15483990" y="3371020"/>
            <a:ext cx="900712" cy="884024"/>
            <a:chOff x="0" y="0"/>
            <a:chExt cx="825825" cy="810524"/>
          </a:xfrm>
        </p:grpSpPr>
        <p:sp>
          <p:nvSpPr>
            <p:cNvPr name="Freeform 25" id="25"/>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26" id="26"/>
            <p:cNvSpPr txBox="true"/>
            <p:nvPr/>
          </p:nvSpPr>
          <p:spPr>
            <a:xfrm>
              <a:off x="0" y="-76200"/>
              <a:ext cx="825825" cy="886724"/>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5</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0" y="2836380"/>
            <a:ext cx="9144000" cy="4924362"/>
          </a:xfrm>
          <a:custGeom>
            <a:avLst/>
            <a:gdLst/>
            <a:ahLst/>
            <a:cxnLst/>
            <a:rect r="r" b="b" t="t" l="l"/>
            <a:pathLst>
              <a:path h="4924362" w="9144000">
                <a:moveTo>
                  <a:pt x="0" y="0"/>
                </a:moveTo>
                <a:lnTo>
                  <a:pt x="9144000" y="0"/>
                </a:lnTo>
                <a:lnTo>
                  <a:pt x="9144000" y="4924362"/>
                </a:lnTo>
                <a:lnTo>
                  <a:pt x="0" y="4924362"/>
                </a:lnTo>
                <a:lnTo>
                  <a:pt x="0" y="0"/>
                </a:lnTo>
                <a:close/>
              </a:path>
            </a:pathLst>
          </a:custGeom>
          <a:blipFill>
            <a:blip r:embed="rId2"/>
            <a:stretch>
              <a:fillRect l="0" t="0" r="-5072" b="0"/>
            </a:stretch>
          </a:blipFill>
        </p:spPr>
      </p:sp>
      <p:grpSp>
        <p:nvGrpSpPr>
          <p:cNvPr name="Group 3" id="3"/>
          <p:cNvGrpSpPr/>
          <p:nvPr/>
        </p:nvGrpSpPr>
        <p:grpSpPr>
          <a:xfrm rot="0">
            <a:off x="9460529" y="1474305"/>
            <a:ext cx="7312205" cy="7338389"/>
            <a:chOff x="0" y="0"/>
            <a:chExt cx="9749607" cy="9784519"/>
          </a:xfrm>
        </p:grpSpPr>
        <p:sp>
          <p:nvSpPr>
            <p:cNvPr name="TextBox 4" id="4"/>
            <p:cNvSpPr txBox="true"/>
            <p:nvPr/>
          </p:nvSpPr>
          <p:spPr>
            <a:xfrm rot="0">
              <a:off x="0" y="85725"/>
              <a:ext cx="9749607" cy="3467735"/>
            </a:xfrm>
            <a:prstGeom prst="rect">
              <a:avLst/>
            </a:prstGeom>
          </p:spPr>
          <p:txBody>
            <a:bodyPr anchor="t" rtlCol="false" tIns="0" lIns="0" bIns="0" rIns="0">
              <a:spAutoFit/>
            </a:bodyPr>
            <a:lstStyle/>
            <a:p>
              <a:pPr>
                <a:lnSpc>
                  <a:spcPts val="6719"/>
                </a:lnSpc>
              </a:pPr>
              <a:r>
                <a:rPr lang="en-US" sz="6399">
                  <a:solidFill>
                    <a:srgbClr val="2B4B82"/>
                  </a:solidFill>
                  <a:latin typeface="Clear Sans Bold"/>
                </a:rPr>
                <a:t>SOLUTION &amp; CHALLENGES FACED</a:t>
              </a:r>
            </a:p>
          </p:txBody>
        </p:sp>
        <p:sp>
          <p:nvSpPr>
            <p:cNvPr name="TextBox 5" id="5"/>
            <p:cNvSpPr txBox="true"/>
            <p:nvPr/>
          </p:nvSpPr>
          <p:spPr>
            <a:xfrm rot="0">
              <a:off x="0" y="4189383"/>
              <a:ext cx="9749607" cy="2016337"/>
            </a:xfrm>
            <a:prstGeom prst="rect">
              <a:avLst/>
            </a:prstGeom>
          </p:spPr>
          <p:txBody>
            <a:bodyPr anchor="t" rtlCol="false" tIns="0" lIns="0" bIns="0" rIns="0">
              <a:spAutoFit/>
            </a:bodyPr>
            <a:lstStyle/>
            <a:p>
              <a:pPr>
                <a:lnSpc>
                  <a:spcPts val="4060"/>
                </a:lnSpc>
              </a:pPr>
              <a:r>
                <a:rPr lang="en-US" sz="2900">
                  <a:solidFill>
                    <a:srgbClr val="2B4B82"/>
                  </a:solidFill>
                  <a:latin typeface="Clear Sans"/>
                </a:rPr>
                <a:t>TO EVALUATE THE FLOAT VALUES</a:t>
              </a:r>
            </a:p>
            <a:p>
              <a:pPr>
                <a:lnSpc>
                  <a:spcPts val="4060"/>
                </a:lnSpc>
              </a:pPr>
              <a:r>
                <a:rPr lang="en-US" sz="2900">
                  <a:solidFill>
                    <a:srgbClr val="2B4B82"/>
                  </a:solidFill>
                  <a:latin typeface="Clear Sans"/>
                </a:rPr>
                <a:t>TO SIMPLIFY THE ARITHMETIC OPERATIONS USING PYTHON CODE</a:t>
              </a:r>
            </a:p>
          </p:txBody>
        </p:sp>
        <p:sp>
          <p:nvSpPr>
            <p:cNvPr name="TextBox 6" id="6"/>
            <p:cNvSpPr txBox="true"/>
            <p:nvPr/>
          </p:nvSpPr>
          <p:spPr>
            <a:xfrm rot="0">
              <a:off x="0" y="7024174"/>
              <a:ext cx="9749607" cy="2760345"/>
            </a:xfrm>
            <a:prstGeom prst="rect">
              <a:avLst/>
            </a:prstGeom>
          </p:spPr>
          <p:txBody>
            <a:bodyPr anchor="t" rtlCol="false" tIns="0" lIns="0" bIns="0" rIns="0">
              <a:spAutoFit/>
            </a:bodyPr>
            <a:lstStyle/>
            <a:p>
              <a:pPr>
                <a:lnSpc>
                  <a:spcPts val="3359"/>
                </a:lnSpc>
              </a:pPr>
              <a:r>
                <a:rPr lang="en-US" sz="2400">
                  <a:solidFill>
                    <a:srgbClr val="2B4B82"/>
                  </a:solidFill>
                  <a:latin typeface="Clear Sans"/>
                </a:rPr>
                <a:t>In this code I have used “eval” function to evaluate the values that is entered in the calculator. This function minimizes the number of code and it performs all the arithmetic functions as well as it can provide me with float values too.</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0" y="2836380"/>
            <a:ext cx="9144000" cy="4924362"/>
          </a:xfrm>
          <a:custGeom>
            <a:avLst/>
            <a:gdLst/>
            <a:ahLst/>
            <a:cxnLst/>
            <a:rect r="r" b="b" t="t" l="l"/>
            <a:pathLst>
              <a:path h="4924362" w="9144000">
                <a:moveTo>
                  <a:pt x="0" y="0"/>
                </a:moveTo>
                <a:lnTo>
                  <a:pt x="9144000" y="0"/>
                </a:lnTo>
                <a:lnTo>
                  <a:pt x="9144000" y="4924362"/>
                </a:lnTo>
                <a:lnTo>
                  <a:pt x="0" y="4924362"/>
                </a:lnTo>
                <a:lnTo>
                  <a:pt x="0" y="0"/>
                </a:lnTo>
                <a:close/>
              </a:path>
            </a:pathLst>
          </a:custGeom>
          <a:blipFill>
            <a:blip r:embed="rId2"/>
            <a:stretch>
              <a:fillRect l="0" t="0" r="-5072" b="0"/>
            </a:stretch>
          </a:blipFill>
        </p:spPr>
      </p:sp>
      <p:grpSp>
        <p:nvGrpSpPr>
          <p:cNvPr name="Group 3" id="3"/>
          <p:cNvGrpSpPr/>
          <p:nvPr/>
        </p:nvGrpSpPr>
        <p:grpSpPr>
          <a:xfrm rot="0">
            <a:off x="9460529" y="2407755"/>
            <a:ext cx="7312205" cy="5471489"/>
            <a:chOff x="0" y="0"/>
            <a:chExt cx="9749607" cy="7295319"/>
          </a:xfrm>
        </p:grpSpPr>
        <p:sp>
          <p:nvSpPr>
            <p:cNvPr name="TextBox 4" id="4"/>
            <p:cNvSpPr txBox="true"/>
            <p:nvPr/>
          </p:nvSpPr>
          <p:spPr>
            <a:xfrm rot="0">
              <a:off x="0" y="85725"/>
              <a:ext cx="9749607" cy="3467735"/>
            </a:xfrm>
            <a:prstGeom prst="rect">
              <a:avLst/>
            </a:prstGeom>
          </p:spPr>
          <p:txBody>
            <a:bodyPr anchor="t" rtlCol="false" tIns="0" lIns="0" bIns="0" rIns="0">
              <a:spAutoFit/>
            </a:bodyPr>
            <a:lstStyle/>
            <a:p>
              <a:pPr>
                <a:lnSpc>
                  <a:spcPts val="6719"/>
                </a:lnSpc>
              </a:pPr>
              <a:r>
                <a:rPr lang="en-US" sz="6399">
                  <a:solidFill>
                    <a:srgbClr val="2B4B82"/>
                  </a:solidFill>
                  <a:latin typeface="Clear Sans Bold"/>
                </a:rPr>
                <a:t>SOLUTION &amp; CHALLENGES FACED</a:t>
              </a:r>
            </a:p>
          </p:txBody>
        </p:sp>
        <p:sp>
          <p:nvSpPr>
            <p:cNvPr name="TextBox 5" id="5"/>
            <p:cNvSpPr txBox="true"/>
            <p:nvPr/>
          </p:nvSpPr>
          <p:spPr>
            <a:xfrm rot="0">
              <a:off x="0" y="4189383"/>
              <a:ext cx="9749607" cy="644737"/>
            </a:xfrm>
            <a:prstGeom prst="rect">
              <a:avLst/>
            </a:prstGeom>
          </p:spPr>
          <p:txBody>
            <a:bodyPr anchor="t" rtlCol="false" tIns="0" lIns="0" bIns="0" rIns="0">
              <a:spAutoFit/>
            </a:bodyPr>
            <a:lstStyle/>
            <a:p>
              <a:pPr>
                <a:lnSpc>
                  <a:spcPts val="4060"/>
                </a:lnSpc>
              </a:pPr>
              <a:r>
                <a:rPr lang="en-US" sz="2900">
                  <a:solidFill>
                    <a:srgbClr val="2B4B82"/>
                  </a:solidFill>
                  <a:latin typeface="Clear Sans"/>
                </a:rPr>
                <a:t>TO EXECUTE THE ERROR STATEMENT</a:t>
              </a:r>
            </a:p>
          </p:txBody>
        </p:sp>
        <p:sp>
          <p:nvSpPr>
            <p:cNvPr name="TextBox 6" id="6"/>
            <p:cNvSpPr txBox="true"/>
            <p:nvPr/>
          </p:nvSpPr>
          <p:spPr>
            <a:xfrm rot="0">
              <a:off x="0" y="5652574"/>
              <a:ext cx="9749607" cy="1642745"/>
            </a:xfrm>
            <a:prstGeom prst="rect">
              <a:avLst/>
            </a:prstGeom>
          </p:spPr>
          <p:txBody>
            <a:bodyPr anchor="t" rtlCol="false" tIns="0" lIns="0" bIns="0" rIns="0">
              <a:spAutoFit/>
            </a:bodyPr>
            <a:lstStyle/>
            <a:p>
              <a:pPr>
                <a:lnSpc>
                  <a:spcPts val="3359"/>
                </a:lnSpc>
              </a:pPr>
              <a:r>
                <a:rPr lang="en-US" sz="2400">
                  <a:solidFill>
                    <a:srgbClr val="2B4B82"/>
                  </a:solidFill>
                  <a:latin typeface="Clear Sans"/>
                </a:rPr>
                <a:t>I used try and except method for “error” display instead of “if &amp; else” to avoid nestled conditions and easier way.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03369" y="2836380"/>
            <a:ext cx="9357160" cy="5527379"/>
          </a:xfrm>
          <a:custGeom>
            <a:avLst/>
            <a:gdLst/>
            <a:ahLst/>
            <a:cxnLst/>
            <a:rect r="r" b="b" t="t" l="l"/>
            <a:pathLst>
              <a:path h="5527379" w="9357160">
                <a:moveTo>
                  <a:pt x="0" y="0"/>
                </a:moveTo>
                <a:lnTo>
                  <a:pt x="9357160" y="0"/>
                </a:lnTo>
                <a:lnTo>
                  <a:pt x="9357160" y="5527379"/>
                </a:lnTo>
                <a:lnTo>
                  <a:pt x="0" y="5527379"/>
                </a:lnTo>
                <a:lnTo>
                  <a:pt x="0" y="0"/>
                </a:lnTo>
                <a:close/>
              </a:path>
            </a:pathLst>
          </a:custGeom>
          <a:blipFill>
            <a:blip r:embed="rId2"/>
            <a:stretch>
              <a:fillRect l="0" t="0" r="0" b="0"/>
            </a:stretch>
          </a:blipFill>
        </p:spPr>
      </p:sp>
      <p:grpSp>
        <p:nvGrpSpPr>
          <p:cNvPr name="Group 3" id="3"/>
          <p:cNvGrpSpPr/>
          <p:nvPr/>
        </p:nvGrpSpPr>
        <p:grpSpPr>
          <a:xfrm rot="0">
            <a:off x="9460529" y="2617305"/>
            <a:ext cx="7312205" cy="5052389"/>
            <a:chOff x="0" y="0"/>
            <a:chExt cx="9749607" cy="6736519"/>
          </a:xfrm>
        </p:grpSpPr>
        <p:sp>
          <p:nvSpPr>
            <p:cNvPr name="TextBox 4" id="4"/>
            <p:cNvSpPr txBox="true"/>
            <p:nvPr/>
          </p:nvSpPr>
          <p:spPr>
            <a:xfrm rot="0">
              <a:off x="0" y="85725"/>
              <a:ext cx="9749607" cy="3467735"/>
            </a:xfrm>
            <a:prstGeom prst="rect">
              <a:avLst/>
            </a:prstGeom>
          </p:spPr>
          <p:txBody>
            <a:bodyPr anchor="t" rtlCol="false" tIns="0" lIns="0" bIns="0" rIns="0">
              <a:spAutoFit/>
            </a:bodyPr>
            <a:lstStyle/>
            <a:p>
              <a:pPr>
                <a:lnSpc>
                  <a:spcPts val="6719"/>
                </a:lnSpc>
              </a:pPr>
              <a:r>
                <a:rPr lang="en-US" sz="6399">
                  <a:solidFill>
                    <a:srgbClr val="2B4B82"/>
                  </a:solidFill>
                  <a:latin typeface="Clear Sans Bold"/>
                </a:rPr>
                <a:t>SOLUTION &amp; CHALLENGES FACED</a:t>
              </a:r>
            </a:p>
          </p:txBody>
        </p:sp>
        <p:sp>
          <p:nvSpPr>
            <p:cNvPr name="TextBox 5" id="5"/>
            <p:cNvSpPr txBox="true"/>
            <p:nvPr/>
          </p:nvSpPr>
          <p:spPr>
            <a:xfrm rot="0">
              <a:off x="0" y="4189383"/>
              <a:ext cx="9749607" cy="644737"/>
            </a:xfrm>
            <a:prstGeom prst="rect">
              <a:avLst/>
            </a:prstGeom>
          </p:spPr>
          <p:txBody>
            <a:bodyPr anchor="t" rtlCol="false" tIns="0" lIns="0" bIns="0" rIns="0">
              <a:spAutoFit/>
            </a:bodyPr>
            <a:lstStyle/>
            <a:p>
              <a:pPr>
                <a:lnSpc>
                  <a:spcPts val="4060"/>
                </a:lnSpc>
              </a:pPr>
              <a:r>
                <a:rPr lang="en-US" sz="2900">
                  <a:solidFill>
                    <a:srgbClr val="2B4B82"/>
                  </a:solidFill>
                  <a:latin typeface="Clear Sans"/>
                </a:rPr>
                <a:t>TO PLACE THE BUTTONS IN ORDER</a:t>
              </a:r>
            </a:p>
          </p:txBody>
        </p:sp>
        <p:sp>
          <p:nvSpPr>
            <p:cNvPr name="TextBox 6" id="6"/>
            <p:cNvSpPr txBox="true"/>
            <p:nvPr/>
          </p:nvSpPr>
          <p:spPr>
            <a:xfrm rot="0">
              <a:off x="0" y="5652574"/>
              <a:ext cx="9749607" cy="1083945"/>
            </a:xfrm>
            <a:prstGeom prst="rect">
              <a:avLst/>
            </a:prstGeom>
          </p:spPr>
          <p:txBody>
            <a:bodyPr anchor="t" rtlCol="false" tIns="0" lIns="0" bIns="0" rIns="0">
              <a:spAutoFit/>
            </a:bodyPr>
            <a:lstStyle/>
            <a:p>
              <a:pPr>
                <a:lnSpc>
                  <a:spcPts val="3359"/>
                </a:lnSpc>
              </a:pPr>
              <a:r>
                <a:rPr lang="en-US" sz="2400">
                  <a:solidFill>
                    <a:srgbClr val="2B4B82"/>
                  </a:solidFill>
                  <a:latin typeface="Clear Sans"/>
                </a:rPr>
                <a:t>Learned the technique of using multiple “if” “else” command to place under the “for” command to loop.</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6197871" cy="3352066"/>
          </a:xfrm>
          <a:custGeom>
            <a:avLst/>
            <a:gdLst/>
            <a:ahLst/>
            <a:cxnLst/>
            <a:rect r="r" b="b" t="t" l="l"/>
            <a:pathLst>
              <a:path h="3352066" w="16197871">
                <a:moveTo>
                  <a:pt x="0" y="0"/>
                </a:moveTo>
                <a:lnTo>
                  <a:pt x="16197871" y="0"/>
                </a:lnTo>
                <a:lnTo>
                  <a:pt x="16197871" y="3352066"/>
                </a:lnTo>
                <a:lnTo>
                  <a:pt x="0" y="3352066"/>
                </a:lnTo>
                <a:lnTo>
                  <a:pt x="0" y="0"/>
                </a:lnTo>
                <a:close/>
              </a:path>
            </a:pathLst>
          </a:custGeom>
          <a:blipFill>
            <a:blip r:embed="rId2"/>
            <a:stretch>
              <a:fillRect l="0" t="-10264" r="0" b="-24103"/>
            </a:stretch>
          </a:blipFill>
        </p:spPr>
      </p:sp>
      <p:grpSp>
        <p:nvGrpSpPr>
          <p:cNvPr name="Group 3" id="3"/>
          <p:cNvGrpSpPr/>
          <p:nvPr/>
        </p:nvGrpSpPr>
        <p:grpSpPr>
          <a:xfrm rot="0">
            <a:off x="1028700" y="3586786"/>
            <a:ext cx="7312205" cy="6728789"/>
            <a:chOff x="0" y="0"/>
            <a:chExt cx="9749607" cy="8971719"/>
          </a:xfrm>
        </p:grpSpPr>
        <p:sp>
          <p:nvSpPr>
            <p:cNvPr name="TextBox 4" id="4"/>
            <p:cNvSpPr txBox="true"/>
            <p:nvPr/>
          </p:nvSpPr>
          <p:spPr>
            <a:xfrm rot="0">
              <a:off x="0" y="85725"/>
              <a:ext cx="9749607" cy="3467735"/>
            </a:xfrm>
            <a:prstGeom prst="rect">
              <a:avLst/>
            </a:prstGeom>
          </p:spPr>
          <p:txBody>
            <a:bodyPr anchor="t" rtlCol="false" tIns="0" lIns="0" bIns="0" rIns="0">
              <a:spAutoFit/>
            </a:bodyPr>
            <a:lstStyle/>
            <a:p>
              <a:pPr>
                <a:lnSpc>
                  <a:spcPts val="6719"/>
                </a:lnSpc>
              </a:pPr>
              <a:r>
                <a:rPr lang="en-US" sz="6399">
                  <a:solidFill>
                    <a:srgbClr val="2B4B82"/>
                  </a:solidFill>
                  <a:latin typeface="Clear Sans Bold"/>
                </a:rPr>
                <a:t>SOLUTION &amp; CHALLENGES FACED</a:t>
              </a:r>
            </a:p>
          </p:txBody>
        </p:sp>
        <p:sp>
          <p:nvSpPr>
            <p:cNvPr name="TextBox 5" id="5"/>
            <p:cNvSpPr txBox="true"/>
            <p:nvPr/>
          </p:nvSpPr>
          <p:spPr>
            <a:xfrm rot="0">
              <a:off x="0" y="4189383"/>
              <a:ext cx="9749607" cy="644737"/>
            </a:xfrm>
            <a:prstGeom prst="rect">
              <a:avLst/>
            </a:prstGeom>
          </p:spPr>
          <p:txBody>
            <a:bodyPr anchor="t" rtlCol="false" tIns="0" lIns="0" bIns="0" rIns="0">
              <a:spAutoFit/>
            </a:bodyPr>
            <a:lstStyle/>
            <a:p>
              <a:pPr>
                <a:lnSpc>
                  <a:spcPts val="4060"/>
                </a:lnSpc>
              </a:pPr>
              <a:r>
                <a:rPr lang="en-US" sz="2900">
                  <a:solidFill>
                    <a:srgbClr val="2B4B82"/>
                  </a:solidFill>
                  <a:latin typeface="Clear Sans"/>
                </a:rPr>
                <a:t>TO ALIGN THE BUTTONS IN WIDGET</a:t>
              </a:r>
            </a:p>
          </p:txBody>
        </p:sp>
        <p:sp>
          <p:nvSpPr>
            <p:cNvPr name="TextBox 6" id="6"/>
            <p:cNvSpPr txBox="true"/>
            <p:nvPr/>
          </p:nvSpPr>
          <p:spPr>
            <a:xfrm rot="0">
              <a:off x="0" y="5652574"/>
              <a:ext cx="9749607" cy="3319145"/>
            </a:xfrm>
            <a:prstGeom prst="rect">
              <a:avLst/>
            </a:prstGeom>
          </p:spPr>
          <p:txBody>
            <a:bodyPr anchor="t" rtlCol="false" tIns="0" lIns="0" bIns="0" rIns="0">
              <a:spAutoFit/>
            </a:bodyPr>
            <a:lstStyle/>
            <a:p>
              <a:pPr>
                <a:lnSpc>
                  <a:spcPts val="3359"/>
                </a:lnSpc>
              </a:pPr>
              <a:r>
                <a:rPr lang="en-US" sz="2400">
                  <a:solidFill>
                    <a:srgbClr val="2B4B82"/>
                  </a:solidFill>
                  <a:latin typeface="Clear Sans"/>
                </a:rPr>
                <a:t>Aligning the buttons to the calculator was the biggest challenge I faced that’s when I came across padding of buttons and center aligning of the buttons with “sticky” command. This command will allow the buttons to automatically center align to the calculator’s width.</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1851762" y="1468613"/>
            <a:ext cx="3489749" cy="2861594"/>
          </a:xfrm>
          <a:custGeom>
            <a:avLst/>
            <a:gdLst/>
            <a:ahLst/>
            <a:cxnLst/>
            <a:rect r="r" b="b" t="t" l="l"/>
            <a:pathLst>
              <a:path h="2861594" w="3489749">
                <a:moveTo>
                  <a:pt x="0" y="0"/>
                </a:moveTo>
                <a:lnTo>
                  <a:pt x="3489749" y="0"/>
                </a:lnTo>
                <a:lnTo>
                  <a:pt x="3489749" y="2861594"/>
                </a:lnTo>
                <a:lnTo>
                  <a:pt x="0" y="286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0793" y="4703587"/>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7259119" y="1624660"/>
          <a:ext cx="10172153" cy="7843724"/>
        </p:xfrm>
        <a:graphic>
          <a:graphicData uri="http://schemas.openxmlformats.org/drawingml/2006/table">
            <a:tbl>
              <a:tblPr/>
              <a:tblGrid>
                <a:gridCol w="10172153"/>
              </a:tblGrid>
              <a:tr h="1508624">
                <a:tc>
                  <a:txBody>
                    <a:bodyPr anchor="t" rtlCol="false"/>
                    <a:lstStyle/>
                    <a:p>
                      <a:pPr algn="l">
                        <a:lnSpc>
                          <a:spcPts val="6719"/>
                        </a:lnSpc>
                        <a:defRPr/>
                      </a:pPr>
                      <a:r>
                        <a:rPr lang="en-US" sz="4800">
                          <a:solidFill>
                            <a:srgbClr val="2B4B82"/>
                          </a:solidFill>
                          <a:latin typeface="Clear Sans Bold"/>
                        </a:rPr>
                        <a:t>Methodology &amp; Key Features</a:t>
                      </a:r>
                      <a:endParaRPr lang="en-US" sz="1100"/>
                    </a:p>
                  </a:txBody>
                  <a:tcPr marL="190500" marR="190500" marT="190500" marB="190500" anchor="ctr">
                    <a:lnL cmpd="sng" algn="ctr" cap="flat" w="47625">
                      <a:solidFill>
                        <a:srgbClr val="FEFEFE"/>
                      </a:solidFill>
                      <a:prstDash val="solid"/>
                      <a:round/>
                      <a:headEnd type="none" w="med" len="med"/>
                      <a:tailEnd type="none" w="med" len="med"/>
                    </a:lnL>
                    <a:lnR cmpd="sng" algn="ctr" cap="flat" w="47625">
                      <a:solidFill>
                        <a:srgbClr val="FEFEFE"/>
                      </a:solidFill>
                      <a:prstDash val="solid"/>
                      <a:round/>
                      <a:headEnd type="none" w="med" len="med"/>
                      <a:tailEnd type="none" w="med" len="med"/>
                    </a:lnR>
                    <a:lnT cmpd="sng" algn="ctr" cap="flat" w="47625">
                      <a:solidFill>
                        <a:srgbClr val="FEFEFE"/>
                      </a:solidFill>
                      <a:prstDash val="solid"/>
                      <a:round/>
                      <a:headEnd type="none" w="med" len="med"/>
                      <a:tailEnd type="none" w="med" len="med"/>
                    </a:lnT>
                    <a:lnB cmpd="sng" algn="ctr" cap="flat" w="47625">
                      <a:solidFill>
                        <a:srgbClr val="FEFEFE"/>
                      </a:solidFill>
                      <a:prstDash val="solid"/>
                      <a:round/>
                      <a:headEnd type="none" w="med" len="med"/>
                      <a:tailEnd type="none" w="med" len="med"/>
                    </a:lnB>
                  </a:tcPr>
                </a:tc>
              </a:tr>
              <a:tr h="1012828">
                <a:tc>
                  <a:txBody>
                    <a:bodyPr anchor="t" rtlCol="false"/>
                    <a:lstStyle/>
                    <a:p>
                      <a:pPr algn="l" marL="561341" indent="-280670" lvl="1">
                        <a:lnSpc>
                          <a:spcPts val="3640"/>
                        </a:lnSpc>
                        <a:buFont typeface="Arial"/>
                        <a:buChar char="•"/>
                        <a:defRPr/>
                      </a:pPr>
                      <a:r>
                        <a:rPr lang="en-US" sz="2600">
                          <a:solidFill>
                            <a:srgbClr val="2B4B82"/>
                          </a:solidFill>
                          <a:latin typeface="Clear Sans"/>
                        </a:rPr>
                        <a:t>For loop and nestled “if” conditions to align the buttons</a:t>
                      </a:r>
                      <a:endParaRPr lang="en-US" sz="1100"/>
                    </a:p>
                  </a:txBody>
                  <a:tcPr marL="190500" marR="190500" marT="190500" marB="190500" anchor="ctr">
                    <a:lnL cmpd="sng" algn="ctr" cap="flat" w="47625">
                      <a:solidFill>
                        <a:srgbClr val="FEFEFE"/>
                      </a:solidFill>
                      <a:prstDash val="solid"/>
                      <a:round/>
                      <a:headEnd type="none" w="med" len="med"/>
                      <a:tailEnd type="none" w="med" len="med"/>
                    </a:lnL>
                    <a:lnR cmpd="sng" algn="ctr" cap="flat" w="47625">
                      <a:solidFill>
                        <a:srgbClr val="FEFEFE"/>
                      </a:solidFill>
                      <a:prstDash val="solid"/>
                      <a:round/>
                      <a:headEnd type="none" w="med" len="med"/>
                      <a:tailEnd type="none" w="med" len="med"/>
                    </a:lnR>
                    <a:lnT cmpd="sng" algn="ctr" cap="flat" w="47625">
                      <a:solidFill>
                        <a:srgbClr val="FEFEFE"/>
                      </a:solidFill>
                      <a:prstDash val="solid"/>
                      <a:round/>
                      <a:headEnd type="none" w="med" len="med"/>
                      <a:tailEnd type="none" w="med" len="med"/>
                    </a:lnT>
                    <a:lnB cmpd="sng" algn="ctr" cap="flat" w="47625">
                      <a:solidFill>
                        <a:srgbClr val="FEFEFE"/>
                      </a:solidFill>
                      <a:prstDash val="solid"/>
                      <a:round/>
                      <a:headEnd type="none" w="med" len="med"/>
                      <a:tailEnd type="none" w="med" len="med"/>
                    </a:lnB>
                  </a:tcPr>
                </a:tc>
              </a:tr>
              <a:tr h="1418312">
                <a:tc>
                  <a:txBody>
                    <a:bodyPr anchor="t" rtlCol="false"/>
                    <a:lstStyle/>
                    <a:p>
                      <a:pPr algn="l" marL="561341" indent="-280670" lvl="1">
                        <a:lnSpc>
                          <a:spcPts val="3640"/>
                        </a:lnSpc>
                        <a:buFont typeface="Arial"/>
                        <a:buChar char="•"/>
                        <a:defRPr/>
                      </a:pPr>
                      <a:r>
                        <a:rPr lang="en-US" sz="2600">
                          <a:solidFill>
                            <a:srgbClr val="2B4B82"/>
                          </a:solidFill>
                          <a:latin typeface="Clear Sans"/>
                        </a:rPr>
                        <a:t>Lambda to call the functions and minimize the number of codes</a:t>
                      </a:r>
                      <a:endParaRPr lang="en-US" sz="1100"/>
                    </a:p>
                  </a:txBody>
                  <a:tcPr marL="190500" marR="190500" marT="190500" marB="190500" anchor="ctr">
                    <a:lnL cmpd="sng" algn="ctr" cap="flat" w="47625">
                      <a:solidFill>
                        <a:srgbClr val="FEFEFE"/>
                      </a:solidFill>
                      <a:prstDash val="solid"/>
                      <a:round/>
                      <a:headEnd type="none" w="med" len="med"/>
                      <a:tailEnd type="none" w="med" len="med"/>
                    </a:lnL>
                    <a:lnR cmpd="sng" algn="ctr" cap="flat" w="47625">
                      <a:solidFill>
                        <a:srgbClr val="FEFEFE"/>
                      </a:solidFill>
                      <a:prstDash val="solid"/>
                      <a:round/>
                      <a:headEnd type="none" w="med" len="med"/>
                      <a:tailEnd type="none" w="med" len="med"/>
                    </a:lnR>
                    <a:lnT cmpd="sng" algn="ctr" cap="flat" w="47625">
                      <a:solidFill>
                        <a:srgbClr val="FEFEFE"/>
                      </a:solidFill>
                      <a:prstDash val="solid"/>
                      <a:round/>
                      <a:headEnd type="none" w="med" len="med"/>
                      <a:tailEnd type="none" w="med" len="med"/>
                    </a:lnT>
                    <a:lnB cmpd="sng" algn="ctr" cap="flat" w="47625">
                      <a:solidFill>
                        <a:srgbClr val="FEFEFE"/>
                      </a:solidFill>
                      <a:prstDash val="solid"/>
                      <a:round/>
                      <a:headEnd type="none" w="med" len="med"/>
                      <a:tailEnd type="none" w="med" len="med"/>
                    </a:lnB>
                  </a:tcPr>
                </a:tc>
              </a:tr>
              <a:tr h="1012828">
                <a:tc>
                  <a:txBody>
                    <a:bodyPr anchor="t" rtlCol="false"/>
                    <a:lstStyle/>
                    <a:p>
                      <a:pPr algn="l" marL="561341" indent="-280670" lvl="1">
                        <a:lnSpc>
                          <a:spcPts val="3640"/>
                        </a:lnSpc>
                        <a:buFont typeface="Arial"/>
                        <a:buChar char="•"/>
                        <a:defRPr/>
                      </a:pPr>
                      <a:r>
                        <a:rPr lang="en-US" sz="2600">
                          <a:solidFill>
                            <a:srgbClr val="2B4B82"/>
                          </a:solidFill>
                          <a:latin typeface="Clear Sans"/>
                        </a:rPr>
                        <a:t>“Eval” function to do all the arithmetic functions</a:t>
                      </a:r>
                      <a:endParaRPr lang="en-US" sz="1100"/>
                    </a:p>
                  </a:txBody>
                  <a:tcPr marL="190500" marR="190500" marT="190500" marB="190500" anchor="ctr">
                    <a:lnL cmpd="sng" algn="ctr" cap="flat" w="47625">
                      <a:solidFill>
                        <a:srgbClr val="FEFEFE"/>
                      </a:solidFill>
                      <a:prstDash val="solid"/>
                      <a:round/>
                      <a:headEnd type="none" w="med" len="med"/>
                      <a:tailEnd type="none" w="med" len="med"/>
                    </a:lnL>
                    <a:lnR cmpd="sng" algn="ctr" cap="flat" w="47625">
                      <a:solidFill>
                        <a:srgbClr val="FEFEFE"/>
                      </a:solidFill>
                      <a:prstDash val="solid"/>
                      <a:round/>
                      <a:headEnd type="none" w="med" len="med"/>
                      <a:tailEnd type="none" w="med" len="med"/>
                    </a:lnR>
                    <a:lnT cmpd="sng" algn="ctr" cap="flat" w="47625">
                      <a:solidFill>
                        <a:srgbClr val="FEFEFE"/>
                      </a:solidFill>
                      <a:prstDash val="solid"/>
                      <a:round/>
                      <a:headEnd type="none" w="med" len="med"/>
                      <a:tailEnd type="none" w="med" len="med"/>
                    </a:lnT>
                    <a:lnB cmpd="sng" algn="ctr" cap="flat" w="47625">
                      <a:solidFill>
                        <a:srgbClr val="FEFEFE"/>
                      </a:solidFill>
                      <a:prstDash val="solid"/>
                      <a:round/>
                      <a:headEnd type="none" w="med" len="med"/>
                      <a:tailEnd type="none" w="med" len="med"/>
                    </a:lnB>
                  </a:tcPr>
                </a:tc>
              </a:tr>
              <a:tr h="1418312">
                <a:tc>
                  <a:txBody>
                    <a:bodyPr anchor="t" rtlCol="false"/>
                    <a:lstStyle/>
                    <a:p>
                      <a:pPr algn="l" marL="561341" indent="-280670" lvl="1">
                        <a:lnSpc>
                          <a:spcPts val="3640"/>
                        </a:lnSpc>
                        <a:buFont typeface="Arial"/>
                        <a:buChar char="•"/>
                        <a:defRPr/>
                      </a:pPr>
                      <a:r>
                        <a:rPr lang="en-US" sz="2600">
                          <a:solidFill>
                            <a:srgbClr val="2B4B82"/>
                          </a:solidFill>
                          <a:latin typeface="Clear Sans"/>
                        </a:rPr>
                        <a:t>“try &amp; Except” function to evaluate the value or result “error” if unusual values are input</a:t>
                      </a:r>
                      <a:endParaRPr lang="en-US" sz="1100"/>
                    </a:p>
                  </a:txBody>
                  <a:tcPr marL="190500" marR="190500" marT="190500" marB="190500" anchor="ctr">
                    <a:lnL cmpd="sng" algn="ctr" cap="flat" w="47625">
                      <a:solidFill>
                        <a:srgbClr val="FEFEFE"/>
                      </a:solidFill>
                      <a:prstDash val="solid"/>
                      <a:round/>
                      <a:headEnd type="none" w="med" len="med"/>
                      <a:tailEnd type="none" w="med" len="med"/>
                    </a:lnL>
                    <a:lnR cmpd="sng" algn="ctr" cap="flat" w="47625">
                      <a:solidFill>
                        <a:srgbClr val="FEFEFE"/>
                      </a:solidFill>
                      <a:prstDash val="solid"/>
                      <a:round/>
                      <a:headEnd type="none" w="med" len="med"/>
                      <a:tailEnd type="none" w="med" len="med"/>
                    </a:lnR>
                    <a:lnT cmpd="sng" algn="ctr" cap="flat" w="47625">
                      <a:solidFill>
                        <a:srgbClr val="FEFEFE"/>
                      </a:solidFill>
                      <a:prstDash val="solid"/>
                      <a:round/>
                      <a:headEnd type="none" w="med" len="med"/>
                      <a:tailEnd type="none" w="med" len="med"/>
                    </a:lnT>
                    <a:lnB cmpd="sng" algn="ctr" cap="flat" w="47625">
                      <a:solidFill>
                        <a:srgbClr val="FEFEFE"/>
                      </a:solidFill>
                      <a:prstDash val="solid"/>
                      <a:round/>
                      <a:headEnd type="none" w="med" len="med"/>
                      <a:tailEnd type="none" w="med" len="med"/>
                    </a:lnB>
                  </a:tcPr>
                </a:tc>
              </a:tr>
              <a:tr h="1472821">
                <a:tc>
                  <a:txBody>
                    <a:bodyPr anchor="t" rtlCol="false"/>
                    <a:lstStyle/>
                    <a:p>
                      <a:pPr algn="l" marL="561341" indent="-280670" lvl="1">
                        <a:lnSpc>
                          <a:spcPts val="3640"/>
                        </a:lnSpc>
                        <a:buFont typeface="Arial"/>
                        <a:buChar char="•"/>
                        <a:defRPr/>
                      </a:pPr>
                      <a:r>
                        <a:rPr lang="en-US" sz="2600">
                          <a:solidFill>
                            <a:srgbClr val="2B4B82"/>
                          </a:solidFill>
                          <a:latin typeface="Clear Sans"/>
                        </a:rPr>
                        <a:t>Tkinter library commands to customize the look of the calculator</a:t>
                      </a:r>
                      <a:endParaRPr lang="en-US" sz="1100"/>
                    </a:p>
                  </a:txBody>
                  <a:tcPr marL="190500" marR="190500" marT="190500" marB="190500" anchor="ctr">
                    <a:lnL cmpd="sng" algn="ctr" cap="flat" w="47625">
                      <a:solidFill>
                        <a:srgbClr val="FEFEFE"/>
                      </a:solidFill>
                      <a:prstDash val="solid"/>
                      <a:round/>
                      <a:headEnd type="none" w="med" len="med"/>
                      <a:tailEnd type="none" w="med" len="med"/>
                    </a:lnL>
                    <a:lnR cmpd="sng" algn="ctr" cap="flat" w="47625">
                      <a:solidFill>
                        <a:srgbClr val="FEFEFE"/>
                      </a:solidFill>
                      <a:prstDash val="solid"/>
                      <a:round/>
                      <a:headEnd type="none" w="med" len="med"/>
                      <a:tailEnd type="none" w="med" len="med"/>
                    </a:lnR>
                    <a:lnT cmpd="sng" algn="ctr" cap="flat" w="47625">
                      <a:solidFill>
                        <a:srgbClr val="FEFEFE"/>
                      </a:solidFill>
                      <a:prstDash val="solid"/>
                      <a:round/>
                      <a:headEnd type="none" w="med" len="med"/>
                      <a:tailEnd type="none" w="med" len="med"/>
                    </a:lnT>
                    <a:lnB cmpd="sng" algn="ctr" cap="flat" w="47625">
                      <a:solidFill>
                        <a:srgbClr val="FEFEFE"/>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DAF-t0-Ijx8</dc:identifier>
  <dcterms:modified xsi:type="dcterms:W3CDTF">2011-08-01T06:04:30Z</dcterms:modified>
  <cp:revision>1</cp:revision>
  <dc:title>Technology in Education Technology Presentation in Blue Peach Illustrative Style</dc:title>
</cp:coreProperties>
</file>