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19"/>
  </p:notesMasterIdLst>
  <p:sldIdLst>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48" d="100"/>
          <a:sy n="48" d="100"/>
        </p:scale>
        <p:origin x="67" y="7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D01546-198A-4195-BCF8-F0FF54C90E5E}" type="datetimeFigureOut">
              <a:rPr lang="en-US" smtClean="0"/>
              <a:t>5/26/2025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E6DE88F-1F85-4A27-9D34-D74A50E7B0DA}" type="slidenum">
              <a:rPr lang="en-US" smtClean="0"/>
              <a:t>‹#›</a:t>
            </a:fld>
            <a:endParaRPr lang="en-US" dirty="0"/>
          </a:p>
        </p:txBody>
      </p:sp>
    </p:spTree>
    <p:extLst>
      <p:ext uri="{BB962C8B-B14F-4D97-AF65-F5344CB8AC3E}">
        <p14:creationId xmlns:p14="http://schemas.microsoft.com/office/powerpoint/2010/main" val="3730091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3AEA074-24A7-4657-AE02-A51F68EA6AA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57847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150746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095022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053850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7752911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3450925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03264781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932546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154865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5/26/2025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84640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88205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9343D99-809A-49C0-96E5-4250D0B498EE}" type="datetime1">
              <a:rPr lang="en-US" smtClean="0"/>
              <a:t>5/26/2025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2351203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5/26/2025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290940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5/26/2025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655130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5/26/2025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793556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5/26/2025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53056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5/26/2025</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1858978357"/>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sldNum="0" hdr="0" ftr="0" dt="0"/>
  <p:txStyles>
    <p:titleStyle>
      <a:lvl1pPr algn="ctr" defTabSz="457200" rtl="0" eaLnBrk="1" latinLnBrk="0" hangingPunct="1">
        <a:lnSpc>
          <a:spcPct val="90000"/>
        </a:lnSpc>
        <a:spcBef>
          <a:spcPct val="0"/>
        </a:spcBef>
        <a:buNone/>
        <a:defRPr sz="4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3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1.xml"/><Relationship Id="rId1" Type="http://schemas.openxmlformats.org/officeDocument/2006/relationships/themeOverride" Target="../theme/themeOverride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image" Target="../media/image8.png"/><Relationship Id="rId5" Type="http://schemas.openxmlformats.org/officeDocument/2006/relationships/image" Target="../media/image7.jpe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A1C807-B9AD-4C9B-BF9F-60F03428998E}"/>
              </a:ext>
              <a:ext uri="{C183D7F6-B498-43B3-948B-1728B52AA6E4}">
                <adec:decorative xmlns:adec="http://schemas.microsoft.com/office/drawing/2017/decorative" val="1"/>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a:off x="-786062" y="0"/>
            <a:ext cx="7883370" cy="6857990"/>
          </a:xfrm>
          <a:prstGeom prst="rect">
            <a:avLst/>
          </a:prstGeom>
        </p:spPr>
      </p:pic>
      <p:sp useBgFill="1">
        <p:nvSpPr>
          <p:cNvPr id="103" name="Freeform 5">
            <a:extLst>
              <a:ext uri="{FF2B5EF4-FFF2-40B4-BE49-F238E27FC236}">
                <a16:creationId xmlns:a16="http://schemas.microsoft.com/office/drawing/2014/main" id="{FE469E50-3893-4ED6-92BA-2985C32B0C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rot="5400000">
            <a:off x="7131809" y="1385982"/>
            <a:ext cx="4031414" cy="4100418"/>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sp>
        <p:nvSpPr>
          <p:cNvPr id="2" name="Title 1">
            <a:extLst>
              <a:ext uri="{FF2B5EF4-FFF2-40B4-BE49-F238E27FC236}">
                <a16:creationId xmlns:a16="http://schemas.microsoft.com/office/drawing/2014/main" id="{0D1F047C-C727-42A7-85C5-68C5AA1B1A93}"/>
              </a:ext>
            </a:extLst>
          </p:cNvPr>
          <p:cNvSpPr>
            <a:spLocks noGrp="1"/>
          </p:cNvSpPr>
          <p:nvPr>
            <p:ph type="ctrTitle"/>
          </p:nvPr>
        </p:nvSpPr>
        <p:spPr>
          <a:xfrm>
            <a:off x="7722950" y="697811"/>
            <a:ext cx="3971746" cy="2420504"/>
          </a:xfrm>
        </p:spPr>
        <p:txBody>
          <a:bodyPr>
            <a:noAutofit/>
          </a:bodyPr>
          <a:lstStyle/>
          <a:p>
            <a:pPr algn="l"/>
            <a:br>
              <a:rPr lang="en-IN" sz="4800" b="1" kern="1400" spc="25" dirty="0">
                <a:solidFill>
                  <a:schemeClr val="tx1">
                    <a:lumMod val="85000"/>
                  </a:schemeClr>
                </a:solidFill>
                <a:effectLst/>
                <a:latin typeface="Times New Roman" panose="02020603050405020304" pitchFamily="18" charset="0"/>
                <a:ea typeface="MS Gothic" panose="020B0609070205080204" pitchFamily="49" charset="-128"/>
                <a:cs typeface="Times New Roman" panose="02020603050405020304" pitchFamily="18" charset="0"/>
              </a:rPr>
            </a:br>
            <a:endParaRPr lang="en-US" sz="4800" b="1" dirty="0">
              <a:solidFill>
                <a:schemeClr val="tx1">
                  <a:lumMod val="85000"/>
                </a:schemeClr>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1187DA0A-F4E3-17AB-01E0-355FD1D0649D}"/>
              </a:ext>
            </a:extLst>
          </p:cNvPr>
          <p:cNvSpPr txBox="1"/>
          <p:nvPr/>
        </p:nvSpPr>
        <p:spPr>
          <a:xfrm>
            <a:off x="6260432" y="2309456"/>
            <a:ext cx="6489030" cy="1618135"/>
          </a:xfrm>
          <a:prstGeom prst="rect">
            <a:avLst/>
          </a:prstGeom>
          <a:noFill/>
        </p:spPr>
        <p:txBody>
          <a:bodyPr wrap="square">
            <a:spAutoFit/>
          </a:bodyPr>
          <a:lstStyle/>
          <a:p>
            <a:pPr marL="0" marR="0" algn="ctr">
              <a:lnSpc>
                <a:spcPct val="115000"/>
              </a:lnSpc>
              <a:spcAft>
                <a:spcPts val="1000"/>
              </a:spcAft>
            </a:pPr>
            <a:r>
              <a:rPr lang="en-US" sz="1800" b="1" u="sng" dirty="0">
                <a:solidFill>
                  <a:schemeClr val="tx2">
                    <a:lumMod val="75000"/>
                  </a:schemeClr>
                </a:solidFill>
                <a:effectLst/>
                <a:latin typeface="Times New Roman" panose="02020603050405020304" pitchFamily="18" charset="0"/>
                <a:ea typeface="MS Mincho" panose="02020609040205080304" pitchFamily="49" charset="-128"/>
                <a:cs typeface="Gautami" panose="020B0502040204020203" pitchFamily="34" charset="0"/>
              </a:rPr>
              <a:t>Team Name:</a:t>
            </a:r>
          </a:p>
          <a:p>
            <a:pPr marL="0" marR="0" algn="ctr">
              <a:lnSpc>
                <a:spcPct val="115000"/>
              </a:lnSpc>
              <a:spcAft>
                <a:spcPts val="1000"/>
              </a:spcAft>
            </a:pPr>
            <a:r>
              <a:rPr lang="en-US" sz="2800" b="1" dirty="0">
                <a:effectLst/>
                <a:latin typeface="Times New Roman" panose="02020603050405020304" pitchFamily="18" charset="0"/>
                <a:ea typeface="MS Mincho" panose="02020609040205080304" pitchFamily="49" charset="-128"/>
                <a:cs typeface="Gautami" panose="020B0502040204020203" pitchFamily="34" charset="0"/>
              </a:rPr>
              <a:t> </a:t>
            </a:r>
            <a:r>
              <a:rPr lang="en-US" sz="2800" b="1" dirty="0">
                <a:effectLst>
                  <a:outerShdw blurRad="38100" dist="38100" dir="2700000" algn="tl">
                    <a:srgbClr val="000000">
                      <a:alpha val="43137"/>
                    </a:srgbClr>
                  </a:outerShdw>
                </a:effectLst>
                <a:latin typeface="Times New Roman" panose="02020603050405020304" pitchFamily="18" charset="0"/>
                <a:ea typeface="MS Mincho" panose="02020609040205080304" pitchFamily="49" charset="-128"/>
                <a:cs typeface="Gautami" panose="020B0502040204020203" pitchFamily="34" charset="0"/>
              </a:rPr>
              <a:t>Machine</a:t>
            </a:r>
          </a:p>
          <a:p>
            <a:pPr marL="0" marR="0" algn="ctr">
              <a:lnSpc>
                <a:spcPct val="115000"/>
              </a:lnSpc>
              <a:spcAft>
                <a:spcPts val="1000"/>
              </a:spcAft>
            </a:pPr>
            <a:r>
              <a:rPr lang="en-US" sz="2800" b="1" dirty="0">
                <a:effectLst>
                  <a:outerShdw blurRad="38100" dist="38100" dir="2700000" algn="tl">
                    <a:srgbClr val="000000">
                      <a:alpha val="43137"/>
                    </a:srgbClr>
                  </a:outerShdw>
                </a:effectLst>
                <a:latin typeface="Times New Roman" panose="02020603050405020304" pitchFamily="18" charset="0"/>
                <a:ea typeface="MS Mincho" panose="02020609040205080304" pitchFamily="49" charset="-128"/>
                <a:cs typeface="Gautami" panose="020B0502040204020203" pitchFamily="34" charset="0"/>
              </a:rPr>
              <a:t> Learning Maverick's</a:t>
            </a:r>
            <a:endParaRPr lang="en-IN" sz="2000" b="1" dirty="0">
              <a:effectLst>
                <a:outerShdw blurRad="38100" dist="38100" dir="2700000" algn="tl">
                  <a:srgbClr val="000000">
                    <a:alpha val="43137"/>
                  </a:srgbClr>
                </a:outerShdw>
              </a:effectLst>
              <a:latin typeface="Cambria" panose="02040503050406030204" pitchFamily="18" charset="0"/>
              <a:ea typeface="MS Mincho" panose="02020609040205080304" pitchFamily="49" charset="-128"/>
              <a:cs typeface="Gautami" panose="020B0502040204020203" pitchFamily="34" charset="0"/>
            </a:endParaRPr>
          </a:p>
        </p:txBody>
      </p:sp>
      <p:sp>
        <p:nvSpPr>
          <p:cNvPr id="9" name="Title 1">
            <a:extLst>
              <a:ext uri="{FF2B5EF4-FFF2-40B4-BE49-F238E27FC236}">
                <a16:creationId xmlns:a16="http://schemas.microsoft.com/office/drawing/2014/main" id="{CD5947F5-8196-3EE7-0A85-6725AE0F1E8C}"/>
              </a:ext>
            </a:extLst>
          </p:cNvPr>
          <p:cNvSpPr txBox="1">
            <a:spLocks/>
          </p:cNvSpPr>
          <p:nvPr/>
        </p:nvSpPr>
        <p:spPr>
          <a:xfrm>
            <a:off x="1" y="1124738"/>
            <a:ext cx="6785810" cy="3363813"/>
          </a:xfrm>
          <a:prstGeom prst="rect">
            <a:avLst/>
          </a:prstGeom>
          <a:effectLst>
            <a:outerShdw blurRad="25400" dir="17880000">
              <a:srgbClr val="000000">
                <a:alpha val="46000"/>
              </a:srgbClr>
            </a:outerShdw>
          </a:effectLst>
        </p:spPr>
        <p:txBody>
          <a:bodyPr vert="horz" lIns="91440" tIns="45720" rIns="91440" bIns="45720" rtlCol="0" anchor="b">
            <a:noAutofit/>
          </a:bodyPr>
          <a:lstStyle>
            <a:lvl1pPr algn="ctr" defTabSz="457200" rtl="0" eaLnBrk="1" latinLnBrk="0" hangingPunct="1">
              <a:lnSpc>
                <a:spcPct val="90000"/>
              </a:lnSpc>
              <a:spcBef>
                <a:spcPct val="0"/>
              </a:spcBef>
              <a:buNone/>
              <a:defRPr sz="5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800" b="1" kern="1400" spc="25" dirty="0">
                <a:solidFill>
                  <a:schemeClr val="bg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rPr>
              <a:t>AI-Based </a:t>
            </a:r>
            <a:br>
              <a:rPr lang="en-US" sz="4800" b="1" kern="1400" spc="25" dirty="0">
                <a:solidFill>
                  <a:schemeClr val="bg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rPr>
            </a:br>
            <a:r>
              <a:rPr lang="en-US" sz="4800" b="1" kern="1400" spc="25" dirty="0">
                <a:solidFill>
                  <a:schemeClr val="bg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Times New Roman" panose="02020603050405020304" pitchFamily="18" charset="0"/>
              </a:rPr>
              <a:t>Stock Market Advisor</a:t>
            </a:r>
            <a:br>
              <a:rPr lang="en-IN" sz="4000" b="1" kern="1400" spc="25" dirty="0">
                <a:solidFill>
                  <a:schemeClr val="tx1">
                    <a:lumMod val="85000"/>
                  </a:schemeClr>
                </a:solidFill>
                <a:effectLst/>
                <a:latin typeface="Times New Roman" panose="02020603050405020304" pitchFamily="18" charset="0"/>
                <a:ea typeface="MS Gothic" panose="020B0609070205080204" pitchFamily="49" charset="-128"/>
                <a:cs typeface="Times New Roman" panose="02020603050405020304" pitchFamily="18" charset="0"/>
              </a:rPr>
            </a:br>
            <a:endParaRPr lang="en-US" sz="4000" b="1" dirty="0">
              <a:solidFill>
                <a:schemeClr val="tx1">
                  <a:lumMod val="8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7884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91EBC87-EF73-91E7-2E0B-7BCD70D178FA}"/>
              </a:ext>
            </a:extLst>
          </p:cNvPr>
          <p:cNvSpPr txBox="1"/>
          <p:nvPr/>
        </p:nvSpPr>
        <p:spPr>
          <a:xfrm>
            <a:off x="753979" y="0"/>
            <a:ext cx="8502316" cy="7478970"/>
          </a:xfrm>
          <a:prstGeom prst="rect">
            <a:avLst/>
          </a:prstGeom>
          <a:noFill/>
        </p:spPr>
        <p:txBody>
          <a:bodyPr wrap="square">
            <a:spAutoFit/>
          </a:bodyPr>
          <a:lstStyle/>
          <a:p>
            <a:br>
              <a:rPr lang="en-US" sz="2400" dirty="0">
                <a:effectLst/>
                <a:latin typeface="Times New Roman" panose="02020603050405020304" pitchFamily="18" charset="0"/>
                <a:ea typeface="MS Mincho" panose="02020609040205080304" pitchFamily="49" charset="-128"/>
              </a:rPr>
            </a:br>
            <a:r>
              <a:rPr lang="en-US" sz="2400" dirty="0">
                <a:effectLst/>
                <a:latin typeface="Segoe UI Emoji" panose="020B0502040204020203" pitchFamily="34" charset="0"/>
                <a:ea typeface="MS Mincho" panose="02020609040205080304" pitchFamily="49" charset="-128"/>
                <a:cs typeface="Segoe UI Emoji" panose="020B0502040204020203" pitchFamily="34" charset="0"/>
              </a:rPr>
              <a:t>📊</a:t>
            </a:r>
            <a:r>
              <a:rPr lang="en-US" sz="2400" dirty="0">
                <a:effectLst/>
                <a:latin typeface="Times New Roman" panose="02020603050405020304" pitchFamily="18" charset="0"/>
                <a:ea typeface="MS Mincho" panose="02020609040205080304" pitchFamily="49" charset="-128"/>
              </a:rPr>
              <a:t> Suggested Portfolio:</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Stocks: 50%</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Bonds: 30%</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Gold: 20%"</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else:</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return "</a:t>
            </a:r>
            <a:r>
              <a:rPr lang="en-US" sz="2400" dirty="0">
                <a:effectLst/>
                <a:latin typeface="Segoe UI Emoji" panose="020B0502040204020203" pitchFamily="34" charset="0"/>
                <a:ea typeface="MS Mincho" panose="02020609040205080304" pitchFamily="49" charset="-128"/>
                <a:cs typeface="Segoe UI Emoji" panose="020B0502040204020203" pitchFamily="34" charset="0"/>
              </a:rPr>
              <a:t>🧭</a:t>
            </a:r>
            <a:r>
              <a:rPr lang="en-US" sz="2400" dirty="0">
                <a:effectLst/>
                <a:latin typeface="Times New Roman" panose="02020603050405020304" pitchFamily="18" charset="0"/>
                <a:ea typeface="MS Mincho" panose="02020609040205080304" pitchFamily="49" charset="-128"/>
              </a:rPr>
              <a:t> Risk Profile: Aggressive</a:t>
            </a:r>
            <a:br>
              <a:rPr lang="en-US" sz="2400" dirty="0">
                <a:effectLst/>
                <a:latin typeface="Times New Roman" panose="02020603050405020304" pitchFamily="18" charset="0"/>
                <a:ea typeface="MS Mincho" panose="02020609040205080304" pitchFamily="49" charset="-128"/>
              </a:rPr>
            </a:br>
            <a:r>
              <a:rPr lang="en-US" sz="2400" dirty="0">
                <a:effectLst/>
                <a:latin typeface="Segoe UI Emoji" panose="020B0502040204020203" pitchFamily="34" charset="0"/>
                <a:ea typeface="MS Mincho" panose="02020609040205080304" pitchFamily="49" charset="-128"/>
                <a:cs typeface="Segoe UI Emoji" panose="020B0502040204020203" pitchFamily="34" charset="0"/>
              </a:rPr>
              <a:t>📊</a:t>
            </a:r>
            <a:r>
              <a:rPr lang="en-US" sz="2400" dirty="0">
                <a:effectLst/>
                <a:latin typeface="Times New Roman" panose="02020603050405020304" pitchFamily="18" charset="0"/>
                <a:ea typeface="MS Mincho" panose="02020609040205080304" pitchFamily="49" charset="-128"/>
              </a:rPr>
              <a:t> Suggested Portfolio:</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Stocks: 70%</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Crypto: 20%</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Gold: 10%“</a:t>
            </a:r>
          </a:p>
          <a:p>
            <a:r>
              <a:rPr lang="en-US" sz="2400" dirty="0">
                <a:effectLst/>
                <a:latin typeface="Times New Roman" panose="02020603050405020304" pitchFamily="18" charset="0"/>
                <a:ea typeface="MS Mincho" panose="02020609040205080304" pitchFamily="49" charset="-128"/>
              </a:rPr>
              <a:t>ui1 = </a:t>
            </a:r>
            <a:r>
              <a:rPr lang="en-US" sz="2400" dirty="0" err="1">
                <a:effectLst/>
                <a:latin typeface="Times New Roman" panose="02020603050405020304" pitchFamily="18" charset="0"/>
                <a:ea typeface="MS Mincho" panose="02020609040205080304" pitchFamily="49" charset="-128"/>
              </a:rPr>
              <a:t>gr.Interface</a:t>
            </a:r>
            <a:r>
              <a:rPr lang="en-US" sz="2400" dirty="0">
                <a:effectLst/>
                <a:latin typeface="Times New Roman" panose="02020603050405020304" pitchFamily="18" charset="0"/>
                <a:ea typeface="MS Mincho" panose="02020609040205080304" pitchFamily="49" charset="-128"/>
              </a:rPr>
              <a:t>(</a:t>
            </a:r>
            <a:r>
              <a:rPr lang="en-US" sz="2400" dirty="0" err="1">
                <a:effectLst/>
                <a:latin typeface="Times New Roman" panose="02020603050405020304" pitchFamily="18" charset="0"/>
                <a:ea typeface="MS Mincho" panose="02020609040205080304" pitchFamily="49" charset="-128"/>
              </a:rPr>
              <a:t>fn</a:t>
            </a:r>
            <a:r>
              <a:rPr lang="en-US" sz="2400" dirty="0">
                <a:effectLst/>
                <a:latin typeface="Times New Roman" panose="02020603050405020304" pitchFamily="18" charset="0"/>
                <a:ea typeface="MS Mincho" panose="02020609040205080304" pitchFamily="49" charset="-128"/>
              </a:rPr>
              <a:t>=</a:t>
            </a:r>
            <a:r>
              <a:rPr lang="en-US" sz="2400" dirty="0" err="1">
                <a:effectLst/>
                <a:latin typeface="Times New Roman" panose="02020603050405020304" pitchFamily="18" charset="0"/>
                <a:ea typeface="MS Mincho" panose="02020609040205080304" pitchFamily="49" charset="-128"/>
              </a:rPr>
              <a:t>predict_price</a:t>
            </a:r>
            <a:r>
              <a:rPr lang="en-US" sz="2400" dirty="0">
                <a:effectLst/>
                <a:latin typeface="Times New Roman" panose="02020603050405020304" pitchFamily="18" charset="0"/>
                <a:ea typeface="MS Mincho" panose="02020609040205080304" pitchFamily="49" charset="-128"/>
              </a:rPr>
              <a:t>, inputs=["file"], outputs="text", title="Predict Stock Price")</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ui2 = </a:t>
            </a:r>
            <a:r>
              <a:rPr lang="en-US" sz="2400" dirty="0" err="1">
                <a:effectLst/>
                <a:latin typeface="Times New Roman" panose="02020603050405020304" pitchFamily="18" charset="0"/>
                <a:ea typeface="MS Mincho" panose="02020609040205080304" pitchFamily="49" charset="-128"/>
              </a:rPr>
              <a:t>gr.Interface</a:t>
            </a:r>
            <a:r>
              <a:rPr lang="en-US" sz="2400" dirty="0">
                <a:effectLst/>
                <a:latin typeface="Times New Roman" panose="02020603050405020304" pitchFamily="18" charset="0"/>
                <a:ea typeface="MS Mincho" panose="02020609040205080304" pitchFamily="49" charset="-128"/>
              </a:rPr>
              <a:t>(</a:t>
            </a:r>
            <a:r>
              <a:rPr lang="en-US" sz="2400" dirty="0" err="1">
                <a:effectLst/>
                <a:latin typeface="Times New Roman" panose="02020603050405020304" pitchFamily="18" charset="0"/>
                <a:ea typeface="MS Mincho" panose="02020609040205080304" pitchFamily="49" charset="-128"/>
              </a:rPr>
              <a:t>fn</a:t>
            </a:r>
            <a:r>
              <a:rPr lang="en-US" sz="2400" dirty="0">
                <a:effectLst/>
                <a:latin typeface="Times New Roman" panose="02020603050405020304" pitchFamily="18" charset="0"/>
                <a:ea typeface="MS Mincho" panose="02020609040205080304" pitchFamily="49" charset="-128"/>
              </a:rPr>
              <a:t>=</a:t>
            </a:r>
            <a:r>
              <a:rPr lang="en-US" sz="2400" dirty="0" err="1">
                <a:effectLst/>
                <a:latin typeface="Times New Roman" panose="02020603050405020304" pitchFamily="18" charset="0"/>
                <a:ea typeface="MS Mincho" panose="02020609040205080304" pitchFamily="49" charset="-128"/>
              </a:rPr>
              <a:t>get_portfolio</a:t>
            </a:r>
            <a:r>
              <a:rPr lang="en-US" sz="2400" dirty="0">
                <a:effectLst/>
                <a:latin typeface="Times New Roman" panose="02020603050405020304" pitchFamily="18" charset="0"/>
                <a:ea typeface="MS Mincho" panose="02020609040205080304" pitchFamily="49" charset="-128"/>
              </a:rPr>
              <a:t>, inputs=["number", </a:t>
            </a:r>
            <a:r>
              <a:rPr lang="en-US" sz="2400" dirty="0" err="1">
                <a:effectLst/>
                <a:latin typeface="Times New Roman" panose="02020603050405020304" pitchFamily="18" charset="0"/>
                <a:ea typeface="MS Mincho" panose="02020609040205080304" pitchFamily="49" charset="-128"/>
              </a:rPr>
              <a:t>gr.Dropdown</a:t>
            </a:r>
            <a:r>
              <a:rPr lang="en-US" sz="2400" dirty="0">
                <a:effectLst/>
                <a:latin typeface="Times New Roman" panose="02020603050405020304" pitchFamily="18" charset="0"/>
                <a:ea typeface="MS Mincho" panose="02020609040205080304" pitchFamily="49" charset="-128"/>
              </a:rPr>
              <a:t>(['low', 'medium', 'high'])], outputs="text", title="Portfolio Recommendation")</a:t>
            </a:r>
            <a:br>
              <a:rPr lang="en-US" sz="2400" dirty="0">
                <a:effectLst/>
                <a:latin typeface="Times New Roman" panose="02020603050405020304" pitchFamily="18" charset="0"/>
                <a:ea typeface="MS Mincho" panose="02020609040205080304" pitchFamily="49" charset="-128"/>
              </a:rPr>
            </a:br>
            <a:r>
              <a:rPr lang="en-US" sz="2400" dirty="0" err="1">
                <a:effectLst/>
                <a:latin typeface="Times New Roman" panose="02020603050405020304" pitchFamily="18" charset="0"/>
                <a:ea typeface="MS Mincho" panose="02020609040205080304" pitchFamily="49" charset="-128"/>
              </a:rPr>
              <a:t>gr.TabbedInterface</a:t>
            </a:r>
            <a:r>
              <a:rPr lang="en-US" sz="2400" dirty="0">
                <a:effectLst/>
                <a:latin typeface="Times New Roman" panose="02020603050405020304" pitchFamily="18" charset="0"/>
                <a:ea typeface="MS Mincho" panose="02020609040205080304" pitchFamily="49" charset="-128"/>
              </a:rPr>
              <a:t>([ui1, ui2], ["Predict Stock Price", "Portfolio Recommendation"]).launch()</a:t>
            </a:r>
            <a:br>
              <a:rPr lang="en-US" sz="2400" dirty="0">
                <a:effectLst/>
                <a:latin typeface="Times New Roman" panose="02020603050405020304" pitchFamily="18" charset="0"/>
                <a:ea typeface="MS Mincho" panose="02020609040205080304" pitchFamily="49" charset="-128"/>
              </a:rPr>
            </a:br>
            <a:br>
              <a:rPr lang="en-US" sz="2400" dirty="0">
                <a:effectLst/>
                <a:latin typeface="Times New Roman" panose="02020603050405020304" pitchFamily="18" charset="0"/>
                <a:ea typeface="MS Mincho" panose="02020609040205080304" pitchFamily="49" charset="-128"/>
              </a:rPr>
            </a:br>
            <a:endParaRPr lang="en-IN" sz="2400" dirty="0"/>
          </a:p>
        </p:txBody>
      </p:sp>
    </p:spTree>
    <p:extLst>
      <p:ext uri="{BB962C8B-B14F-4D97-AF65-F5344CB8AC3E}">
        <p14:creationId xmlns:p14="http://schemas.microsoft.com/office/powerpoint/2010/main" val="11705746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39C60CC-1A8B-D5EB-6B63-E9D6999789E5}"/>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8623" y="10"/>
            <a:ext cx="12345001" cy="6857990"/>
          </a:xfrm>
          <a:prstGeom prst="rect">
            <a:avLst/>
          </a:prstGeom>
        </p:spPr>
      </p:pic>
      <p:sp>
        <p:nvSpPr>
          <p:cNvPr id="4" name="TextBox 3">
            <a:extLst>
              <a:ext uri="{FF2B5EF4-FFF2-40B4-BE49-F238E27FC236}">
                <a16:creationId xmlns:a16="http://schemas.microsoft.com/office/drawing/2014/main" id="{1D013078-5296-2614-B4E9-165044BF8B35}"/>
              </a:ext>
            </a:extLst>
          </p:cNvPr>
          <p:cNvSpPr txBox="1"/>
          <p:nvPr/>
        </p:nvSpPr>
        <p:spPr>
          <a:xfrm>
            <a:off x="625641" y="696655"/>
            <a:ext cx="10491537" cy="957185"/>
          </a:xfrm>
          <a:prstGeom prst="rect">
            <a:avLst/>
          </a:prstGeom>
          <a:noFill/>
        </p:spPr>
        <p:txBody>
          <a:bodyPr wrap="square">
            <a:spAutoFit/>
          </a:bodyPr>
          <a:lstStyle/>
          <a:p>
            <a:pPr marL="0" marR="0">
              <a:lnSpc>
                <a:spcPct val="115000"/>
              </a:lnSpc>
              <a:spcBef>
                <a:spcPts val="2400"/>
              </a:spcBef>
              <a:buNone/>
            </a:pPr>
            <a:r>
              <a:rPr lang="en-US" sz="2800" b="1" kern="0" dirty="0">
                <a:solidFill>
                  <a:schemeClr val="bg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Gautami" panose="020B0502040204020203" pitchFamily="34" charset="0"/>
              </a:rPr>
              <a:t>7. Results &amp; Discussion</a:t>
            </a:r>
            <a:endParaRPr lang="en-IN" sz="2800" b="1" kern="0" dirty="0">
              <a:solidFill>
                <a:schemeClr val="bg1"/>
              </a:solidFill>
              <a:effectLst>
                <a:outerShdw blurRad="38100" dist="38100" dir="2700000" algn="tl">
                  <a:srgbClr val="000000">
                    <a:alpha val="43137"/>
                  </a:srgbClr>
                </a:outerShdw>
              </a:effectLst>
              <a:latin typeface="Calibri" panose="020F0502020204030204" pitchFamily="34" charset="0"/>
              <a:ea typeface="MS Gothic" panose="020B0609070205080204" pitchFamily="49" charset="-128"/>
              <a:cs typeface="Gautami" panose="020B0502040204020203" pitchFamily="34" charset="0"/>
            </a:endParaRPr>
          </a:p>
          <a:p>
            <a:pPr>
              <a:buNone/>
            </a:pPr>
            <a:r>
              <a:rPr lang="en-US" sz="2400" dirty="0">
                <a:solidFill>
                  <a:schemeClr val="bg1"/>
                </a:solidFill>
                <a:effectLst/>
                <a:latin typeface="Times New Roman" panose="02020603050405020304" pitchFamily="18" charset="0"/>
                <a:ea typeface="MS Mincho" panose="02020609040205080304" pitchFamily="49" charset="-128"/>
              </a:rPr>
              <a:t>The following screenshots show the functional output of both modules:</a:t>
            </a:r>
            <a:endParaRPr lang="en-IN" sz="2400" dirty="0">
              <a:solidFill>
                <a:schemeClr val="bg1"/>
              </a:solidFill>
            </a:endParaRPr>
          </a:p>
        </p:txBody>
      </p:sp>
      <p:pic>
        <p:nvPicPr>
          <p:cNvPr id="5" name="Picture 4">
            <a:extLst>
              <a:ext uri="{FF2B5EF4-FFF2-40B4-BE49-F238E27FC236}">
                <a16:creationId xmlns:a16="http://schemas.microsoft.com/office/drawing/2014/main" id="{1A81A952-E4C0-7945-980C-82CF6D77630B}"/>
              </a:ext>
            </a:extLst>
          </p:cNvPr>
          <p:cNvPicPr>
            <a:picLocks noChangeAspect="1"/>
          </p:cNvPicPr>
          <p:nvPr/>
        </p:nvPicPr>
        <p:blipFill>
          <a:blip r:embed="rId3"/>
          <a:stretch>
            <a:fillRect/>
          </a:stretch>
        </p:blipFill>
        <p:spPr>
          <a:xfrm>
            <a:off x="625641" y="1796717"/>
            <a:ext cx="10972801" cy="4219072"/>
          </a:xfrm>
          <a:prstGeom prst="rect">
            <a:avLst/>
          </a:prstGeom>
        </p:spPr>
      </p:pic>
    </p:spTree>
    <p:extLst>
      <p:ext uri="{BB962C8B-B14F-4D97-AF65-F5344CB8AC3E}">
        <p14:creationId xmlns:p14="http://schemas.microsoft.com/office/powerpoint/2010/main" val="18337778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8FAD11D-3F42-B798-1892-7789A6927A80}"/>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8622" y="10"/>
            <a:ext cx="12200622" cy="6857990"/>
          </a:xfrm>
          <a:prstGeom prst="rect">
            <a:avLst/>
          </a:prstGeom>
        </p:spPr>
      </p:pic>
      <p:pic>
        <p:nvPicPr>
          <p:cNvPr id="4" name="Picture 3">
            <a:extLst>
              <a:ext uri="{FF2B5EF4-FFF2-40B4-BE49-F238E27FC236}">
                <a16:creationId xmlns:a16="http://schemas.microsoft.com/office/drawing/2014/main" id="{5EB8705A-5F7C-2710-3284-531C22AF4231}"/>
              </a:ext>
            </a:extLst>
          </p:cNvPr>
          <p:cNvPicPr>
            <a:picLocks noChangeAspect="1"/>
          </p:cNvPicPr>
          <p:nvPr/>
        </p:nvPicPr>
        <p:blipFill>
          <a:blip r:embed="rId3"/>
          <a:stretch>
            <a:fillRect/>
          </a:stretch>
        </p:blipFill>
        <p:spPr>
          <a:xfrm>
            <a:off x="942173" y="1073058"/>
            <a:ext cx="10299032" cy="4711884"/>
          </a:xfrm>
          <a:prstGeom prst="rect">
            <a:avLst/>
          </a:prstGeom>
        </p:spPr>
      </p:pic>
    </p:spTree>
    <p:extLst>
      <p:ext uri="{BB962C8B-B14F-4D97-AF65-F5344CB8AC3E}">
        <p14:creationId xmlns:p14="http://schemas.microsoft.com/office/powerpoint/2010/main" val="121409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6BA2107-9528-9D9A-73DC-AD3434BB7B81}"/>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8622" y="10"/>
            <a:ext cx="12200622" cy="6857990"/>
          </a:xfrm>
          <a:prstGeom prst="rect">
            <a:avLst/>
          </a:prstGeom>
        </p:spPr>
      </p:pic>
      <p:sp>
        <p:nvSpPr>
          <p:cNvPr id="4" name="TextBox 3">
            <a:extLst>
              <a:ext uri="{FF2B5EF4-FFF2-40B4-BE49-F238E27FC236}">
                <a16:creationId xmlns:a16="http://schemas.microsoft.com/office/drawing/2014/main" id="{558B53DD-BA2D-5DE6-A372-9823CB437E1E}"/>
              </a:ext>
            </a:extLst>
          </p:cNvPr>
          <p:cNvSpPr txBox="1"/>
          <p:nvPr/>
        </p:nvSpPr>
        <p:spPr>
          <a:xfrm>
            <a:off x="689811" y="211837"/>
            <a:ext cx="10427368" cy="6434326"/>
          </a:xfrm>
          <a:prstGeom prst="rect">
            <a:avLst/>
          </a:prstGeom>
          <a:noFill/>
        </p:spPr>
        <p:txBody>
          <a:bodyPr wrap="square">
            <a:spAutoFit/>
          </a:bodyPr>
          <a:lstStyle/>
          <a:p>
            <a:pPr marL="0" marR="0">
              <a:lnSpc>
                <a:spcPct val="115000"/>
              </a:lnSpc>
              <a:spcBef>
                <a:spcPts val="2400"/>
              </a:spcBef>
              <a:buNone/>
            </a:pPr>
            <a:r>
              <a:rPr lang="en-US" sz="2800" b="1" kern="0" dirty="0">
                <a:solidFill>
                  <a:schemeClr val="bg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Gautami" panose="020B0502040204020203" pitchFamily="34" charset="0"/>
              </a:rPr>
              <a:t>8. Conclusion &amp; Future Scope</a:t>
            </a:r>
            <a:endParaRPr lang="en-IN" sz="2800" b="1" kern="0" dirty="0">
              <a:solidFill>
                <a:schemeClr val="bg1"/>
              </a:solidFill>
              <a:effectLst>
                <a:outerShdw blurRad="38100" dist="38100" dir="2700000" algn="tl">
                  <a:srgbClr val="000000">
                    <a:alpha val="43137"/>
                  </a:srgbClr>
                </a:outerShdw>
              </a:effectLst>
              <a:latin typeface="Calibri" panose="020F0502020204030204" pitchFamily="34" charset="0"/>
              <a:ea typeface="MS Gothic" panose="020B0609070205080204" pitchFamily="49" charset="-128"/>
              <a:cs typeface="Gautami" panose="020B0502040204020203" pitchFamily="34" charset="0"/>
            </a:endParaRPr>
          </a:p>
          <a:p>
            <a:pPr marL="0" marR="0">
              <a:lnSpc>
                <a:spcPct val="115000"/>
              </a:lnSpc>
              <a:spcAft>
                <a:spcPts val="1000"/>
              </a:spcAft>
              <a:buNone/>
            </a:pPr>
            <a:r>
              <a:rPr lang="en-US" sz="2800" dirty="0">
                <a:solidFill>
                  <a:schemeClr val="bg1"/>
                </a:solidFill>
                <a:effectLst/>
                <a:latin typeface="Times New Roman" panose="02020603050405020304" pitchFamily="18" charset="0"/>
                <a:ea typeface="MS Mincho" panose="02020609040205080304" pitchFamily="49" charset="-128"/>
                <a:cs typeface="Gautami" panose="020B0502040204020203" pitchFamily="34" charset="0"/>
              </a:rPr>
              <a:t>This AI-based stock market assistant successfully provides portfolio recommendations and stock predictions. In the future, real-time data integration, sentiment analysis from financial news, and personalized investment tracking could enhance the tool's effectiveness and reach.</a:t>
            </a:r>
            <a:endParaRPr lang="en-IN" sz="2000" dirty="0">
              <a:solidFill>
                <a:schemeClr val="bg1"/>
              </a:solidFill>
              <a:effectLst/>
              <a:latin typeface="Cambria" panose="02040503050406030204" pitchFamily="18" charset="0"/>
              <a:ea typeface="MS Mincho" panose="02020609040205080304" pitchFamily="49" charset="-128"/>
              <a:cs typeface="Gautami" panose="020B0502040204020203" pitchFamily="34" charset="0"/>
            </a:endParaRPr>
          </a:p>
          <a:p>
            <a:pPr marL="0" marR="0">
              <a:lnSpc>
                <a:spcPct val="115000"/>
              </a:lnSpc>
              <a:spcBef>
                <a:spcPts val="2400"/>
              </a:spcBef>
              <a:buNone/>
            </a:pPr>
            <a:r>
              <a:rPr lang="en-US" sz="2800" b="1" kern="0" dirty="0">
                <a:solidFill>
                  <a:schemeClr val="bg1"/>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Gautami" panose="020B0502040204020203" pitchFamily="34" charset="0"/>
              </a:rPr>
              <a:t>9. References</a:t>
            </a:r>
            <a:endParaRPr lang="en-IN" sz="2800" b="1" kern="0" dirty="0">
              <a:solidFill>
                <a:schemeClr val="bg1"/>
              </a:solidFill>
              <a:effectLst>
                <a:outerShdw blurRad="38100" dist="38100" dir="2700000" algn="tl">
                  <a:srgbClr val="000000">
                    <a:alpha val="43137"/>
                  </a:srgbClr>
                </a:outerShdw>
              </a:effectLst>
              <a:latin typeface="Calibri" panose="020F0502020204030204" pitchFamily="34" charset="0"/>
              <a:ea typeface="MS Gothic" panose="020B0609070205080204" pitchFamily="49" charset="-128"/>
              <a:cs typeface="Gautami" panose="020B0502040204020203" pitchFamily="34" charset="0"/>
            </a:endParaRPr>
          </a:p>
          <a:p>
            <a:pPr marL="0" marR="0">
              <a:lnSpc>
                <a:spcPct val="115000"/>
              </a:lnSpc>
              <a:spcAft>
                <a:spcPts val="1000"/>
              </a:spcAft>
            </a:pPr>
            <a:r>
              <a:rPr lang="en-US" sz="2800" dirty="0">
                <a:solidFill>
                  <a:schemeClr val="bg1"/>
                </a:solidFill>
                <a:effectLst/>
                <a:latin typeface="Times New Roman" panose="02020603050405020304" pitchFamily="18" charset="0"/>
                <a:ea typeface="MS Mincho" panose="02020609040205080304" pitchFamily="49" charset="-128"/>
                <a:cs typeface="Gautami" panose="020B0502040204020203" pitchFamily="34" charset="0"/>
              </a:rPr>
              <a:t>- Scikit-learn documentation</a:t>
            </a:r>
            <a:br>
              <a:rPr lang="en-US" sz="2800" dirty="0">
                <a:solidFill>
                  <a:schemeClr val="bg1"/>
                </a:solidFill>
                <a:effectLst/>
                <a:latin typeface="Times New Roman" panose="02020603050405020304" pitchFamily="18" charset="0"/>
                <a:ea typeface="MS Mincho" panose="02020609040205080304" pitchFamily="49" charset="-128"/>
                <a:cs typeface="Gautami" panose="020B0502040204020203" pitchFamily="34" charset="0"/>
              </a:rPr>
            </a:br>
            <a:r>
              <a:rPr lang="en-US" sz="2800" dirty="0">
                <a:solidFill>
                  <a:schemeClr val="bg1"/>
                </a:solidFill>
                <a:effectLst/>
                <a:latin typeface="Times New Roman" panose="02020603050405020304" pitchFamily="18" charset="0"/>
                <a:ea typeface="MS Mincho" panose="02020609040205080304" pitchFamily="49" charset="-128"/>
                <a:cs typeface="Gautami" panose="020B0502040204020203" pitchFamily="34" charset="0"/>
              </a:rPr>
              <a:t>- </a:t>
            </a:r>
            <a:r>
              <a:rPr lang="en-US" sz="2800" dirty="0" err="1">
                <a:solidFill>
                  <a:schemeClr val="bg1"/>
                </a:solidFill>
                <a:effectLst/>
                <a:latin typeface="Times New Roman" panose="02020603050405020304" pitchFamily="18" charset="0"/>
                <a:ea typeface="MS Mincho" panose="02020609040205080304" pitchFamily="49" charset="-128"/>
                <a:cs typeface="Gautami" panose="020B0502040204020203" pitchFamily="34" charset="0"/>
              </a:rPr>
              <a:t>Keras</a:t>
            </a:r>
            <a:r>
              <a:rPr lang="en-US" sz="2800" dirty="0">
                <a:solidFill>
                  <a:schemeClr val="bg1"/>
                </a:solidFill>
                <a:effectLst/>
                <a:latin typeface="Times New Roman" panose="02020603050405020304" pitchFamily="18" charset="0"/>
                <a:ea typeface="MS Mincho" panose="02020609040205080304" pitchFamily="49" charset="-128"/>
                <a:cs typeface="Gautami" panose="020B0502040204020203" pitchFamily="34" charset="0"/>
              </a:rPr>
              <a:t> documentation</a:t>
            </a:r>
            <a:br>
              <a:rPr lang="en-US" sz="2800" dirty="0">
                <a:solidFill>
                  <a:schemeClr val="bg1"/>
                </a:solidFill>
                <a:effectLst/>
                <a:latin typeface="Times New Roman" panose="02020603050405020304" pitchFamily="18" charset="0"/>
                <a:ea typeface="MS Mincho" panose="02020609040205080304" pitchFamily="49" charset="-128"/>
                <a:cs typeface="Gautami" panose="020B0502040204020203" pitchFamily="34" charset="0"/>
              </a:rPr>
            </a:br>
            <a:r>
              <a:rPr lang="en-US" sz="2800" dirty="0">
                <a:solidFill>
                  <a:schemeClr val="bg1"/>
                </a:solidFill>
                <a:effectLst/>
                <a:latin typeface="Times New Roman" panose="02020603050405020304" pitchFamily="18" charset="0"/>
                <a:ea typeface="MS Mincho" panose="02020609040205080304" pitchFamily="49" charset="-128"/>
                <a:cs typeface="Gautami" panose="020B0502040204020203" pitchFamily="34" charset="0"/>
              </a:rPr>
              <a:t>- </a:t>
            </a:r>
            <a:r>
              <a:rPr lang="en-US" sz="2800" dirty="0" err="1">
                <a:solidFill>
                  <a:schemeClr val="bg1"/>
                </a:solidFill>
                <a:effectLst/>
                <a:latin typeface="Times New Roman" panose="02020603050405020304" pitchFamily="18" charset="0"/>
                <a:ea typeface="MS Mincho" panose="02020609040205080304" pitchFamily="49" charset="-128"/>
                <a:cs typeface="Gautami" panose="020B0502040204020203" pitchFamily="34" charset="0"/>
              </a:rPr>
              <a:t>Gradio</a:t>
            </a:r>
            <a:r>
              <a:rPr lang="en-US" sz="2800" dirty="0">
                <a:solidFill>
                  <a:schemeClr val="bg1"/>
                </a:solidFill>
                <a:effectLst/>
                <a:latin typeface="Times New Roman" panose="02020603050405020304" pitchFamily="18" charset="0"/>
                <a:ea typeface="MS Mincho" panose="02020609040205080304" pitchFamily="49" charset="-128"/>
                <a:cs typeface="Gautami" panose="020B0502040204020203" pitchFamily="34" charset="0"/>
              </a:rPr>
              <a:t> documentation</a:t>
            </a:r>
            <a:br>
              <a:rPr lang="en-US" sz="2800" dirty="0">
                <a:solidFill>
                  <a:schemeClr val="bg1"/>
                </a:solidFill>
                <a:effectLst/>
                <a:latin typeface="Times New Roman" panose="02020603050405020304" pitchFamily="18" charset="0"/>
                <a:ea typeface="MS Mincho" panose="02020609040205080304" pitchFamily="49" charset="-128"/>
                <a:cs typeface="Gautami" panose="020B0502040204020203" pitchFamily="34" charset="0"/>
              </a:rPr>
            </a:br>
            <a:r>
              <a:rPr lang="en-US" sz="2800" dirty="0">
                <a:solidFill>
                  <a:schemeClr val="bg1"/>
                </a:solidFill>
                <a:effectLst/>
                <a:latin typeface="Times New Roman" panose="02020603050405020304" pitchFamily="18" charset="0"/>
                <a:ea typeface="MS Mincho" panose="02020609040205080304" pitchFamily="49" charset="-128"/>
                <a:cs typeface="Gautami" panose="020B0502040204020203" pitchFamily="34" charset="0"/>
              </a:rPr>
              <a:t>- Yahoo Finance historical datasets</a:t>
            </a:r>
            <a:br>
              <a:rPr lang="en-US" sz="2800" dirty="0">
                <a:solidFill>
                  <a:schemeClr val="bg1"/>
                </a:solidFill>
                <a:effectLst/>
                <a:latin typeface="Times New Roman" panose="02020603050405020304" pitchFamily="18" charset="0"/>
                <a:ea typeface="MS Mincho" panose="02020609040205080304" pitchFamily="49" charset="-128"/>
                <a:cs typeface="Gautami" panose="020B0502040204020203" pitchFamily="34" charset="0"/>
              </a:rPr>
            </a:br>
            <a:r>
              <a:rPr lang="en-US" sz="2800" dirty="0">
                <a:solidFill>
                  <a:schemeClr val="bg1"/>
                </a:solidFill>
                <a:effectLst/>
                <a:latin typeface="Times New Roman" panose="02020603050405020304" pitchFamily="18" charset="0"/>
                <a:ea typeface="MS Mincho" panose="02020609040205080304" pitchFamily="49" charset="-128"/>
                <a:cs typeface="Gautami" panose="020B0502040204020203" pitchFamily="34" charset="0"/>
              </a:rPr>
              <a:t>- Research papers on stock market forecasting using LSTM and risk profiling methods</a:t>
            </a:r>
            <a:endParaRPr lang="en-IN" sz="2000" dirty="0">
              <a:solidFill>
                <a:schemeClr val="bg1"/>
              </a:solidFill>
              <a:effectLst/>
              <a:latin typeface="Cambria" panose="02040503050406030204" pitchFamily="18" charset="0"/>
              <a:ea typeface="MS Mincho" panose="02020609040205080304" pitchFamily="49" charset="-128"/>
              <a:cs typeface="Gautami" panose="020B0502040204020203" pitchFamily="34" charset="0"/>
            </a:endParaRPr>
          </a:p>
        </p:txBody>
      </p:sp>
    </p:spTree>
    <p:extLst>
      <p:ext uri="{BB962C8B-B14F-4D97-AF65-F5344CB8AC3E}">
        <p14:creationId xmlns:p14="http://schemas.microsoft.com/office/powerpoint/2010/main" val="41075650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ECD35DB-C8E4-8F75-18B9-265353D67B3A}"/>
              </a:ext>
            </a:extLst>
          </p:cNvPr>
          <p:cNvSpPr txBox="1"/>
          <p:nvPr/>
        </p:nvSpPr>
        <p:spPr>
          <a:xfrm>
            <a:off x="2759241" y="2638926"/>
            <a:ext cx="6096000" cy="1323439"/>
          </a:xfrm>
          <a:prstGeom prst="rect">
            <a:avLst/>
          </a:prstGeom>
          <a:noFill/>
        </p:spPr>
        <p:txBody>
          <a:bodyPr wrap="square">
            <a:spAutoFit/>
          </a:bodyPr>
          <a:lstStyle/>
          <a:p>
            <a:r>
              <a:rPr lang="en-US" sz="8000" dirty="0">
                <a:effectLst/>
                <a:latin typeface="Berlin Sans FB Demi" panose="020E0802020502020306" pitchFamily="34" charset="0"/>
                <a:ea typeface="MS Mincho" panose="02020609040205080304" pitchFamily="49" charset="-128"/>
                <a:cs typeface="Gautami" panose="020B0502040204020203" pitchFamily="34" charset="0"/>
              </a:rPr>
              <a:t>THANK YOU</a:t>
            </a:r>
            <a:endParaRPr lang="en-IN" sz="8000" dirty="0">
              <a:latin typeface="Berlin Sans FB Demi" panose="020E0802020502020306" pitchFamily="34" charset="0"/>
            </a:endParaRPr>
          </a:p>
        </p:txBody>
      </p:sp>
    </p:spTree>
    <p:extLst>
      <p:ext uri="{BB962C8B-B14F-4D97-AF65-F5344CB8AC3E}">
        <p14:creationId xmlns:p14="http://schemas.microsoft.com/office/powerpoint/2010/main" val="4085699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r:embed="rId4">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0EF2A0DA-AE81-4A45-972E-646AC2870C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Goudy Old Style"/>
              <a:ea typeface="+mn-ea"/>
              <a:cs typeface="+mn-cs"/>
            </a:endParaRPr>
          </a:p>
        </p:txBody>
      </p:sp>
      <p:pic>
        <p:nvPicPr>
          <p:cNvPr id="3" name="Picture 2">
            <a:extLst>
              <a:ext uri="{FF2B5EF4-FFF2-40B4-BE49-F238E27FC236}">
                <a16:creationId xmlns:a16="http://schemas.microsoft.com/office/drawing/2014/main" id="{72B2D6DE-C9B5-4678-91EF-77E85F2350D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b="-1"/>
          <a:stretch/>
        </p:blipFill>
        <p:spPr>
          <a:xfrm>
            <a:off x="-8622" y="10"/>
            <a:ext cx="6096000" cy="6857990"/>
          </a:xfrm>
          <a:prstGeom prst="rect">
            <a:avLst/>
          </a:prstGeom>
        </p:spPr>
      </p:pic>
      <p:pic>
        <p:nvPicPr>
          <p:cNvPr id="57" name="Picture 56">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a:stretch/>
        </p:blipFill>
        <p:spPr>
          <a:xfrm>
            <a:off x="6257026" y="1"/>
            <a:ext cx="5934973" cy="6858000"/>
          </a:xfrm>
          <a:prstGeom prst="rect">
            <a:avLst/>
          </a:prstGeom>
        </p:spPr>
      </p:pic>
      <p:sp>
        <p:nvSpPr>
          <p:cNvPr id="24" name="Content Placeholder 2">
            <a:extLst>
              <a:ext uri="{FF2B5EF4-FFF2-40B4-BE49-F238E27FC236}">
                <a16:creationId xmlns:a16="http://schemas.microsoft.com/office/drawing/2014/main" id="{F260476B-CCA6-412B-A9C5-399C34AE6F05}"/>
              </a:ext>
            </a:extLst>
          </p:cNvPr>
          <p:cNvSpPr>
            <a:spLocks noGrp="1"/>
          </p:cNvSpPr>
          <p:nvPr>
            <p:ph idx="1"/>
          </p:nvPr>
        </p:nvSpPr>
        <p:spPr>
          <a:xfrm>
            <a:off x="6329214" y="1828702"/>
            <a:ext cx="5790596" cy="4058751"/>
          </a:xfrm>
        </p:spPr>
        <p:txBody>
          <a:bodyPr anchor="t">
            <a:normAutofit/>
          </a:bodyPr>
          <a:lstStyle/>
          <a:p>
            <a:r>
              <a:rPr lang="en-US" sz="3200" b="1" u="sng" dirty="0">
                <a:effectLst/>
                <a:latin typeface="Times New Roman" panose="02020603050405020304" pitchFamily="18" charset="0"/>
                <a:ea typeface="MS Mincho" panose="02020609040205080304" pitchFamily="49" charset="-128"/>
                <a:cs typeface="Gautami" panose="020B0502040204020203" pitchFamily="34" charset="0"/>
              </a:rPr>
              <a:t>Team Members:</a:t>
            </a:r>
            <a:br>
              <a:rPr lang="en-US" sz="2000" dirty="0">
                <a:effectLst/>
                <a:latin typeface="Times New Roman" panose="02020603050405020304" pitchFamily="18" charset="0"/>
                <a:ea typeface="MS Mincho" panose="02020609040205080304" pitchFamily="49" charset="-128"/>
                <a:cs typeface="Gautami" panose="020B0502040204020203" pitchFamily="34" charset="0"/>
              </a:rPr>
            </a:br>
            <a:r>
              <a:rPr lang="en-US" sz="2400" dirty="0">
                <a:effectLst/>
                <a:latin typeface="Times New Roman" panose="02020603050405020304" pitchFamily="18" charset="0"/>
                <a:ea typeface="MS Mincho" panose="02020609040205080304" pitchFamily="49" charset="-128"/>
                <a:cs typeface="Gautami" panose="020B0502040204020203" pitchFamily="34" charset="0"/>
              </a:rPr>
              <a:t>1. M. Lakshmi Ganesh (231FA04955)</a:t>
            </a:r>
            <a:br>
              <a:rPr lang="en-US" sz="2400" dirty="0">
                <a:effectLst/>
                <a:latin typeface="Times New Roman" panose="02020603050405020304" pitchFamily="18" charset="0"/>
                <a:ea typeface="MS Mincho" panose="02020609040205080304" pitchFamily="49" charset="-128"/>
                <a:cs typeface="Gautami" panose="020B0502040204020203" pitchFamily="34" charset="0"/>
              </a:rPr>
            </a:br>
            <a:r>
              <a:rPr lang="en-US" sz="2400" dirty="0">
                <a:effectLst/>
                <a:latin typeface="Times New Roman" panose="02020603050405020304" pitchFamily="18" charset="0"/>
                <a:ea typeface="MS Mincho" panose="02020609040205080304" pitchFamily="49" charset="-128"/>
                <a:cs typeface="Gautami" panose="020B0502040204020203" pitchFamily="34" charset="0"/>
              </a:rPr>
              <a:t>2. G. Pavan Kumar (231FA04768)</a:t>
            </a:r>
            <a:br>
              <a:rPr lang="en-US" sz="2400" dirty="0">
                <a:effectLst/>
                <a:latin typeface="Times New Roman" panose="02020603050405020304" pitchFamily="18" charset="0"/>
                <a:ea typeface="MS Mincho" panose="02020609040205080304" pitchFamily="49" charset="-128"/>
                <a:cs typeface="Gautami" panose="020B0502040204020203" pitchFamily="34" charset="0"/>
              </a:rPr>
            </a:br>
            <a:r>
              <a:rPr lang="en-US" sz="2400" dirty="0">
                <a:effectLst/>
                <a:latin typeface="Times New Roman" panose="02020603050405020304" pitchFamily="18" charset="0"/>
                <a:ea typeface="MS Mincho" panose="02020609040205080304" pitchFamily="49" charset="-128"/>
                <a:cs typeface="Gautami" panose="020B0502040204020203" pitchFamily="34" charset="0"/>
              </a:rPr>
              <a:t>3. Y. Madhu Veera Sankar (231FA04A36)</a:t>
            </a:r>
            <a:br>
              <a:rPr lang="en-US" sz="2400" dirty="0">
                <a:effectLst/>
                <a:latin typeface="Times New Roman" panose="02020603050405020304" pitchFamily="18" charset="0"/>
                <a:ea typeface="MS Mincho" panose="02020609040205080304" pitchFamily="49" charset="-128"/>
                <a:cs typeface="Gautami" panose="020B0502040204020203" pitchFamily="34" charset="0"/>
              </a:rPr>
            </a:br>
            <a:r>
              <a:rPr lang="en-US" sz="2400" dirty="0">
                <a:effectLst/>
                <a:latin typeface="Times New Roman" panose="02020603050405020304" pitchFamily="18" charset="0"/>
                <a:ea typeface="MS Mincho" panose="02020609040205080304" pitchFamily="49" charset="-128"/>
                <a:cs typeface="Gautami" panose="020B0502040204020203" pitchFamily="34" charset="0"/>
              </a:rPr>
              <a:t>4. P. Praveen Kumar (231FA04A01)</a:t>
            </a:r>
            <a:endParaRPr lang="en-IN" sz="2400" dirty="0">
              <a:effectLst/>
              <a:latin typeface="Cambria" panose="02040503050406030204" pitchFamily="18" charset="0"/>
              <a:ea typeface="MS Mincho" panose="02020609040205080304" pitchFamily="49" charset="-128"/>
              <a:cs typeface="Gautami" panose="020B0502040204020203" pitchFamily="34" charset="0"/>
            </a:endParaRPr>
          </a:p>
          <a:p>
            <a:endParaRPr lang="en-US" sz="2800" dirty="0"/>
          </a:p>
        </p:txBody>
      </p:sp>
    </p:spTree>
    <p:extLst>
      <p:ext uri="{BB962C8B-B14F-4D97-AF65-F5344CB8AC3E}">
        <p14:creationId xmlns:p14="http://schemas.microsoft.com/office/powerpoint/2010/main" val="32202356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97AA2E3-2C73-0F86-57C3-92E643C47276}"/>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8622" y="10"/>
            <a:ext cx="12200622" cy="6857990"/>
          </a:xfrm>
          <a:prstGeom prst="rect">
            <a:avLst/>
          </a:prstGeom>
        </p:spPr>
      </p:pic>
      <p:sp>
        <p:nvSpPr>
          <p:cNvPr id="4" name="TextBox 3">
            <a:extLst>
              <a:ext uri="{FF2B5EF4-FFF2-40B4-BE49-F238E27FC236}">
                <a16:creationId xmlns:a16="http://schemas.microsoft.com/office/drawing/2014/main" id="{148172E6-1473-DEAE-7D80-33EE2C26E226}"/>
              </a:ext>
            </a:extLst>
          </p:cNvPr>
          <p:cNvSpPr txBox="1"/>
          <p:nvPr/>
        </p:nvSpPr>
        <p:spPr>
          <a:xfrm>
            <a:off x="737937" y="857430"/>
            <a:ext cx="11325726" cy="4576830"/>
          </a:xfrm>
          <a:prstGeom prst="rect">
            <a:avLst/>
          </a:prstGeom>
          <a:noFill/>
        </p:spPr>
        <p:txBody>
          <a:bodyPr wrap="square">
            <a:spAutoFit/>
          </a:bodyPr>
          <a:lstStyle/>
          <a:p>
            <a:pPr marL="0" marR="0">
              <a:lnSpc>
                <a:spcPct val="115000"/>
              </a:lnSpc>
              <a:spcBef>
                <a:spcPts val="2400"/>
              </a:spcBef>
              <a:buNone/>
            </a:pPr>
            <a:r>
              <a:rPr lang="en-US" sz="3200" b="1" kern="0" dirty="0">
                <a:solidFill>
                  <a:schemeClr val="bg1">
                    <a:lumMod val="95000"/>
                    <a:lumOff val="5000"/>
                  </a:schemeClr>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Gautami" panose="020B0502040204020203" pitchFamily="34" charset="0"/>
              </a:rPr>
              <a:t>1. Abstract</a:t>
            </a:r>
            <a:endParaRPr lang="en-IN" sz="3200" b="1" kern="0" dirty="0">
              <a:solidFill>
                <a:schemeClr val="bg1">
                  <a:lumMod val="95000"/>
                  <a:lumOff val="5000"/>
                </a:schemeClr>
              </a:solidFill>
              <a:effectLst>
                <a:outerShdw blurRad="38100" dist="38100" dir="2700000" algn="tl">
                  <a:srgbClr val="000000">
                    <a:alpha val="43137"/>
                  </a:srgbClr>
                </a:outerShdw>
              </a:effectLst>
              <a:latin typeface="Calibri" panose="020F0502020204030204" pitchFamily="34" charset="0"/>
              <a:ea typeface="MS Gothic" panose="020B0609070205080204" pitchFamily="49" charset="-128"/>
              <a:cs typeface="Gautami" panose="020B0502040204020203" pitchFamily="34" charset="0"/>
            </a:endParaRPr>
          </a:p>
          <a:p>
            <a:pPr marL="0" marR="0">
              <a:lnSpc>
                <a:spcPct val="115000"/>
              </a:lnSpc>
              <a:spcAft>
                <a:spcPts val="1000"/>
              </a:spcAft>
            </a:pPr>
            <a:r>
              <a:rPr lang="en-US" sz="3200" dirty="0">
                <a:solidFill>
                  <a:schemeClr val="bg1">
                    <a:lumMod val="75000"/>
                    <a:lumOff val="25000"/>
                  </a:schemeClr>
                </a:solidFill>
                <a:effectLst/>
                <a:latin typeface="Times New Roman" panose="02020603050405020304" pitchFamily="18" charset="0"/>
                <a:ea typeface="MS Mincho" panose="02020609040205080304" pitchFamily="49" charset="-128"/>
                <a:cs typeface="Gautami" panose="020B0502040204020203" pitchFamily="34" charset="0"/>
              </a:rPr>
              <a:t>This project presents an AI-powered stock market insight and investment recommendation system. The system uses real-time and historical market data to analyze trends, determine user risk profiles, suggest diversified portfolios, and predict future stock prices. Built using Python and </a:t>
            </a:r>
            <a:r>
              <a:rPr lang="en-US" sz="3200" dirty="0" err="1">
                <a:solidFill>
                  <a:schemeClr val="bg1">
                    <a:lumMod val="75000"/>
                    <a:lumOff val="25000"/>
                  </a:schemeClr>
                </a:solidFill>
                <a:effectLst/>
                <a:latin typeface="Times New Roman" panose="02020603050405020304" pitchFamily="18" charset="0"/>
                <a:ea typeface="MS Mincho" panose="02020609040205080304" pitchFamily="49" charset="-128"/>
                <a:cs typeface="Gautami" panose="020B0502040204020203" pitchFamily="34" charset="0"/>
              </a:rPr>
              <a:t>Gradio</a:t>
            </a:r>
            <a:r>
              <a:rPr lang="en-US" sz="3200" dirty="0">
                <a:solidFill>
                  <a:schemeClr val="bg1">
                    <a:lumMod val="75000"/>
                    <a:lumOff val="25000"/>
                  </a:schemeClr>
                </a:solidFill>
                <a:effectLst/>
                <a:latin typeface="Times New Roman" panose="02020603050405020304" pitchFamily="18" charset="0"/>
                <a:ea typeface="MS Mincho" panose="02020609040205080304" pitchFamily="49" charset="-128"/>
                <a:cs typeface="Gautami" panose="020B0502040204020203" pitchFamily="34" charset="0"/>
              </a:rPr>
              <a:t>, the solution ensures a seamless UI/UX while adhering to data privacy and compliance standards.</a:t>
            </a:r>
            <a:endParaRPr lang="en-IN" sz="2400" dirty="0">
              <a:solidFill>
                <a:schemeClr val="bg1">
                  <a:lumMod val="75000"/>
                  <a:lumOff val="25000"/>
                </a:schemeClr>
              </a:solidFill>
              <a:effectLst/>
              <a:latin typeface="Cambria" panose="02040503050406030204" pitchFamily="18" charset="0"/>
              <a:ea typeface="MS Mincho" panose="02020609040205080304" pitchFamily="49" charset="-128"/>
              <a:cs typeface="Gautami" panose="020B0502040204020203" pitchFamily="34" charset="0"/>
            </a:endParaRPr>
          </a:p>
        </p:txBody>
      </p:sp>
    </p:spTree>
    <p:extLst>
      <p:ext uri="{BB962C8B-B14F-4D97-AF65-F5344CB8AC3E}">
        <p14:creationId xmlns:p14="http://schemas.microsoft.com/office/powerpoint/2010/main" val="21289064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4D2AD9F9-31B0-68B5-C048-1E959F928F89}"/>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8622" y="10"/>
            <a:ext cx="12200622" cy="6857990"/>
          </a:xfrm>
          <a:prstGeom prst="rect">
            <a:avLst/>
          </a:prstGeom>
        </p:spPr>
      </p:pic>
      <p:sp>
        <p:nvSpPr>
          <p:cNvPr id="5" name="TextBox 4">
            <a:extLst>
              <a:ext uri="{FF2B5EF4-FFF2-40B4-BE49-F238E27FC236}">
                <a16:creationId xmlns:a16="http://schemas.microsoft.com/office/drawing/2014/main" id="{33005891-56D0-B704-3361-491C94E97290}"/>
              </a:ext>
            </a:extLst>
          </p:cNvPr>
          <p:cNvSpPr txBox="1"/>
          <p:nvPr/>
        </p:nvSpPr>
        <p:spPr>
          <a:xfrm>
            <a:off x="0" y="389294"/>
            <a:ext cx="12047621" cy="5443285"/>
          </a:xfrm>
          <a:prstGeom prst="rect">
            <a:avLst/>
          </a:prstGeom>
          <a:noFill/>
        </p:spPr>
        <p:txBody>
          <a:bodyPr wrap="square">
            <a:spAutoFit/>
          </a:bodyPr>
          <a:lstStyle/>
          <a:p>
            <a:pPr marL="0" marR="0">
              <a:lnSpc>
                <a:spcPct val="115000"/>
              </a:lnSpc>
              <a:spcBef>
                <a:spcPts val="2400"/>
              </a:spcBef>
              <a:buNone/>
            </a:pPr>
            <a:r>
              <a:rPr lang="en-US" sz="2800" b="1" kern="0" dirty="0">
                <a:solidFill>
                  <a:schemeClr val="bg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Gautami" panose="020B0502040204020203" pitchFamily="34" charset="0"/>
              </a:rPr>
              <a:t>2. Introduction</a:t>
            </a:r>
            <a:endParaRPr lang="en-IN" sz="2800" b="1" kern="0" dirty="0">
              <a:solidFill>
                <a:schemeClr val="bg1">
                  <a:lumMod val="75000"/>
                  <a:lumOff val="25000"/>
                </a:schemeClr>
              </a:solidFill>
              <a:effectLst>
                <a:outerShdw blurRad="38100" dist="38100" dir="2700000" algn="tl">
                  <a:srgbClr val="000000">
                    <a:alpha val="43137"/>
                  </a:srgbClr>
                </a:outerShdw>
              </a:effectLst>
              <a:latin typeface="Calibri" panose="020F0502020204030204" pitchFamily="34" charset="0"/>
              <a:ea typeface="MS Gothic" panose="020B0609070205080204" pitchFamily="49" charset="-128"/>
              <a:cs typeface="Gautami" panose="020B0502040204020203" pitchFamily="34" charset="0"/>
            </a:endParaRPr>
          </a:p>
          <a:p>
            <a:pPr marL="0" marR="0">
              <a:lnSpc>
                <a:spcPct val="115000"/>
              </a:lnSpc>
              <a:spcAft>
                <a:spcPts val="1000"/>
              </a:spcAft>
              <a:buNone/>
            </a:pPr>
            <a:r>
              <a:rPr lang="en-US" sz="2800" dirty="0">
                <a:solidFill>
                  <a:schemeClr val="bg1">
                    <a:lumMod val="75000"/>
                    <a:lumOff val="25000"/>
                  </a:schemeClr>
                </a:solidFill>
                <a:effectLst/>
                <a:latin typeface="Times New Roman" panose="02020603050405020304" pitchFamily="18" charset="0"/>
                <a:ea typeface="MS Mincho" panose="02020609040205080304" pitchFamily="49" charset="-128"/>
                <a:cs typeface="Gautami" panose="020B0502040204020203" pitchFamily="34" charset="0"/>
              </a:rPr>
              <a:t>Stock market investments require informed decisions based on complex and dynamic data. This project aims to simplify the process by offering a smart assistant that recommends investment portfolios and predicts stock prices based on historical data, machine learning models, and user-specific profiles.</a:t>
            </a:r>
            <a:endParaRPr lang="en-IN" sz="2000" dirty="0">
              <a:solidFill>
                <a:schemeClr val="bg1">
                  <a:lumMod val="75000"/>
                  <a:lumOff val="25000"/>
                </a:schemeClr>
              </a:solidFill>
              <a:effectLst/>
              <a:latin typeface="Cambria" panose="02040503050406030204" pitchFamily="18" charset="0"/>
              <a:ea typeface="MS Mincho" panose="02020609040205080304" pitchFamily="49" charset="-128"/>
              <a:cs typeface="Gautami" panose="020B0502040204020203" pitchFamily="34" charset="0"/>
            </a:endParaRPr>
          </a:p>
          <a:p>
            <a:pPr marL="0" marR="0">
              <a:lnSpc>
                <a:spcPct val="115000"/>
              </a:lnSpc>
              <a:spcBef>
                <a:spcPts val="2400"/>
              </a:spcBef>
              <a:buNone/>
            </a:pPr>
            <a:r>
              <a:rPr lang="en-US" sz="2800" b="1" kern="0" dirty="0">
                <a:solidFill>
                  <a:schemeClr val="bg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Gautami" panose="020B0502040204020203" pitchFamily="34" charset="0"/>
              </a:rPr>
              <a:t>3. Literature Review</a:t>
            </a:r>
            <a:endParaRPr lang="en-IN" sz="2800" b="1" kern="0" dirty="0">
              <a:solidFill>
                <a:schemeClr val="bg1">
                  <a:lumMod val="75000"/>
                  <a:lumOff val="25000"/>
                </a:schemeClr>
              </a:solidFill>
              <a:effectLst>
                <a:outerShdw blurRad="38100" dist="38100" dir="2700000" algn="tl">
                  <a:srgbClr val="000000">
                    <a:alpha val="43137"/>
                  </a:srgbClr>
                </a:outerShdw>
              </a:effectLst>
              <a:latin typeface="Calibri" panose="020F0502020204030204" pitchFamily="34" charset="0"/>
              <a:ea typeface="MS Gothic" panose="020B0609070205080204" pitchFamily="49" charset="-128"/>
              <a:cs typeface="Gautami" panose="020B0502040204020203" pitchFamily="34" charset="0"/>
            </a:endParaRPr>
          </a:p>
          <a:p>
            <a:pPr marL="0" marR="0">
              <a:lnSpc>
                <a:spcPct val="115000"/>
              </a:lnSpc>
              <a:spcAft>
                <a:spcPts val="1000"/>
              </a:spcAft>
            </a:pPr>
            <a:r>
              <a:rPr lang="en-US" sz="2800" dirty="0">
                <a:solidFill>
                  <a:schemeClr val="bg1">
                    <a:lumMod val="75000"/>
                    <a:lumOff val="25000"/>
                  </a:schemeClr>
                </a:solidFill>
                <a:effectLst/>
                <a:latin typeface="Times New Roman" panose="02020603050405020304" pitchFamily="18" charset="0"/>
                <a:ea typeface="MS Mincho" panose="02020609040205080304" pitchFamily="49" charset="-128"/>
                <a:cs typeface="Gautami" panose="020B0502040204020203" pitchFamily="34" charset="0"/>
              </a:rPr>
              <a:t>Various machine learning models, including LSTM and Random Forest, have been employed in previous studies to predict stock trends. Portfolio optimization techniques are also used widely for suggesting diversified investment opportunities. This project integrates both approaches into a unified platform.</a:t>
            </a:r>
            <a:endParaRPr lang="en-IN" sz="2000" dirty="0">
              <a:solidFill>
                <a:schemeClr val="bg1">
                  <a:lumMod val="75000"/>
                  <a:lumOff val="25000"/>
                </a:schemeClr>
              </a:solidFill>
              <a:effectLst/>
              <a:latin typeface="Cambria" panose="02040503050406030204" pitchFamily="18" charset="0"/>
              <a:ea typeface="MS Mincho" panose="02020609040205080304" pitchFamily="49" charset="-128"/>
              <a:cs typeface="Gautami" panose="020B0502040204020203" pitchFamily="34" charset="0"/>
            </a:endParaRPr>
          </a:p>
        </p:txBody>
      </p:sp>
    </p:spTree>
    <p:extLst>
      <p:ext uri="{BB962C8B-B14F-4D97-AF65-F5344CB8AC3E}">
        <p14:creationId xmlns:p14="http://schemas.microsoft.com/office/powerpoint/2010/main" val="700355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BA75394-0CD6-B9B5-0F37-188DCD518E36}"/>
              </a:ext>
              <a:ext uri="{C183D7F6-B498-43B3-948B-1728B52AA6E4}">
                <adec:decorative xmlns:adec="http://schemas.microsoft.com/office/drawing/2017/decorative" val="1"/>
              </a:ext>
            </a:extLst>
          </p:cNvPr>
          <p:cNvPicPr>
            <a:picLocks noChangeAspect="1"/>
          </p:cNvPicPr>
          <p:nvPr/>
        </p:nvPicPr>
        <p:blipFill rotWithShape="1">
          <a:blip r:embed="rId2">
            <a:extLst>
              <a:ext uri="{28A0092B-C50C-407E-A947-70E740481C1C}">
                <a14:useLocalDpi xmlns:a14="http://schemas.microsoft.com/office/drawing/2010/main" val="0"/>
              </a:ext>
            </a:extLst>
          </a:blip>
          <a:srcRect b="-1"/>
          <a:stretch/>
        </p:blipFill>
        <p:spPr>
          <a:xfrm>
            <a:off x="-8622" y="10"/>
            <a:ext cx="12200622" cy="6857990"/>
          </a:xfrm>
          <a:prstGeom prst="rect">
            <a:avLst/>
          </a:prstGeom>
        </p:spPr>
      </p:pic>
      <p:sp>
        <p:nvSpPr>
          <p:cNvPr id="4" name="TextBox 3">
            <a:extLst>
              <a:ext uri="{FF2B5EF4-FFF2-40B4-BE49-F238E27FC236}">
                <a16:creationId xmlns:a16="http://schemas.microsoft.com/office/drawing/2014/main" id="{5F6E9799-371A-6896-1963-FAFBE965890E}"/>
              </a:ext>
            </a:extLst>
          </p:cNvPr>
          <p:cNvSpPr txBox="1"/>
          <p:nvPr/>
        </p:nvSpPr>
        <p:spPr>
          <a:xfrm>
            <a:off x="749668" y="1185959"/>
            <a:ext cx="10684042" cy="3520707"/>
          </a:xfrm>
          <a:prstGeom prst="rect">
            <a:avLst/>
          </a:prstGeom>
          <a:noFill/>
        </p:spPr>
        <p:txBody>
          <a:bodyPr wrap="square">
            <a:spAutoFit/>
          </a:bodyPr>
          <a:lstStyle/>
          <a:p>
            <a:pPr marL="0" marR="0">
              <a:lnSpc>
                <a:spcPct val="115000"/>
              </a:lnSpc>
              <a:spcBef>
                <a:spcPts val="2400"/>
              </a:spcBef>
              <a:buNone/>
            </a:pPr>
            <a:r>
              <a:rPr lang="en-US" sz="2800" b="1" kern="0" dirty="0">
                <a:solidFill>
                  <a:schemeClr val="bg1">
                    <a:lumMod val="75000"/>
                    <a:lumOff val="25000"/>
                  </a:schemeClr>
                </a:solidFill>
                <a:effectLst/>
                <a:latin typeface="Times New Roman" panose="02020603050405020304" pitchFamily="18" charset="0"/>
                <a:ea typeface="MS Gothic" panose="020B0609070205080204" pitchFamily="49" charset="-128"/>
                <a:cs typeface="Gautami" panose="020B0502040204020203" pitchFamily="34" charset="0"/>
              </a:rPr>
              <a:t>4. </a:t>
            </a:r>
            <a:r>
              <a:rPr lang="en-US" sz="2800" b="1" kern="0" dirty="0">
                <a:solidFill>
                  <a:schemeClr val="bg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Gautami" panose="020B0502040204020203" pitchFamily="34" charset="0"/>
              </a:rPr>
              <a:t>Methodology &amp; Technology Involved</a:t>
            </a:r>
            <a:endParaRPr lang="en-IN" sz="2800" b="1" kern="0" dirty="0">
              <a:solidFill>
                <a:schemeClr val="bg1">
                  <a:lumMod val="75000"/>
                  <a:lumOff val="25000"/>
                </a:schemeClr>
              </a:solidFill>
              <a:effectLst>
                <a:outerShdw blurRad="38100" dist="38100" dir="2700000" algn="tl">
                  <a:srgbClr val="000000">
                    <a:alpha val="43137"/>
                  </a:srgbClr>
                </a:outerShdw>
              </a:effectLst>
              <a:latin typeface="Calibri" panose="020F0502020204030204" pitchFamily="34" charset="0"/>
              <a:ea typeface="MS Gothic" panose="020B0609070205080204" pitchFamily="49" charset="-128"/>
              <a:cs typeface="Gautami" panose="020B0502040204020203" pitchFamily="34" charset="0"/>
            </a:endParaRPr>
          </a:p>
          <a:p>
            <a:pPr marL="0" marR="0">
              <a:lnSpc>
                <a:spcPct val="115000"/>
              </a:lnSpc>
              <a:spcAft>
                <a:spcPts val="1000"/>
              </a:spcAft>
            </a:pPr>
            <a:r>
              <a:rPr lang="en-US" sz="2800" dirty="0">
                <a:solidFill>
                  <a:schemeClr val="bg1">
                    <a:lumMod val="75000"/>
                    <a:lumOff val="25000"/>
                  </a:schemeClr>
                </a:solidFill>
                <a:effectLst/>
                <a:latin typeface="Times New Roman" panose="02020603050405020304" pitchFamily="18" charset="0"/>
                <a:ea typeface="MS Mincho" panose="02020609040205080304" pitchFamily="49" charset="-128"/>
                <a:cs typeface="Gautami" panose="020B0502040204020203" pitchFamily="34" charset="0"/>
              </a:rPr>
              <a:t>The backend is developed in Python using libraries such as pandas, scikit-learn, and </a:t>
            </a:r>
            <a:r>
              <a:rPr lang="en-US" sz="2800" dirty="0" err="1">
                <a:solidFill>
                  <a:schemeClr val="bg1">
                    <a:lumMod val="75000"/>
                    <a:lumOff val="25000"/>
                  </a:schemeClr>
                </a:solidFill>
                <a:effectLst/>
                <a:latin typeface="Times New Roman" panose="02020603050405020304" pitchFamily="18" charset="0"/>
                <a:ea typeface="MS Mincho" panose="02020609040205080304" pitchFamily="49" charset="-128"/>
                <a:cs typeface="Gautami" panose="020B0502040204020203" pitchFamily="34" charset="0"/>
              </a:rPr>
              <a:t>Keras</a:t>
            </a:r>
            <a:r>
              <a:rPr lang="en-US" sz="2800" dirty="0">
                <a:solidFill>
                  <a:schemeClr val="bg1">
                    <a:lumMod val="75000"/>
                    <a:lumOff val="25000"/>
                  </a:schemeClr>
                </a:solidFill>
                <a:effectLst/>
                <a:latin typeface="Times New Roman" panose="02020603050405020304" pitchFamily="18" charset="0"/>
                <a:ea typeface="MS Mincho" panose="02020609040205080304" pitchFamily="49" charset="-128"/>
                <a:cs typeface="Gautami" panose="020B0502040204020203" pitchFamily="34" charset="0"/>
              </a:rPr>
              <a:t> for modeling. </a:t>
            </a:r>
            <a:r>
              <a:rPr lang="en-US" sz="2800" dirty="0" err="1">
                <a:solidFill>
                  <a:schemeClr val="bg1">
                    <a:lumMod val="75000"/>
                    <a:lumOff val="25000"/>
                  </a:schemeClr>
                </a:solidFill>
                <a:effectLst/>
                <a:latin typeface="Times New Roman" panose="02020603050405020304" pitchFamily="18" charset="0"/>
                <a:ea typeface="MS Mincho" panose="02020609040205080304" pitchFamily="49" charset="-128"/>
                <a:cs typeface="Gautami" panose="020B0502040204020203" pitchFamily="34" charset="0"/>
              </a:rPr>
              <a:t>Gradio</a:t>
            </a:r>
            <a:r>
              <a:rPr lang="en-US" sz="2800" dirty="0">
                <a:solidFill>
                  <a:schemeClr val="bg1">
                    <a:lumMod val="75000"/>
                    <a:lumOff val="25000"/>
                  </a:schemeClr>
                </a:solidFill>
                <a:effectLst/>
                <a:latin typeface="Times New Roman" panose="02020603050405020304" pitchFamily="18" charset="0"/>
                <a:ea typeface="MS Mincho" panose="02020609040205080304" pitchFamily="49" charset="-128"/>
                <a:cs typeface="Gautami" panose="020B0502040204020203" pitchFamily="34" charset="0"/>
              </a:rPr>
              <a:t> is used for the frontend interface. The platform analyzes user input (age, experience) to generate risk profiles and provide portfolio recommendations. It also reads historical CSV data and predicts future stock prices using machine learning models.</a:t>
            </a:r>
            <a:endParaRPr lang="en-IN" sz="2000" dirty="0">
              <a:solidFill>
                <a:schemeClr val="bg1">
                  <a:lumMod val="75000"/>
                  <a:lumOff val="25000"/>
                </a:schemeClr>
              </a:solidFill>
              <a:effectLst/>
              <a:latin typeface="Cambria" panose="02040503050406030204" pitchFamily="18" charset="0"/>
              <a:ea typeface="MS Mincho" panose="02020609040205080304" pitchFamily="49" charset="-128"/>
              <a:cs typeface="Gautami" panose="020B0502040204020203" pitchFamily="34" charset="0"/>
            </a:endParaRPr>
          </a:p>
        </p:txBody>
      </p:sp>
    </p:spTree>
    <p:extLst>
      <p:ext uri="{BB962C8B-B14F-4D97-AF65-F5344CB8AC3E}">
        <p14:creationId xmlns:p14="http://schemas.microsoft.com/office/powerpoint/2010/main" val="2443391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DFF79BE-C178-965C-A019-C09262485555}"/>
              </a:ext>
            </a:extLst>
          </p:cNvPr>
          <p:cNvPicPr>
            <a:picLocks noChangeAspect="1"/>
          </p:cNvPicPr>
          <p:nvPr/>
        </p:nvPicPr>
        <p:blipFill>
          <a:blip r:embed="rId2"/>
          <a:stretch>
            <a:fillRect/>
          </a:stretch>
        </p:blipFill>
        <p:spPr>
          <a:xfrm>
            <a:off x="1764632" y="1334331"/>
            <a:ext cx="8550441" cy="4580021"/>
          </a:xfrm>
          <a:prstGeom prst="rect">
            <a:avLst/>
          </a:prstGeom>
        </p:spPr>
      </p:pic>
      <p:sp>
        <p:nvSpPr>
          <p:cNvPr id="7" name="TextBox 6">
            <a:extLst>
              <a:ext uri="{FF2B5EF4-FFF2-40B4-BE49-F238E27FC236}">
                <a16:creationId xmlns:a16="http://schemas.microsoft.com/office/drawing/2014/main" id="{A625AA9B-9804-FCA0-59CA-604C37585E73}"/>
              </a:ext>
            </a:extLst>
          </p:cNvPr>
          <p:cNvSpPr txBox="1"/>
          <p:nvPr/>
        </p:nvSpPr>
        <p:spPr>
          <a:xfrm>
            <a:off x="1764632" y="453449"/>
            <a:ext cx="6096000" cy="490199"/>
          </a:xfrm>
          <a:prstGeom prst="rect">
            <a:avLst/>
          </a:prstGeom>
          <a:noFill/>
        </p:spPr>
        <p:txBody>
          <a:bodyPr wrap="square">
            <a:spAutoFit/>
          </a:bodyPr>
          <a:lstStyle/>
          <a:p>
            <a:pPr marL="0" marR="0">
              <a:lnSpc>
                <a:spcPct val="115000"/>
              </a:lnSpc>
              <a:spcBef>
                <a:spcPts val="2400"/>
              </a:spcBef>
            </a:pPr>
            <a:r>
              <a:rPr lang="en-US" sz="2400" b="1" kern="0" dirty="0">
                <a:effectLst>
                  <a:outerShdw blurRad="38100" dist="38100" dir="2700000" algn="tl">
                    <a:srgbClr val="000000">
                      <a:alpha val="43137"/>
                    </a:srgbClr>
                  </a:outerShdw>
                </a:effectLst>
                <a:latin typeface="Times New Roman" panose="02020603050405020304" pitchFamily="18" charset="0"/>
                <a:ea typeface="MS Gothic" panose="020B0609070205080204" pitchFamily="49" charset="-128"/>
                <a:cs typeface="Gautami" panose="020B0502040204020203" pitchFamily="34" charset="0"/>
              </a:rPr>
              <a:t>5. Block Diagram</a:t>
            </a:r>
            <a:endParaRPr lang="en-IN" sz="2400" b="1" kern="0" dirty="0">
              <a:effectLst>
                <a:outerShdw blurRad="38100" dist="38100" dir="2700000" algn="tl">
                  <a:srgbClr val="000000">
                    <a:alpha val="43137"/>
                  </a:srgbClr>
                </a:outerShdw>
              </a:effectLst>
              <a:latin typeface="Calibri" panose="020F0502020204030204" pitchFamily="34" charset="0"/>
              <a:ea typeface="MS Gothic" panose="020B0609070205080204" pitchFamily="49" charset="-128"/>
              <a:cs typeface="Gautami" panose="020B0502040204020203" pitchFamily="34" charset="0"/>
            </a:endParaRPr>
          </a:p>
        </p:txBody>
      </p:sp>
    </p:spTree>
    <p:extLst>
      <p:ext uri="{BB962C8B-B14F-4D97-AF65-F5344CB8AC3E}">
        <p14:creationId xmlns:p14="http://schemas.microsoft.com/office/powerpoint/2010/main" val="3795135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8461905-0A7F-2F2C-8DBC-CAC9BED1120F}"/>
              </a:ext>
            </a:extLst>
          </p:cNvPr>
          <p:cNvSpPr txBox="1"/>
          <p:nvPr/>
        </p:nvSpPr>
        <p:spPr>
          <a:xfrm>
            <a:off x="946484" y="431625"/>
            <a:ext cx="8710863" cy="6426375"/>
          </a:xfrm>
          <a:prstGeom prst="rect">
            <a:avLst/>
          </a:prstGeom>
          <a:noFill/>
        </p:spPr>
        <p:txBody>
          <a:bodyPr wrap="square">
            <a:spAutoFit/>
          </a:bodyPr>
          <a:lstStyle/>
          <a:p>
            <a:pPr marL="0" marR="0">
              <a:lnSpc>
                <a:spcPct val="115000"/>
              </a:lnSpc>
              <a:spcBef>
                <a:spcPts val="2400"/>
              </a:spcBef>
              <a:buNone/>
            </a:pPr>
            <a:r>
              <a:rPr lang="en-US" sz="2400" b="1" kern="0" dirty="0">
                <a:solidFill>
                  <a:srgbClr val="365F91"/>
                </a:solidFill>
                <a:effectLst/>
                <a:latin typeface="Times New Roman" panose="02020603050405020304" pitchFamily="18" charset="0"/>
                <a:ea typeface="MS Gothic" panose="020B0609070205080204" pitchFamily="49" charset="-128"/>
                <a:cs typeface="Gautami" panose="020B0502040204020203" pitchFamily="34" charset="0"/>
              </a:rPr>
              <a:t>6. Complete Code (Python Backend)</a:t>
            </a:r>
            <a:endParaRPr lang="en-IN" sz="2400" b="1" kern="0" dirty="0">
              <a:solidFill>
                <a:srgbClr val="365F91"/>
              </a:solidFill>
              <a:effectLst/>
              <a:latin typeface="Calibri" panose="020F0502020204030204" pitchFamily="34" charset="0"/>
              <a:ea typeface="MS Gothic" panose="020B0609070205080204" pitchFamily="49" charset="-128"/>
              <a:cs typeface="Gautami" panose="020B0502040204020203" pitchFamily="34" charset="0"/>
            </a:endParaRPr>
          </a:p>
          <a:p>
            <a:pPr>
              <a:buNone/>
            </a:pP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import pandas as pd</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import </a:t>
            </a:r>
            <a:r>
              <a:rPr lang="en-US" sz="2400" dirty="0" err="1">
                <a:effectLst/>
                <a:latin typeface="Times New Roman" panose="02020603050405020304" pitchFamily="18" charset="0"/>
                <a:ea typeface="MS Mincho" panose="02020609040205080304" pitchFamily="49" charset="-128"/>
              </a:rPr>
              <a:t>numpy</a:t>
            </a:r>
            <a:r>
              <a:rPr lang="en-US" sz="2400" dirty="0">
                <a:effectLst/>
                <a:latin typeface="Times New Roman" panose="02020603050405020304" pitchFamily="18" charset="0"/>
                <a:ea typeface="MS Mincho" panose="02020609040205080304" pitchFamily="49" charset="-128"/>
              </a:rPr>
              <a:t> as np</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from </a:t>
            </a:r>
            <a:r>
              <a:rPr lang="en-US" sz="2400" dirty="0" err="1">
                <a:effectLst/>
                <a:latin typeface="Times New Roman" panose="02020603050405020304" pitchFamily="18" charset="0"/>
                <a:ea typeface="MS Mincho" panose="02020609040205080304" pitchFamily="49" charset="-128"/>
              </a:rPr>
              <a:t>keras.models</a:t>
            </a:r>
            <a:r>
              <a:rPr lang="en-US" sz="2400" dirty="0">
                <a:effectLst/>
                <a:latin typeface="Times New Roman" panose="02020603050405020304" pitchFamily="18" charset="0"/>
                <a:ea typeface="MS Mincho" panose="02020609040205080304" pitchFamily="49" charset="-128"/>
              </a:rPr>
              <a:t> import Sequential</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from </a:t>
            </a:r>
            <a:r>
              <a:rPr lang="en-US" sz="2400" dirty="0" err="1">
                <a:effectLst/>
                <a:latin typeface="Times New Roman" panose="02020603050405020304" pitchFamily="18" charset="0"/>
                <a:ea typeface="MS Mincho" panose="02020609040205080304" pitchFamily="49" charset="-128"/>
              </a:rPr>
              <a:t>keras.layers</a:t>
            </a:r>
            <a:r>
              <a:rPr lang="en-US" sz="2400" dirty="0">
                <a:effectLst/>
                <a:latin typeface="Times New Roman" panose="02020603050405020304" pitchFamily="18" charset="0"/>
                <a:ea typeface="MS Mincho" panose="02020609040205080304" pitchFamily="49" charset="-128"/>
              </a:rPr>
              <a:t> import LSTM, Dense</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import </a:t>
            </a:r>
            <a:r>
              <a:rPr lang="en-US" sz="2400" dirty="0" err="1">
                <a:effectLst/>
                <a:latin typeface="Times New Roman" panose="02020603050405020304" pitchFamily="18" charset="0"/>
                <a:ea typeface="MS Mincho" panose="02020609040205080304" pitchFamily="49" charset="-128"/>
              </a:rPr>
              <a:t>gradio</a:t>
            </a:r>
            <a:r>
              <a:rPr lang="en-US" sz="2400" dirty="0">
                <a:effectLst/>
                <a:latin typeface="Times New Roman" panose="02020603050405020304" pitchFamily="18" charset="0"/>
                <a:ea typeface="MS Mincho" panose="02020609040205080304" pitchFamily="49" charset="-128"/>
              </a:rPr>
              <a:t> as gr</a:t>
            </a:r>
            <a:br>
              <a:rPr lang="en-US" sz="2400" dirty="0">
                <a:effectLst/>
                <a:latin typeface="Times New Roman" panose="02020603050405020304" pitchFamily="18" charset="0"/>
                <a:ea typeface="MS Mincho" panose="02020609040205080304" pitchFamily="49" charset="-128"/>
              </a:rPr>
            </a:b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def </a:t>
            </a:r>
            <a:r>
              <a:rPr lang="en-US" sz="2400" dirty="0" err="1">
                <a:effectLst/>
                <a:latin typeface="Times New Roman" panose="02020603050405020304" pitchFamily="18" charset="0"/>
                <a:ea typeface="MS Mincho" panose="02020609040205080304" pitchFamily="49" charset="-128"/>
              </a:rPr>
              <a:t>create_model</a:t>
            </a:r>
            <a:r>
              <a:rPr lang="en-US" sz="2400" dirty="0">
                <a:effectLst/>
                <a:latin typeface="Times New Roman" panose="02020603050405020304" pitchFamily="18" charset="0"/>
                <a:ea typeface="MS Mincho" panose="02020609040205080304" pitchFamily="49" charset="-128"/>
              </a:rPr>
              <a:t>(</a:t>
            </a:r>
            <a:r>
              <a:rPr lang="en-US" sz="2400" dirty="0" err="1">
                <a:effectLst/>
                <a:latin typeface="Times New Roman" panose="02020603050405020304" pitchFamily="18" charset="0"/>
                <a:ea typeface="MS Mincho" panose="02020609040205080304" pitchFamily="49" charset="-128"/>
              </a:rPr>
              <a:t>input_shape</a:t>
            </a:r>
            <a:r>
              <a:rPr lang="en-US" sz="2400" dirty="0">
                <a:effectLst/>
                <a:latin typeface="Times New Roman" panose="02020603050405020304" pitchFamily="18" charset="0"/>
                <a:ea typeface="MS Mincho" panose="02020609040205080304" pitchFamily="49" charset="-128"/>
              </a:rPr>
              <a:t>):</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model = Sequential()</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a:t>
            </a:r>
            <a:r>
              <a:rPr lang="en-US" sz="2400" dirty="0" err="1">
                <a:effectLst/>
                <a:latin typeface="Times New Roman" panose="02020603050405020304" pitchFamily="18" charset="0"/>
                <a:ea typeface="MS Mincho" panose="02020609040205080304" pitchFamily="49" charset="-128"/>
              </a:rPr>
              <a:t>model.add</a:t>
            </a:r>
            <a:r>
              <a:rPr lang="en-US" sz="2400" dirty="0">
                <a:effectLst/>
                <a:latin typeface="Times New Roman" panose="02020603050405020304" pitchFamily="18" charset="0"/>
                <a:ea typeface="MS Mincho" panose="02020609040205080304" pitchFamily="49" charset="-128"/>
              </a:rPr>
              <a:t>(LSTM(units=50, </a:t>
            </a:r>
            <a:r>
              <a:rPr lang="en-US" sz="2400" dirty="0" err="1">
                <a:effectLst/>
                <a:latin typeface="Times New Roman" panose="02020603050405020304" pitchFamily="18" charset="0"/>
                <a:ea typeface="MS Mincho" panose="02020609040205080304" pitchFamily="49" charset="-128"/>
              </a:rPr>
              <a:t>return_sequences</a:t>
            </a:r>
            <a:r>
              <a:rPr lang="en-US" sz="2400" dirty="0">
                <a:effectLst/>
                <a:latin typeface="Times New Roman" panose="02020603050405020304" pitchFamily="18" charset="0"/>
                <a:ea typeface="MS Mincho" panose="02020609040205080304" pitchFamily="49" charset="-128"/>
              </a:rPr>
              <a:t>=True, </a:t>
            </a:r>
            <a:r>
              <a:rPr lang="en-US" sz="2400" dirty="0" err="1">
                <a:effectLst/>
                <a:latin typeface="Times New Roman" panose="02020603050405020304" pitchFamily="18" charset="0"/>
                <a:ea typeface="MS Mincho" panose="02020609040205080304" pitchFamily="49" charset="-128"/>
              </a:rPr>
              <a:t>input_shape</a:t>
            </a:r>
            <a:r>
              <a:rPr lang="en-US" sz="2400" dirty="0">
                <a:effectLst/>
                <a:latin typeface="Times New Roman" panose="02020603050405020304" pitchFamily="18" charset="0"/>
                <a:ea typeface="MS Mincho" panose="02020609040205080304" pitchFamily="49" charset="-128"/>
              </a:rPr>
              <a:t>=</a:t>
            </a:r>
            <a:r>
              <a:rPr lang="en-US" sz="2400" dirty="0" err="1">
                <a:effectLst/>
                <a:latin typeface="Times New Roman" panose="02020603050405020304" pitchFamily="18" charset="0"/>
                <a:ea typeface="MS Mincho" panose="02020609040205080304" pitchFamily="49" charset="-128"/>
              </a:rPr>
              <a:t>input_shape</a:t>
            </a:r>
            <a:r>
              <a:rPr lang="en-US" sz="2400" dirty="0">
                <a:effectLst/>
                <a:latin typeface="Times New Roman" panose="02020603050405020304" pitchFamily="18" charset="0"/>
                <a:ea typeface="MS Mincho" panose="02020609040205080304" pitchFamily="49" charset="-128"/>
              </a:rPr>
              <a:t>))</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a:t>
            </a:r>
            <a:r>
              <a:rPr lang="en-US" sz="2400" dirty="0" err="1">
                <a:effectLst/>
                <a:latin typeface="Times New Roman" panose="02020603050405020304" pitchFamily="18" charset="0"/>
                <a:ea typeface="MS Mincho" panose="02020609040205080304" pitchFamily="49" charset="-128"/>
              </a:rPr>
              <a:t>model.add</a:t>
            </a:r>
            <a:r>
              <a:rPr lang="en-US" sz="2400" dirty="0">
                <a:effectLst/>
                <a:latin typeface="Times New Roman" panose="02020603050405020304" pitchFamily="18" charset="0"/>
                <a:ea typeface="MS Mincho" panose="02020609040205080304" pitchFamily="49" charset="-128"/>
              </a:rPr>
              <a:t>(LSTM(units=50))</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a:t>
            </a:r>
            <a:r>
              <a:rPr lang="en-US" sz="2400" dirty="0" err="1">
                <a:effectLst/>
                <a:latin typeface="Times New Roman" panose="02020603050405020304" pitchFamily="18" charset="0"/>
                <a:ea typeface="MS Mincho" panose="02020609040205080304" pitchFamily="49" charset="-128"/>
              </a:rPr>
              <a:t>model.add</a:t>
            </a:r>
            <a:r>
              <a:rPr lang="en-US" sz="2400" dirty="0">
                <a:effectLst/>
                <a:latin typeface="Times New Roman" panose="02020603050405020304" pitchFamily="18" charset="0"/>
                <a:ea typeface="MS Mincho" panose="02020609040205080304" pitchFamily="49" charset="-128"/>
              </a:rPr>
              <a:t>(Dense(1))</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a:t>
            </a:r>
            <a:r>
              <a:rPr lang="en-US" sz="2400" dirty="0" err="1">
                <a:effectLst/>
                <a:latin typeface="Times New Roman" panose="02020603050405020304" pitchFamily="18" charset="0"/>
                <a:ea typeface="MS Mincho" panose="02020609040205080304" pitchFamily="49" charset="-128"/>
              </a:rPr>
              <a:t>model.compile</a:t>
            </a:r>
            <a:r>
              <a:rPr lang="en-US" sz="2400" dirty="0">
                <a:effectLst/>
                <a:latin typeface="Times New Roman" panose="02020603050405020304" pitchFamily="18" charset="0"/>
                <a:ea typeface="MS Mincho" panose="02020609040205080304" pitchFamily="49" charset="-128"/>
              </a:rPr>
              <a:t>(optimizer='</a:t>
            </a:r>
            <a:r>
              <a:rPr lang="en-US" sz="2400" dirty="0" err="1">
                <a:effectLst/>
                <a:latin typeface="Times New Roman" panose="02020603050405020304" pitchFamily="18" charset="0"/>
                <a:ea typeface="MS Mincho" panose="02020609040205080304" pitchFamily="49" charset="-128"/>
              </a:rPr>
              <a:t>adam</a:t>
            </a:r>
            <a:r>
              <a:rPr lang="en-US" sz="2400" dirty="0">
                <a:effectLst/>
                <a:latin typeface="Times New Roman" panose="02020603050405020304" pitchFamily="18" charset="0"/>
                <a:ea typeface="MS Mincho" panose="02020609040205080304" pitchFamily="49" charset="-128"/>
              </a:rPr>
              <a:t>', loss='</a:t>
            </a:r>
            <a:r>
              <a:rPr lang="en-US" sz="2400" dirty="0" err="1">
                <a:effectLst/>
                <a:latin typeface="Times New Roman" panose="02020603050405020304" pitchFamily="18" charset="0"/>
                <a:ea typeface="MS Mincho" panose="02020609040205080304" pitchFamily="49" charset="-128"/>
              </a:rPr>
              <a:t>mean_squared_error</a:t>
            </a:r>
            <a:r>
              <a:rPr lang="en-US" sz="2400" dirty="0">
                <a:effectLst/>
                <a:latin typeface="Times New Roman" panose="02020603050405020304" pitchFamily="18" charset="0"/>
                <a:ea typeface="MS Mincho" panose="02020609040205080304" pitchFamily="49" charset="-128"/>
              </a:rPr>
              <a:t>')</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return model</a:t>
            </a:r>
            <a:br>
              <a:rPr lang="en-US" sz="2400" dirty="0">
                <a:effectLst/>
                <a:latin typeface="Times New Roman" panose="02020603050405020304" pitchFamily="18" charset="0"/>
                <a:ea typeface="MS Mincho" panose="02020609040205080304" pitchFamily="49" charset="-128"/>
              </a:rPr>
            </a:br>
            <a:endParaRPr lang="en-IN" sz="2400" dirty="0"/>
          </a:p>
        </p:txBody>
      </p:sp>
    </p:spTree>
    <p:extLst>
      <p:ext uri="{BB962C8B-B14F-4D97-AF65-F5344CB8AC3E}">
        <p14:creationId xmlns:p14="http://schemas.microsoft.com/office/powerpoint/2010/main" val="8663219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9D14D3-65C9-C8B0-4BF2-7517CE14171D}"/>
              </a:ext>
            </a:extLst>
          </p:cNvPr>
          <p:cNvSpPr txBox="1"/>
          <p:nvPr/>
        </p:nvSpPr>
        <p:spPr>
          <a:xfrm>
            <a:off x="1014662" y="243512"/>
            <a:ext cx="9364580" cy="6370975"/>
          </a:xfrm>
          <a:prstGeom prst="rect">
            <a:avLst/>
          </a:prstGeom>
          <a:noFill/>
        </p:spPr>
        <p:txBody>
          <a:bodyPr wrap="square">
            <a:spAutoFit/>
          </a:bodyPr>
          <a:lstStyle/>
          <a:p>
            <a:r>
              <a:rPr lang="en-US" sz="2400" dirty="0">
                <a:effectLst/>
                <a:latin typeface="Times New Roman" panose="02020603050405020304" pitchFamily="18" charset="0"/>
                <a:ea typeface="MS Mincho" panose="02020609040205080304" pitchFamily="49" charset="-128"/>
              </a:rPr>
              <a:t>def </a:t>
            </a:r>
            <a:r>
              <a:rPr lang="en-US" sz="2400" dirty="0" err="1">
                <a:effectLst/>
                <a:latin typeface="Times New Roman" panose="02020603050405020304" pitchFamily="18" charset="0"/>
                <a:ea typeface="MS Mincho" panose="02020609040205080304" pitchFamily="49" charset="-128"/>
              </a:rPr>
              <a:t>preprocess_data</a:t>
            </a:r>
            <a:r>
              <a:rPr lang="en-US" sz="2400" dirty="0">
                <a:effectLst/>
                <a:latin typeface="Times New Roman" panose="02020603050405020304" pitchFamily="18" charset="0"/>
                <a:ea typeface="MS Mincho" panose="02020609040205080304" pitchFamily="49" charset="-128"/>
              </a:rPr>
              <a:t>(</a:t>
            </a:r>
            <a:r>
              <a:rPr lang="en-US" sz="2400" dirty="0" err="1">
                <a:effectLst/>
                <a:latin typeface="Times New Roman" panose="02020603050405020304" pitchFamily="18" charset="0"/>
                <a:ea typeface="MS Mincho" panose="02020609040205080304" pitchFamily="49" charset="-128"/>
              </a:rPr>
              <a:t>df</a:t>
            </a:r>
            <a:r>
              <a:rPr lang="en-US" sz="2400" dirty="0">
                <a:effectLst/>
                <a:latin typeface="Times New Roman" panose="02020603050405020304" pitchFamily="18" charset="0"/>
                <a:ea typeface="MS Mincho" panose="02020609040205080304" pitchFamily="49" charset="-128"/>
              </a:rPr>
              <a:t>):</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a:t>
            </a:r>
            <a:r>
              <a:rPr lang="en-US" sz="2400" dirty="0" err="1">
                <a:effectLst/>
                <a:latin typeface="Times New Roman" panose="02020603050405020304" pitchFamily="18" charset="0"/>
                <a:ea typeface="MS Mincho" panose="02020609040205080304" pitchFamily="49" charset="-128"/>
              </a:rPr>
              <a:t>df</a:t>
            </a:r>
            <a:r>
              <a:rPr lang="en-US" sz="2400" dirty="0">
                <a:effectLst/>
                <a:latin typeface="Times New Roman" panose="02020603050405020304" pitchFamily="18" charset="0"/>
                <a:ea typeface="MS Mincho" panose="02020609040205080304" pitchFamily="49" charset="-128"/>
              </a:rPr>
              <a:t> = </a:t>
            </a:r>
            <a:r>
              <a:rPr lang="en-US" sz="2400" dirty="0" err="1">
                <a:effectLst/>
                <a:latin typeface="Times New Roman" panose="02020603050405020304" pitchFamily="18" charset="0"/>
                <a:ea typeface="MS Mincho" panose="02020609040205080304" pitchFamily="49" charset="-128"/>
              </a:rPr>
              <a:t>df</a:t>
            </a:r>
            <a:r>
              <a:rPr lang="en-US" sz="2400" dirty="0">
                <a:effectLst/>
                <a:latin typeface="Times New Roman" panose="02020603050405020304" pitchFamily="18" charset="0"/>
                <a:ea typeface="MS Mincho" panose="02020609040205080304" pitchFamily="49" charset="-128"/>
              </a:rPr>
              <a:t>[['Close']]</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a:t>
            </a:r>
            <a:r>
              <a:rPr lang="en-US" sz="2400" dirty="0" err="1">
                <a:effectLst/>
                <a:latin typeface="Times New Roman" panose="02020603050405020304" pitchFamily="18" charset="0"/>
                <a:ea typeface="MS Mincho" panose="02020609040205080304" pitchFamily="49" charset="-128"/>
              </a:rPr>
              <a:t>df</a:t>
            </a:r>
            <a:r>
              <a:rPr lang="en-US" sz="2400" dirty="0">
                <a:effectLst/>
                <a:latin typeface="Times New Roman" panose="02020603050405020304" pitchFamily="18" charset="0"/>
                <a:ea typeface="MS Mincho" panose="02020609040205080304" pitchFamily="49" charset="-128"/>
              </a:rPr>
              <a:t> = </a:t>
            </a:r>
            <a:r>
              <a:rPr lang="en-US" sz="2400" dirty="0" err="1">
                <a:effectLst/>
                <a:latin typeface="Times New Roman" panose="02020603050405020304" pitchFamily="18" charset="0"/>
                <a:ea typeface="MS Mincho" panose="02020609040205080304" pitchFamily="49" charset="-128"/>
              </a:rPr>
              <a:t>df.dropna</a:t>
            </a:r>
            <a:r>
              <a:rPr lang="en-US" sz="2400" dirty="0">
                <a:effectLst/>
                <a:latin typeface="Times New Roman" panose="02020603050405020304" pitchFamily="18" charset="0"/>
                <a:ea typeface="MS Mincho" panose="02020609040205080304" pitchFamily="49" charset="-128"/>
              </a:rPr>
              <a:t>()</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data = </a:t>
            </a:r>
            <a:r>
              <a:rPr lang="en-US" sz="2400" dirty="0" err="1">
                <a:effectLst/>
                <a:latin typeface="Times New Roman" panose="02020603050405020304" pitchFamily="18" charset="0"/>
                <a:ea typeface="MS Mincho" panose="02020609040205080304" pitchFamily="49" charset="-128"/>
              </a:rPr>
              <a:t>df.values</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a:t>
            </a:r>
            <a:r>
              <a:rPr lang="en-US" sz="2400" dirty="0" err="1">
                <a:effectLst/>
                <a:latin typeface="Times New Roman" panose="02020603050405020304" pitchFamily="18" charset="0"/>
                <a:ea typeface="MS Mincho" panose="02020609040205080304" pitchFamily="49" charset="-128"/>
              </a:rPr>
              <a:t>scaled_data</a:t>
            </a:r>
            <a:r>
              <a:rPr lang="en-US" sz="2400" dirty="0">
                <a:effectLst/>
                <a:latin typeface="Times New Roman" panose="02020603050405020304" pitchFamily="18" charset="0"/>
                <a:ea typeface="MS Mincho" panose="02020609040205080304" pitchFamily="49" charset="-128"/>
              </a:rPr>
              <a:t> = (data - </a:t>
            </a:r>
            <a:r>
              <a:rPr lang="en-US" sz="2400" dirty="0" err="1">
                <a:effectLst/>
                <a:latin typeface="Times New Roman" panose="02020603050405020304" pitchFamily="18" charset="0"/>
                <a:ea typeface="MS Mincho" panose="02020609040205080304" pitchFamily="49" charset="-128"/>
              </a:rPr>
              <a:t>data.min</a:t>
            </a:r>
            <a:r>
              <a:rPr lang="en-US" sz="2400" dirty="0">
                <a:effectLst/>
                <a:latin typeface="Times New Roman" panose="02020603050405020304" pitchFamily="18" charset="0"/>
                <a:ea typeface="MS Mincho" panose="02020609040205080304" pitchFamily="49" charset="-128"/>
              </a:rPr>
              <a:t>()) / (</a:t>
            </a:r>
            <a:r>
              <a:rPr lang="en-US" sz="2400" dirty="0" err="1">
                <a:effectLst/>
                <a:latin typeface="Times New Roman" panose="02020603050405020304" pitchFamily="18" charset="0"/>
                <a:ea typeface="MS Mincho" panose="02020609040205080304" pitchFamily="49" charset="-128"/>
              </a:rPr>
              <a:t>data.max</a:t>
            </a:r>
            <a:r>
              <a:rPr lang="en-US" sz="2400" dirty="0">
                <a:effectLst/>
                <a:latin typeface="Times New Roman" panose="02020603050405020304" pitchFamily="18" charset="0"/>
                <a:ea typeface="MS Mincho" panose="02020609040205080304" pitchFamily="49" charset="-128"/>
              </a:rPr>
              <a:t>() - </a:t>
            </a:r>
            <a:r>
              <a:rPr lang="en-US" sz="2400" dirty="0" err="1">
                <a:effectLst/>
                <a:latin typeface="Times New Roman" panose="02020603050405020304" pitchFamily="18" charset="0"/>
                <a:ea typeface="MS Mincho" panose="02020609040205080304" pitchFamily="49" charset="-128"/>
              </a:rPr>
              <a:t>data.min</a:t>
            </a:r>
            <a:r>
              <a:rPr lang="en-US" sz="2400" dirty="0">
                <a:effectLst/>
                <a:latin typeface="Times New Roman" panose="02020603050405020304" pitchFamily="18" charset="0"/>
                <a:ea typeface="MS Mincho" panose="02020609040205080304" pitchFamily="49" charset="-128"/>
              </a:rPr>
              <a:t>())</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X, y = [], []</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for </a:t>
            </a:r>
            <a:r>
              <a:rPr lang="en-US" sz="2400" dirty="0" err="1">
                <a:effectLst/>
                <a:latin typeface="Times New Roman" panose="02020603050405020304" pitchFamily="18" charset="0"/>
                <a:ea typeface="MS Mincho" panose="02020609040205080304" pitchFamily="49" charset="-128"/>
              </a:rPr>
              <a:t>i</a:t>
            </a:r>
            <a:r>
              <a:rPr lang="en-US" sz="2400" dirty="0">
                <a:effectLst/>
                <a:latin typeface="Times New Roman" panose="02020603050405020304" pitchFamily="18" charset="0"/>
                <a:ea typeface="MS Mincho" panose="02020609040205080304" pitchFamily="49" charset="-128"/>
              </a:rPr>
              <a:t> in range(60, </a:t>
            </a:r>
            <a:r>
              <a:rPr lang="en-US" sz="2400" dirty="0" err="1">
                <a:effectLst/>
                <a:latin typeface="Times New Roman" panose="02020603050405020304" pitchFamily="18" charset="0"/>
                <a:ea typeface="MS Mincho" panose="02020609040205080304" pitchFamily="49" charset="-128"/>
              </a:rPr>
              <a:t>len</a:t>
            </a:r>
            <a:r>
              <a:rPr lang="en-US" sz="2400" dirty="0">
                <a:effectLst/>
                <a:latin typeface="Times New Roman" panose="02020603050405020304" pitchFamily="18" charset="0"/>
                <a:ea typeface="MS Mincho" panose="02020609040205080304" pitchFamily="49" charset="-128"/>
              </a:rPr>
              <a:t>(</a:t>
            </a:r>
            <a:r>
              <a:rPr lang="en-US" sz="2400" dirty="0" err="1">
                <a:effectLst/>
                <a:latin typeface="Times New Roman" panose="02020603050405020304" pitchFamily="18" charset="0"/>
                <a:ea typeface="MS Mincho" panose="02020609040205080304" pitchFamily="49" charset="-128"/>
              </a:rPr>
              <a:t>scaled_data</a:t>
            </a:r>
            <a:r>
              <a:rPr lang="en-US" sz="2400" dirty="0">
                <a:effectLst/>
                <a:latin typeface="Times New Roman" panose="02020603050405020304" pitchFamily="18" charset="0"/>
                <a:ea typeface="MS Mincho" panose="02020609040205080304" pitchFamily="49" charset="-128"/>
              </a:rPr>
              <a:t>)):</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a:t>
            </a:r>
            <a:r>
              <a:rPr lang="en-US" sz="2400" dirty="0" err="1">
                <a:effectLst/>
                <a:latin typeface="Times New Roman" panose="02020603050405020304" pitchFamily="18" charset="0"/>
                <a:ea typeface="MS Mincho" panose="02020609040205080304" pitchFamily="49" charset="-128"/>
              </a:rPr>
              <a:t>X.append</a:t>
            </a:r>
            <a:r>
              <a:rPr lang="en-US" sz="2400" dirty="0">
                <a:effectLst/>
                <a:latin typeface="Times New Roman" panose="02020603050405020304" pitchFamily="18" charset="0"/>
                <a:ea typeface="MS Mincho" panose="02020609040205080304" pitchFamily="49" charset="-128"/>
              </a:rPr>
              <a:t>(</a:t>
            </a:r>
            <a:r>
              <a:rPr lang="en-US" sz="2400" dirty="0" err="1">
                <a:effectLst/>
                <a:latin typeface="Times New Roman" panose="02020603050405020304" pitchFamily="18" charset="0"/>
                <a:ea typeface="MS Mincho" panose="02020609040205080304" pitchFamily="49" charset="-128"/>
              </a:rPr>
              <a:t>scaled_data</a:t>
            </a:r>
            <a:r>
              <a:rPr lang="en-US" sz="2400" dirty="0">
                <a:effectLst/>
                <a:latin typeface="Times New Roman" panose="02020603050405020304" pitchFamily="18" charset="0"/>
                <a:ea typeface="MS Mincho" panose="02020609040205080304" pitchFamily="49" charset="-128"/>
              </a:rPr>
              <a:t>[i-60:i, 0])</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a:t>
            </a:r>
            <a:r>
              <a:rPr lang="en-US" sz="2400" dirty="0" err="1">
                <a:effectLst/>
                <a:latin typeface="Times New Roman" panose="02020603050405020304" pitchFamily="18" charset="0"/>
                <a:ea typeface="MS Mincho" panose="02020609040205080304" pitchFamily="49" charset="-128"/>
              </a:rPr>
              <a:t>y.append</a:t>
            </a:r>
            <a:r>
              <a:rPr lang="en-US" sz="2400" dirty="0">
                <a:effectLst/>
                <a:latin typeface="Times New Roman" panose="02020603050405020304" pitchFamily="18" charset="0"/>
                <a:ea typeface="MS Mincho" panose="02020609040205080304" pitchFamily="49" charset="-128"/>
              </a:rPr>
              <a:t>(</a:t>
            </a:r>
            <a:r>
              <a:rPr lang="en-US" sz="2400" dirty="0" err="1">
                <a:effectLst/>
                <a:latin typeface="Times New Roman" panose="02020603050405020304" pitchFamily="18" charset="0"/>
                <a:ea typeface="MS Mincho" panose="02020609040205080304" pitchFamily="49" charset="-128"/>
              </a:rPr>
              <a:t>scaled_data</a:t>
            </a:r>
            <a:r>
              <a:rPr lang="en-US" sz="2400" dirty="0">
                <a:effectLst/>
                <a:latin typeface="Times New Roman" panose="02020603050405020304" pitchFamily="18" charset="0"/>
                <a:ea typeface="MS Mincho" panose="02020609040205080304" pitchFamily="49" charset="-128"/>
              </a:rPr>
              <a:t>[</a:t>
            </a:r>
            <a:r>
              <a:rPr lang="en-US" sz="2400" dirty="0" err="1">
                <a:effectLst/>
                <a:latin typeface="Times New Roman" panose="02020603050405020304" pitchFamily="18" charset="0"/>
                <a:ea typeface="MS Mincho" panose="02020609040205080304" pitchFamily="49" charset="-128"/>
              </a:rPr>
              <a:t>i</a:t>
            </a:r>
            <a:r>
              <a:rPr lang="en-US" sz="2400" dirty="0">
                <a:effectLst/>
                <a:latin typeface="Times New Roman" panose="02020603050405020304" pitchFamily="18" charset="0"/>
                <a:ea typeface="MS Mincho" panose="02020609040205080304" pitchFamily="49" charset="-128"/>
              </a:rPr>
              <a:t>, 0])</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return </a:t>
            </a:r>
            <a:r>
              <a:rPr lang="en-US" sz="2400" dirty="0" err="1">
                <a:effectLst/>
                <a:latin typeface="Times New Roman" panose="02020603050405020304" pitchFamily="18" charset="0"/>
                <a:ea typeface="MS Mincho" panose="02020609040205080304" pitchFamily="49" charset="-128"/>
              </a:rPr>
              <a:t>np.array</a:t>
            </a:r>
            <a:r>
              <a:rPr lang="en-US" sz="2400" dirty="0">
                <a:effectLst/>
                <a:latin typeface="Times New Roman" panose="02020603050405020304" pitchFamily="18" charset="0"/>
                <a:ea typeface="MS Mincho" panose="02020609040205080304" pitchFamily="49" charset="-128"/>
              </a:rPr>
              <a:t>(X), </a:t>
            </a:r>
            <a:r>
              <a:rPr lang="en-US" sz="2400" dirty="0" err="1">
                <a:effectLst/>
                <a:latin typeface="Times New Roman" panose="02020603050405020304" pitchFamily="18" charset="0"/>
                <a:ea typeface="MS Mincho" panose="02020609040205080304" pitchFamily="49" charset="-128"/>
              </a:rPr>
              <a:t>np.array</a:t>
            </a:r>
            <a:r>
              <a:rPr lang="en-US" sz="2400" dirty="0">
                <a:effectLst/>
                <a:latin typeface="Times New Roman" panose="02020603050405020304" pitchFamily="18" charset="0"/>
                <a:ea typeface="MS Mincho" panose="02020609040205080304" pitchFamily="49" charset="-128"/>
              </a:rPr>
              <a:t>(y), </a:t>
            </a:r>
            <a:r>
              <a:rPr lang="en-US" sz="2400" dirty="0" err="1">
                <a:effectLst/>
                <a:latin typeface="Times New Roman" panose="02020603050405020304" pitchFamily="18" charset="0"/>
                <a:ea typeface="MS Mincho" panose="02020609040205080304" pitchFamily="49" charset="-128"/>
              </a:rPr>
              <a:t>data.min</a:t>
            </a:r>
            <a:r>
              <a:rPr lang="en-US" sz="2400" dirty="0">
                <a:effectLst/>
                <a:latin typeface="Times New Roman" panose="02020603050405020304" pitchFamily="18" charset="0"/>
                <a:ea typeface="MS Mincho" panose="02020609040205080304" pitchFamily="49" charset="-128"/>
              </a:rPr>
              <a:t>(), </a:t>
            </a:r>
            <a:r>
              <a:rPr lang="en-US" sz="2400" dirty="0" err="1">
                <a:effectLst/>
                <a:latin typeface="Times New Roman" panose="02020603050405020304" pitchFamily="18" charset="0"/>
                <a:ea typeface="MS Mincho" panose="02020609040205080304" pitchFamily="49" charset="-128"/>
              </a:rPr>
              <a:t>data.max</a:t>
            </a:r>
            <a:r>
              <a:rPr lang="en-US" sz="2400" dirty="0">
                <a:effectLst/>
                <a:latin typeface="Times New Roman" panose="02020603050405020304" pitchFamily="18" charset="0"/>
                <a:ea typeface="MS Mincho" panose="02020609040205080304" pitchFamily="49" charset="-128"/>
              </a:rPr>
              <a:t>()</a:t>
            </a:r>
          </a:p>
          <a:p>
            <a:endParaRPr lang="en-US" sz="2400" dirty="0">
              <a:latin typeface="Times New Roman" panose="02020603050405020304" pitchFamily="18" charset="0"/>
              <a:ea typeface="MS Mincho" panose="02020609040205080304" pitchFamily="49" charset="-128"/>
            </a:endParaRPr>
          </a:p>
          <a:p>
            <a:r>
              <a:rPr lang="en-US" sz="2400" dirty="0">
                <a:effectLst/>
                <a:latin typeface="Times New Roman" panose="02020603050405020304" pitchFamily="18" charset="0"/>
                <a:ea typeface="MS Mincho" panose="02020609040205080304" pitchFamily="49" charset="-128"/>
              </a:rPr>
              <a:t>def </a:t>
            </a:r>
            <a:r>
              <a:rPr lang="en-US" sz="2400" dirty="0" err="1">
                <a:effectLst/>
                <a:latin typeface="Times New Roman" panose="02020603050405020304" pitchFamily="18" charset="0"/>
                <a:ea typeface="MS Mincho" panose="02020609040205080304" pitchFamily="49" charset="-128"/>
              </a:rPr>
              <a:t>predict_price</a:t>
            </a:r>
            <a:r>
              <a:rPr lang="en-US" sz="2400" dirty="0">
                <a:effectLst/>
                <a:latin typeface="Times New Roman" panose="02020603050405020304" pitchFamily="18" charset="0"/>
                <a:ea typeface="MS Mincho" panose="02020609040205080304" pitchFamily="49" charset="-128"/>
              </a:rPr>
              <a:t>(file):</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a:t>
            </a:r>
            <a:r>
              <a:rPr lang="en-US" sz="2400" dirty="0" err="1">
                <a:effectLst/>
                <a:latin typeface="Times New Roman" panose="02020603050405020304" pitchFamily="18" charset="0"/>
                <a:ea typeface="MS Mincho" panose="02020609040205080304" pitchFamily="49" charset="-128"/>
              </a:rPr>
              <a:t>df</a:t>
            </a:r>
            <a:r>
              <a:rPr lang="en-US" sz="2400" dirty="0">
                <a:effectLst/>
                <a:latin typeface="Times New Roman" panose="02020603050405020304" pitchFamily="18" charset="0"/>
                <a:ea typeface="MS Mincho" panose="02020609040205080304" pitchFamily="49" charset="-128"/>
              </a:rPr>
              <a:t> = </a:t>
            </a:r>
            <a:r>
              <a:rPr lang="en-US" sz="2400" dirty="0" err="1">
                <a:effectLst/>
                <a:latin typeface="Times New Roman" panose="02020603050405020304" pitchFamily="18" charset="0"/>
                <a:ea typeface="MS Mincho" panose="02020609040205080304" pitchFamily="49" charset="-128"/>
              </a:rPr>
              <a:t>pd.read_csv</a:t>
            </a:r>
            <a:r>
              <a:rPr lang="en-US" sz="2400" dirty="0">
                <a:effectLst/>
                <a:latin typeface="Times New Roman" panose="02020603050405020304" pitchFamily="18" charset="0"/>
                <a:ea typeface="MS Mincho" panose="02020609040205080304" pitchFamily="49" charset="-128"/>
              </a:rPr>
              <a:t>(file.name)</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X, y, </a:t>
            </a:r>
            <a:r>
              <a:rPr lang="en-US" sz="2400" dirty="0" err="1">
                <a:effectLst/>
                <a:latin typeface="Times New Roman" panose="02020603050405020304" pitchFamily="18" charset="0"/>
                <a:ea typeface="MS Mincho" panose="02020609040205080304" pitchFamily="49" charset="-128"/>
              </a:rPr>
              <a:t>min_val</a:t>
            </a:r>
            <a:r>
              <a:rPr lang="en-US" sz="2400" dirty="0">
                <a:effectLst/>
                <a:latin typeface="Times New Roman" panose="02020603050405020304" pitchFamily="18" charset="0"/>
                <a:ea typeface="MS Mincho" panose="02020609040205080304" pitchFamily="49" charset="-128"/>
              </a:rPr>
              <a:t>, </a:t>
            </a:r>
            <a:r>
              <a:rPr lang="en-US" sz="2400" dirty="0" err="1">
                <a:effectLst/>
                <a:latin typeface="Times New Roman" panose="02020603050405020304" pitchFamily="18" charset="0"/>
                <a:ea typeface="MS Mincho" panose="02020609040205080304" pitchFamily="49" charset="-128"/>
              </a:rPr>
              <a:t>max_val</a:t>
            </a:r>
            <a:r>
              <a:rPr lang="en-US" sz="2400" dirty="0">
                <a:effectLst/>
                <a:latin typeface="Times New Roman" panose="02020603050405020304" pitchFamily="18" charset="0"/>
                <a:ea typeface="MS Mincho" panose="02020609040205080304" pitchFamily="49" charset="-128"/>
              </a:rPr>
              <a:t> = </a:t>
            </a:r>
            <a:r>
              <a:rPr lang="en-US" sz="2400" dirty="0" err="1">
                <a:effectLst/>
                <a:latin typeface="Times New Roman" panose="02020603050405020304" pitchFamily="18" charset="0"/>
                <a:ea typeface="MS Mincho" panose="02020609040205080304" pitchFamily="49" charset="-128"/>
              </a:rPr>
              <a:t>preprocess_data</a:t>
            </a:r>
            <a:r>
              <a:rPr lang="en-US" sz="2400" dirty="0">
                <a:effectLst/>
                <a:latin typeface="Times New Roman" panose="02020603050405020304" pitchFamily="18" charset="0"/>
                <a:ea typeface="MS Mincho" panose="02020609040205080304" pitchFamily="49" charset="-128"/>
              </a:rPr>
              <a:t>(</a:t>
            </a:r>
            <a:r>
              <a:rPr lang="en-US" sz="2400" dirty="0" err="1">
                <a:effectLst/>
                <a:latin typeface="Times New Roman" panose="02020603050405020304" pitchFamily="18" charset="0"/>
                <a:ea typeface="MS Mincho" panose="02020609040205080304" pitchFamily="49" charset="-128"/>
              </a:rPr>
              <a:t>df</a:t>
            </a:r>
            <a:r>
              <a:rPr lang="en-US" sz="2400" dirty="0">
                <a:effectLst/>
                <a:latin typeface="Times New Roman" panose="02020603050405020304" pitchFamily="18" charset="0"/>
                <a:ea typeface="MS Mincho" panose="02020609040205080304" pitchFamily="49" charset="-128"/>
              </a:rPr>
              <a:t>)</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X = </a:t>
            </a:r>
            <a:r>
              <a:rPr lang="en-US" sz="2400" dirty="0" err="1">
                <a:effectLst/>
                <a:latin typeface="Times New Roman" panose="02020603050405020304" pitchFamily="18" charset="0"/>
                <a:ea typeface="MS Mincho" panose="02020609040205080304" pitchFamily="49" charset="-128"/>
              </a:rPr>
              <a:t>X.reshape</a:t>
            </a:r>
            <a:r>
              <a:rPr lang="en-US" sz="2400" dirty="0">
                <a:effectLst/>
                <a:latin typeface="Times New Roman" panose="02020603050405020304" pitchFamily="18" charset="0"/>
                <a:ea typeface="MS Mincho" panose="02020609040205080304" pitchFamily="49" charset="-128"/>
              </a:rPr>
              <a:t>((</a:t>
            </a:r>
            <a:r>
              <a:rPr lang="en-US" sz="2400" dirty="0" err="1">
                <a:effectLst/>
                <a:latin typeface="Times New Roman" panose="02020603050405020304" pitchFamily="18" charset="0"/>
                <a:ea typeface="MS Mincho" panose="02020609040205080304" pitchFamily="49" charset="-128"/>
              </a:rPr>
              <a:t>X.shape</a:t>
            </a:r>
            <a:r>
              <a:rPr lang="en-US" sz="2400" dirty="0">
                <a:effectLst/>
                <a:latin typeface="Times New Roman" panose="02020603050405020304" pitchFamily="18" charset="0"/>
                <a:ea typeface="MS Mincho" panose="02020609040205080304" pitchFamily="49" charset="-128"/>
              </a:rPr>
              <a:t>[0], </a:t>
            </a:r>
            <a:r>
              <a:rPr lang="en-US" sz="2400" dirty="0" err="1">
                <a:effectLst/>
                <a:latin typeface="Times New Roman" panose="02020603050405020304" pitchFamily="18" charset="0"/>
                <a:ea typeface="MS Mincho" panose="02020609040205080304" pitchFamily="49" charset="-128"/>
              </a:rPr>
              <a:t>X.shape</a:t>
            </a:r>
            <a:r>
              <a:rPr lang="en-US" sz="2400" dirty="0">
                <a:effectLst/>
                <a:latin typeface="Times New Roman" panose="02020603050405020304" pitchFamily="18" charset="0"/>
                <a:ea typeface="MS Mincho" panose="02020609040205080304" pitchFamily="49" charset="-128"/>
              </a:rPr>
              <a:t>[1], 1))</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model = </a:t>
            </a:r>
            <a:r>
              <a:rPr lang="en-US" sz="2400" dirty="0" err="1">
                <a:effectLst/>
                <a:latin typeface="Times New Roman" panose="02020603050405020304" pitchFamily="18" charset="0"/>
                <a:ea typeface="MS Mincho" panose="02020609040205080304" pitchFamily="49" charset="-128"/>
              </a:rPr>
              <a:t>create_model</a:t>
            </a:r>
            <a:r>
              <a:rPr lang="en-US" sz="2400" dirty="0">
                <a:effectLst/>
                <a:latin typeface="Times New Roman" panose="02020603050405020304" pitchFamily="18" charset="0"/>
                <a:ea typeface="MS Mincho" panose="02020609040205080304" pitchFamily="49" charset="-128"/>
              </a:rPr>
              <a:t>((</a:t>
            </a:r>
            <a:r>
              <a:rPr lang="en-US" sz="2400" dirty="0" err="1">
                <a:effectLst/>
                <a:latin typeface="Times New Roman" panose="02020603050405020304" pitchFamily="18" charset="0"/>
                <a:ea typeface="MS Mincho" panose="02020609040205080304" pitchFamily="49" charset="-128"/>
              </a:rPr>
              <a:t>X.shape</a:t>
            </a:r>
            <a:r>
              <a:rPr lang="en-US" sz="2400" dirty="0">
                <a:effectLst/>
                <a:latin typeface="Times New Roman" panose="02020603050405020304" pitchFamily="18" charset="0"/>
                <a:ea typeface="MS Mincho" panose="02020609040205080304" pitchFamily="49" charset="-128"/>
              </a:rPr>
              <a:t>[1], 1))</a:t>
            </a:r>
            <a:br>
              <a:rPr lang="en-US" sz="2400" dirty="0">
                <a:effectLst/>
                <a:latin typeface="Times New Roman" panose="02020603050405020304" pitchFamily="18" charset="0"/>
                <a:ea typeface="MS Mincho" panose="02020609040205080304" pitchFamily="49" charset="-128"/>
              </a:rPr>
            </a:br>
            <a:r>
              <a:rPr lang="en-US" sz="2400" dirty="0">
                <a:effectLst/>
                <a:latin typeface="Times New Roman" panose="02020603050405020304" pitchFamily="18" charset="0"/>
                <a:ea typeface="MS Mincho" panose="02020609040205080304" pitchFamily="49" charset="-128"/>
              </a:rPr>
              <a:t>    </a:t>
            </a:r>
            <a:r>
              <a:rPr lang="en-US" sz="2400" dirty="0" err="1">
                <a:effectLst/>
                <a:latin typeface="Times New Roman" panose="02020603050405020304" pitchFamily="18" charset="0"/>
                <a:ea typeface="MS Mincho" panose="02020609040205080304" pitchFamily="49" charset="-128"/>
              </a:rPr>
              <a:t>model.fit</a:t>
            </a:r>
            <a:r>
              <a:rPr lang="en-US" sz="2400" dirty="0">
                <a:effectLst/>
                <a:latin typeface="Times New Roman" panose="02020603050405020304" pitchFamily="18" charset="0"/>
                <a:ea typeface="MS Mincho" panose="02020609040205080304" pitchFamily="49" charset="-128"/>
              </a:rPr>
              <a:t>(X, y, epochs=10, </a:t>
            </a:r>
            <a:r>
              <a:rPr lang="en-US" sz="2400" dirty="0" err="1">
                <a:effectLst/>
                <a:latin typeface="Times New Roman" panose="02020603050405020304" pitchFamily="18" charset="0"/>
                <a:ea typeface="MS Mincho" panose="02020609040205080304" pitchFamily="49" charset="-128"/>
              </a:rPr>
              <a:t>batch_size</a:t>
            </a:r>
            <a:r>
              <a:rPr lang="en-US" sz="2400" dirty="0">
                <a:effectLst/>
                <a:latin typeface="Times New Roman" panose="02020603050405020304" pitchFamily="18" charset="0"/>
                <a:ea typeface="MS Mincho" panose="02020609040205080304" pitchFamily="49" charset="-128"/>
              </a:rPr>
              <a:t>=32, verbose=0)</a:t>
            </a:r>
            <a:endParaRPr lang="en-IN" sz="2400" dirty="0"/>
          </a:p>
        </p:txBody>
      </p:sp>
    </p:spTree>
    <p:extLst>
      <p:ext uri="{BB962C8B-B14F-4D97-AF65-F5344CB8AC3E}">
        <p14:creationId xmlns:p14="http://schemas.microsoft.com/office/powerpoint/2010/main" val="13049028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CFB6AA0-6DDE-CC20-D1DE-8E67CA74BF5F}"/>
              </a:ext>
            </a:extLst>
          </p:cNvPr>
          <p:cNvSpPr txBox="1"/>
          <p:nvPr/>
        </p:nvSpPr>
        <p:spPr>
          <a:xfrm>
            <a:off x="352926" y="0"/>
            <a:ext cx="11839074" cy="6555641"/>
          </a:xfrm>
          <a:prstGeom prst="rect">
            <a:avLst/>
          </a:prstGeom>
          <a:noFill/>
        </p:spPr>
        <p:txBody>
          <a:bodyPr wrap="square">
            <a:spAutoFit/>
          </a:bodyPr>
          <a:lstStyle/>
          <a:p>
            <a:br>
              <a:rPr lang="en-US" sz="2800" dirty="0">
                <a:effectLst/>
                <a:latin typeface="Times New Roman" panose="02020603050405020304" pitchFamily="18" charset="0"/>
                <a:ea typeface="MS Mincho" panose="02020609040205080304" pitchFamily="49" charset="-128"/>
              </a:rPr>
            </a:br>
            <a:r>
              <a:rPr lang="en-US" sz="2800" dirty="0">
                <a:effectLst/>
                <a:latin typeface="Times New Roman" panose="02020603050405020304" pitchFamily="18" charset="0"/>
                <a:ea typeface="MS Mincho" panose="02020609040205080304" pitchFamily="49" charset="-128"/>
              </a:rPr>
              <a:t>    last_60_days = X[-1].reshape(1, 60, 1)</a:t>
            </a:r>
            <a:br>
              <a:rPr lang="en-US" sz="2800" dirty="0">
                <a:effectLst/>
                <a:latin typeface="Times New Roman" panose="02020603050405020304" pitchFamily="18" charset="0"/>
                <a:ea typeface="MS Mincho" panose="02020609040205080304" pitchFamily="49" charset="-128"/>
              </a:rPr>
            </a:br>
            <a:r>
              <a:rPr lang="en-US" sz="2800" dirty="0">
                <a:effectLst/>
                <a:latin typeface="Times New Roman" panose="02020603050405020304" pitchFamily="18" charset="0"/>
                <a:ea typeface="MS Mincho" panose="02020609040205080304" pitchFamily="49" charset="-128"/>
              </a:rPr>
              <a:t>    pred = </a:t>
            </a:r>
            <a:r>
              <a:rPr lang="en-US" sz="2800" dirty="0" err="1">
                <a:effectLst/>
                <a:latin typeface="Times New Roman" panose="02020603050405020304" pitchFamily="18" charset="0"/>
                <a:ea typeface="MS Mincho" panose="02020609040205080304" pitchFamily="49" charset="-128"/>
              </a:rPr>
              <a:t>model.predict</a:t>
            </a:r>
            <a:r>
              <a:rPr lang="en-US" sz="2800" dirty="0">
                <a:effectLst/>
                <a:latin typeface="Times New Roman" panose="02020603050405020304" pitchFamily="18" charset="0"/>
                <a:ea typeface="MS Mincho" panose="02020609040205080304" pitchFamily="49" charset="-128"/>
              </a:rPr>
              <a:t>(last_60_days)</a:t>
            </a:r>
            <a:br>
              <a:rPr lang="en-US" sz="2800" dirty="0">
                <a:effectLst/>
                <a:latin typeface="Times New Roman" panose="02020603050405020304" pitchFamily="18" charset="0"/>
                <a:ea typeface="MS Mincho" panose="02020609040205080304" pitchFamily="49" charset="-128"/>
              </a:rPr>
            </a:br>
            <a:r>
              <a:rPr lang="en-US" sz="2800" dirty="0">
                <a:effectLst/>
                <a:latin typeface="Times New Roman" panose="02020603050405020304" pitchFamily="18" charset="0"/>
                <a:ea typeface="MS Mincho" panose="02020609040205080304" pitchFamily="49" charset="-128"/>
              </a:rPr>
              <a:t>    return </a:t>
            </a:r>
            <a:r>
              <a:rPr lang="en-US" sz="2800" dirty="0" err="1">
                <a:effectLst/>
                <a:latin typeface="Times New Roman" panose="02020603050405020304" pitchFamily="18" charset="0"/>
                <a:ea typeface="MS Mincho" panose="02020609040205080304" pitchFamily="49" charset="-128"/>
              </a:rPr>
              <a:t>f"Predicted</a:t>
            </a:r>
            <a:r>
              <a:rPr lang="en-US" sz="2800" dirty="0">
                <a:effectLst/>
                <a:latin typeface="Times New Roman" panose="02020603050405020304" pitchFamily="18" charset="0"/>
                <a:ea typeface="MS Mincho" panose="02020609040205080304" pitchFamily="49" charset="-128"/>
              </a:rPr>
              <a:t> next close price: ${pred[0][0] * (</a:t>
            </a:r>
            <a:r>
              <a:rPr lang="en-US" sz="2800" dirty="0" err="1">
                <a:effectLst/>
                <a:latin typeface="Times New Roman" panose="02020603050405020304" pitchFamily="18" charset="0"/>
                <a:ea typeface="MS Mincho" panose="02020609040205080304" pitchFamily="49" charset="-128"/>
              </a:rPr>
              <a:t>max_val</a:t>
            </a:r>
            <a:r>
              <a:rPr lang="en-US" sz="2800" dirty="0">
                <a:effectLst/>
                <a:latin typeface="Times New Roman" panose="02020603050405020304" pitchFamily="18" charset="0"/>
                <a:ea typeface="MS Mincho" panose="02020609040205080304" pitchFamily="49" charset="-128"/>
              </a:rPr>
              <a:t> - </a:t>
            </a:r>
            <a:r>
              <a:rPr lang="en-US" sz="2800" dirty="0" err="1">
                <a:effectLst/>
                <a:latin typeface="Times New Roman" panose="02020603050405020304" pitchFamily="18" charset="0"/>
                <a:ea typeface="MS Mincho" panose="02020609040205080304" pitchFamily="49" charset="-128"/>
              </a:rPr>
              <a:t>min_val</a:t>
            </a:r>
            <a:r>
              <a:rPr lang="en-US" sz="2800" dirty="0">
                <a:effectLst/>
                <a:latin typeface="Times New Roman" panose="02020603050405020304" pitchFamily="18" charset="0"/>
                <a:ea typeface="MS Mincho" panose="02020609040205080304" pitchFamily="49" charset="-128"/>
              </a:rPr>
              <a:t>) + min_val:.2f}"</a:t>
            </a:r>
            <a:br>
              <a:rPr lang="en-US" sz="2800" dirty="0">
                <a:effectLst/>
                <a:latin typeface="Times New Roman" panose="02020603050405020304" pitchFamily="18" charset="0"/>
                <a:ea typeface="MS Mincho" panose="02020609040205080304" pitchFamily="49" charset="-128"/>
              </a:rPr>
            </a:br>
            <a:br>
              <a:rPr lang="en-US" sz="2800" dirty="0">
                <a:effectLst/>
                <a:latin typeface="Times New Roman" panose="02020603050405020304" pitchFamily="18" charset="0"/>
                <a:ea typeface="MS Mincho" panose="02020609040205080304" pitchFamily="49" charset="-128"/>
              </a:rPr>
            </a:br>
            <a:r>
              <a:rPr lang="en-US" sz="2800" dirty="0">
                <a:effectLst/>
                <a:latin typeface="Times New Roman" panose="02020603050405020304" pitchFamily="18" charset="0"/>
                <a:ea typeface="MS Mincho" panose="02020609040205080304" pitchFamily="49" charset="-128"/>
              </a:rPr>
              <a:t>def </a:t>
            </a:r>
            <a:r>
              <a:rPr lang="en-US" sz="2800" dirty="0" err="1">
                <a:effectLst/>
                <a:latin typeface="Times New Roman" panose="02020603050405020304" pitchFamily="18" charset="0"/>
                <a:ea typeface="MS Mincho" panose="02020609040205080304" pitchFamily="49" charset="-128"/>
              </a:rPr>
              <a:t>get_portfolio</a:t>
            </a:r>
            <a:r>
              <a:rPr lang="en-US" sz="2800" dirty="0">
                <a:effectLst/>
                <a:latin typeface="Times New Roman" panose="02020603050405020304" pitchFamily="18" charset="0"/>
                <a:ea typeface="MS Mincho" panose="02020609040205080304" pitchFamily="49" charset="-128"/>
              </a:rPr>
              <a:t>(age, experience):</a:t>
            </a:r>
            <a:br>
              <a:rPr lang="en-US" sz="2800" dirty="0">
                <a:effectLst/>
                <a:latin typeface="Times New Roman" panose="02020603050405020304" pitchFamily="18" charset="0"/>
                <a:ea typeface="MS Mincho" panose="02020609040205080304" pitchFamily="49" charset="-128"/>
              </a:rPr>
            </a:br>
            <a:r>
              <a:rPr lang="en-US" sz="2800" dirty="0">
                <a:effectLst/>
                <a:latin typeface="Times New Roman" panose="02020603050405020304" pitchFamily="18" charset="0"/>
                <a:ea typeface="MS Mincho" panose="02020609040205080304" pitchFamily="49" charset="-128"/>
              </a:rPr>
              <a:t>    if age &lt; 30 or experience == 'low':</a:t>
            </a:r>
            <a:br>
              <a:rPr lang="en-US" sz="2800" dirty="0">
                <a:effectLst/>
                <a:latin typeface="Times New Roman" panose="02020603050405020304" pitchFamily="18" charset="0"/>
                <a:ea typeface="MS Mincho" panose="02020609040205080304" pitchFamily="49" charset="-128"/>
              </a:rPr>
            </a:br>
            <a:r>
              <a:rPr lang="en-US" sz="2800" dirty="0">
                <a:effectLst/>
                <a:latin typeface="Times New Roman" panose="02020603050405020304" pitchFamily="18" charset="0"/>
                <a:ea typeface="MS Mincho" panose="02020609040205080304" pitchFamily="49" charset="-128"/>
              </a:rPr>
              <a:t>        return "</a:t>
            </a:r>
            <a:r>
              <a:rPr lang="en-US" sz="2800" dirty="0">
                <a:effectLst/>
                <a:latin typeface="Segoe UI Emoji" panose="020B0502040204020203" pitchFamily="34" charset="0"/>
                <a:ea typeface="MS Mincho" panose="02020609040205080304" pitchFamily="49" charset="-128"/>
                <a:cs typeface="Segoe UI Emoji" panose="020B0502040204020203" pitchFamily="34" charset="0"/>
              </a:rPr>
              <a:t>🧭</a:t>
            </a:r>
            <a:r>
              <a:rPr lang="en-US" sz="2800" dirty="0">
                <a:effectLst/>
                <a:latin typeface="Times New Roman" panose="02020603050405020304" pitchFamily="18" charset="0"/>
                <a:ea typeface="MS Mincho" panose="02020609040205080304" pitchFamily="49" charset="-128"/>
              </a:rPr>
              <a:t> Risk Profile: Conservative</a:t>
            </a:r>
            <a:br>
              <a:rPr lang="en-US" sz="2800" dirty="0">
                <a:effectLst/>
                <a:latin typeface="Times New Roman" panose="02020603050405020304" pitchFamily="18" charset="0"/>
                <a:ea typeface="MS Mincho" panose="02020609040205080304" pitchFamily="49" charset="-128"/>
              </a:rPr>
            </a:br>
            <a:r>
              <a:rPr lang="en-US" sz="2800" dirty="0">
                <a:effectLst/>
                <a:latin typeface="Segoe UI Emoji" panose="020B0502040204020203" pitchFamily="34" charset="0"/>
                <a:ea typeface="MS Mincho" panose="02020609040205080304" pitchFamily="49" charset="-128"/>
                <a:cs typeface="Segoe UI Emoji" panose="020B0502040204020203" pitchFamily="34" charset="0"/>
              </a:rPr>
              <a:t>📊</a:t>
            </a:r>
            <a:r>
              <a:rPr lang="en-US" sz="2800" dirty="0">
                <a:effectLst/>
                <a:latin typeface="Times New Roman" panose="02020603050405020304" pitchFamily="18" charset="0"/>
                <a:ea typeface="MS Mincho" panose="02020609040205080304" pitchFamily="49" charset="-128"/>
              </a:rPr>
              <a:t> Suggested Portfolio:</a:t>
            </a:r>
            <a:br>
              <a:rPr lang="en-US" sz="2800" dirty="0">
                <a:effectLst/>
                <a:latin typeface="Times New Roman" panose="02020603050405020304" pitchFamily="18" charset="0"/>
                <a:ea typeface="MS Mincho" panose="02020609040205080304" pitchFamily="49" charset="-128"/>
              </a:rPr>
            </a:br>
            <a:r>
              <a:rPr lang="en-US" sz="2800" dirty="0">
                <a:effectLst/>
                <a:latin typeface="Times New Roman" panose="02020603050405020304" pitchFamily="18" charset="0"/>
                <a:ea typeface="MS Mincho" panose="02020609040205080304" pitchFamily="49" charset="-128"/>
              </a:rPr>
              <a:t>- Bonds: 60%</a:t>
            </a:r>
            <a:br>
              <a:rPr lang="en-US" sz="2800" dirty="0">
                <a:effectLst/>
                <a:latin typeface="Times New Roman" panose="02020603050405020304" pitchFamily="18" charset="0"/>
                <a:ea typeface="MS Mincho" panose="02020609040205080304" pitchFamily="49" charset="-128"/>
              </a:rPr>
            </a:br>
            <a:r>
              <a:rPr lang="en-US" sz="2800" dirty="0">
                <a:effectLst/>
                <a:latin typeface="Times New Roman" panose="02020603050405020304" pitchFamily="18" charset="0"/>
                <a:ea typeface="MS Mincho" panose="02020609040205080304" pitchFamily="49" charset="-128"/>
              </a:rPr>
              <a:t>- Dividends: 30%</a:t>
            </a:r>
            <a:br>
              <a:rPr lang="en-US" sz="2800" dirty="0">
                <a:effectLst/>
                <a:latin typeface="Times New Roman" panose="02020603050405020304" pitchFamily="18" charset="0"/>
                <a:ea typeface="MS Mincho" panose="02020609040205080304" pitchFamily="49" charset="-128"/>
              </a:rPr>
            </a:br>
            <a:r>
              <a:rPr lang="en-US" sz="2800" dirty="0">
                <a:effectLst/>
                <a:latin typeface="Times New Roman" panose="02020603050405020304" pitchFamily="18" charset="0"/>
                <a:ea typeface="MS Mincho" panose="02020609040205080304" pitchFamily="49" charset="-128"/>
              </a:rPr>
              <a:t>- Gold: 10%"</a:t>
            </a:r>
            <a:br>
              <a:rPr lang="en-US" sz="2800" dirty="0">
                <a:effectLst/>
                <a:latin typeface="Times New Roman" panose="02020603050405020304" pitchFamily="18" charset="0"/>
                <a:ea typeface="MS Mincho" panose="02020609040205080304" pitchFamily="49" charset="-128"/>
              </a:rPr>
            </a:br>
            <a:r>
              <a:rPr lang="en-US" sz="2800" dirty="0">
                <a:effectLst/>
                <a:latin typeface="Times New Roman" panose="02020603050405020304" pitchFamily="18" charset="0"/>
                <a:ea typeface="MS Mincho" panose="02020609040205080304" pitchFamily="49" charset="-128"/>
              </a:rPr>
              <a:t>    </a:t>
            </a:r>
            <a:r>
              <a:rPr lang="en-US" sz="2800" dirty="0" err="1">
                <a:effectLst/>
                <a:latin typeface="Times New Roman" panose="02020603050405020304" pitchFamily="18" charset="0"/>
                <a:ea typeface="MS Mincho" panose="02020609040205080304" pitchFamily="49" charset="-128"/>
              </a:rPr>
              <a:t>elif</a:t>
            </a:r>
            <a:r>
              <a:rPr lang="en-US" sz="2800" dirty="0">
                <a:effectLst/>
                <a:latin typeface="Times New Roman" panose="02020603050405020304" pitchFamily="18" charset="0"/>
                <a:ea typeface="MS Mincho" panose="02020609040205080304" pitchFamily="49" charset="-128"/>
              </a:rPr>
              <a:t> age &lt; 50 or experience == 'medium':</a:t>
            </a:r>
            <a:br>
              <a:rPr lang="en-US" sz="2800" dirty="0">
                <a:effectLst/>
                <a:latin typeface="Times New Roman" panose="02020603050405020304" pitchFamily="18" charset="0"/>
                <a:ea typeface="MS Mincho" panose="02020609040205080304" pitchFamily="49" charset="-128"/>
              </a:rPr>
            </a:br>
            <a:r>
              <a:rPr lang="en-US" sz="2800" dirty="0">
                <a:effectLst/>
                <a:latin typeface="Times New Roman" panose="02020603050405020304" pitchFamily="18" charset="0"/>
                <a:ea typeface="MS Mincho" panose="02020609040205080304" pitchFamily="49" charset="-128"/>
              </a:rPr>
              <a:t>        return "</a:t>
            </a:r>
            <a:r>
              <a:rPr lang="en-US" sz="2800" dirty="0">
                <a:effectLst/>
                <a:latin typeface="Segoe UI Emoji" panose="020B0502040204020203" pitchFamily="34" charset="0"/>
                <a:ea typeface="MS Mincho" panose="02020609040205080304" pitchFamily="49" charset="-128"/>
                <a:cs typeface="Segoe UI Emoji" panose="020B0502040204020203" pitchFamily="34" charset="0"/>
              </a:rPr>
              <a:t>🧭</a:t>
            </a:r>
            <a:r>
              <a:rPr lang="en-US" sz="2800" dirty="0">
                <a:effectLst/>
                <a:latin typeface="Times New Roman" panose="02020603050405020304" pitchFamily="18" charset="0"/>
                <a:ea typeface="MS Mincho" panose="02020609040205080304" pitchFamily="49" charset="-128"/>
              </a:rPr>
              <a:t> Risk Profile: Moderate</a:t>
            </a:r>
            <a:endParaRPr lang="en-IN" sz="2800" dirty="0"/>
          </a:p>
        </p:txBody>
      </p:sp>
    </p:spTree>
    <p:extLst>
      <p:ext uri="{BB962C8B-B14F-4D97-AF65-F5344CB8AC3E}">
        <p14:creationId xmlns:p14="http://schemas.microsoft.com/office/powerpoint/2010/main" val="30911783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Custom 35">
      <a:dk1>
        <a:sysClr val="windowText" lastClr="000000"/>
      </a:dk1>
      <a:lt1>
        <a:sysClr val="window" lastClr="FFFFFF"/>
      </a:lt1>
      <a:dk2>
        <a:srgbClr val="4E3B30"/>
      </a:dk2>
      <a:lt2>
        <a:srgbClr val="F4EDD8"/>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Custom 4">
      <a:majorFont>
        <a:latin typeface="Goudy Old Style"/>
        <a:ea typeface=""/>
        <a:cs typeface=""/>
      </a:majorFont>
      <a:minorFont>
        <a:latin typeface="Goudy Old Style"/>
        <a:ea typeface=""/>
        <a:cs typeface=""/>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ppt/theme/themeOverride2.xml><?xml version="1.0" encoding="utf-8"?>
<a:themeOverride xmlns:a="http://schemas.openxmlformats.org/drawingml/2006/main">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B270AB-C138-415C-897E-3C24487DECF1}">
  <ds:schemaRefs>
    <ds:schemaRef ds:uri="http://schemas.microsoft.com/sharepoint/v3/contenttype/forms"/>
  </ds:schemaRefs>
</ds:datastoreItem>
</file>

<file path=customXml/itemProps2.xml><?xml version="1.0" encoding="utf-8"?>
<ds:datastoreItem xmlns:ds="http://schemas.openxmlformats.org/officeDocument/2006/customXml" ds:itemID="{2C4C00F4-06E9-43E3-AD97-88A857CEFA82}">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85E981-8C91-4205-A0C3-C991F42B4C9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{BF611397-BE08-4A02-B94A-603A86973CA2}tf55705232_win32</Template>
  <TotalTime>29</TotalTime>
  <Words>1038</Words>
  <Application>Microsoft Office PowerPoint</Application>
  <PresentationFormat>Widescreen</PresentationFormat>
  <Paragraphs>31</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Berlin Sans FB Demi</vt:lpstr>
      <vt:lpstr>Calibri</vt:lpstr>
      <vt:lpstr>Cambria</vt:lpstr>
      <vt:lpstr>Goudy Old Style</vt:lpstr>
      <vt:lpstr>Segoe UI Emoji</vt:lpstr>
      <vt:lpstr>Times New Roman</vt:lpstr>
      <vt:lpstr>Wingdings 2</vt:lpstr>
      <vt:lpstr>SlateVTI</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Madhu Veer</dc:creator>
  <cp:lastModifiedBy>Madhu Veer</cp:lastModifiedBy>
  <cp:revision>1</cp:revision>
  <dcterms:created xsi:type="dcterms:W3CDTF">2025-05-26T16:05:57Z</dcterms:created>
  <dcterms:modified xsi:type="dcterms:W3CDTF">2025-05-26T16:35:51Z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