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0476-937A-42DD-B2D6-D8121989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6C31-F638-48AE-9791-F1CA1A28E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0432-CDEC-4DC8-B86E-EDE30AE7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BE3C-6A89-4F6F-A463-916BB16C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4339-9742-4525-B0B6-BE2FE831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4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61D3-864F-4C46-A006-E4FFCA3F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37E5A-EE9E-420B-A418-DF9BEA3F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5D534-ABC0-4344-AD06-44379537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ACD1-30D3-49E5-97A1-80FEEE30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B1BF-613A-4CCB-8BD2-A9DA3AED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4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56B6F-BD85-451B-AC89-E5C3E3858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7026C-1E40-4474-84C5-C6E8F38F2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DF5C-E6DE-48A8-987D-B2240666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37C1-785D-42FF-ACDE-369CE777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FE1C-2945-4CB5-A0B9-D4086F73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2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8FC3-A785-4977-8340-A8227A94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0CC0-C051-4E12-9241-4ACDB5B8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AF4F-56FC-42CC-A4F7-BBCEF61E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DA8E-42CA-4F85-9182-7F45025D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D4CE-9895-44E5-93C3-D7AD5720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1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CED5-FDE7-4790-8875-0DC0720A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32F4-37D2-4684-B378-0CE2CC2E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D75E-2C2A-4C88-B8E3-BD991301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6FD7-3700-4406-9605-43D8D7AC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84DB0-DFE4-4049-B2E8-4FEF52B5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75B0-28E5-4EAA-A326-622831DC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6E6E-0E84-47DC-8449-2B188EBEC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5E5F-965E-41D6-A3A9-5BB6ED82F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BB048-F324-427B-ADD1-118B654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174FD-5C43-4401-A5F4-A3D5BDE6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D7BA7-7C41-47D5-9F4D-156273DE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8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53AA-AC83-4274-85D2-334D33B5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7096-EAC2-4AC5-A0C6-599901F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83DC9-E028-48B4-8A5B-2E1537A6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3EA66-E347-4738-BA99-9B7780E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B8E21-002B-47B3-9C84-18CA9897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F1993-8982-4AF1-85C8-1F9EB693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A903C-E0EA-43AC-B93A-56E6048B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51A82-81C8-4CBF-8FF2-D485EDAA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4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D324-5D74-4BA8-ABFF-7B5B132D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1742D-03EB-4EB1-BC25-DF727407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52751-2C2D-49CC-B9E7-2642EBFF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6FC24-690C-491F-BD58-9E5E449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2BD3E-95C4-4680-AAC7-056F9501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9C6E6-4B57-486A-B22F-C2367E8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BCDA-7D1B-41D5-9CF0-AEAB5B15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5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5CF2-376B-47CD-B494-919F695C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2958-877C-4707-9296-F50A99EC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BA535-16D5-48E0-B429-CD976E43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C335-3352-495F-B578-F1B3493B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DBAE-5B2F-4F19-B5E9-8423CC9C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72E4-A7F5-4A6B-BB36-EBF7C4BE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9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085C-EC3D-4F7B-B47E-E605CF65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15184-BBFD-45F7-9CCA-D3675841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7D8A-7A89-4DA7-98A7-B4FAEDE6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B843-A912-4930-8B73-D2192503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2F3DA-4759-4897-9E29-273DBF17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F20A-F86E-4E2D-93E5-F9F89FB1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EB9AC-0770-4863-8A99-A84509B8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700F-A1B6-4070-BDAA-FDAAA0B4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6955-A6C1-4EA2-8E03-389E915D9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06-01-2019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FED1-2774-4074-951D-AE95FC724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E77DF-40A3-453D-8B40-82C3B9B1E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4877F-5E19-4013-9856-874A318A29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88BDA-FDA5-4B20-8266-6E1BDDDD0C4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3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35" y="910690"/>
            <a:ext cx="3693445" cy="3793488"/>
          </a:xfrm>
          <a:noFill/>
        </p:spPr>
        <p:txBody>
          <a:bodyPr>
            <a:normAutofit/>
          </a:bodyPr>
          <a:lstStyle/>
          <a:p>
            <a:r>
              <a:rPr lang="en-US" sz="4100" dirty="0"/>
              <a:t>SPARK FUNDS </a:t>
            </a:r>
            <a:r>
              <a:rPr lang="en-IN" sz="4100" dirty="0"/>
              <a:t>INVESTMENT </a:t>
            </a:r>
            <a:br>
              <a:rPr lang="en-IN" sz="4100" dirty="0"/>
            </a:br>
            <a:r>
              <a:rPr lang="en-IN" sz="4100" dirty="0"/>
              <a:t>CASE STUDY </a:t>
            </a:r>
            <a:br>
              <a:rPr lang="en-IN" sz="4100" dirty="0"/>
            </a:br>
            <a:br>
              <a:rPr lang="en-IN" sz="4100" dirty="0"/>
            </a:br>
            <a:r>
              <a:rPr lang="en-IN" sz="41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8473" y="4797286"/>
            <a:ext cx="3693446" cy="1645921"/>
          </a:xfrm>
          <a:noFill/>
        </p:spPr>
        <p:txBody>
          <a:bodyPr>
            <a:normAutofit/>
          </a:bodyPr>
          <a:lstStyle/>
          <a:p>
            <a:pPr algn="r"/>
            <a:endParaRPr lang="en-IN" dirty="0"/>
          </a:p>
          <a:p>
            <a:pPr algn="r"/>
            <a:r>
              <a:rPr lang="en-IN" dirty="0"/>
              <a:t>Lakshmi J</a:t>
            </a:r>
          </a:p>
          <a:p>
            <a:pPr algn="r"/>
            <a:r>
              <a:rPr lang="en-IN" dirty="0"/>
              <a:t>PGPMLAI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B117C-EE8D-49F5-9654-634B18ACA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8"/>
          <a:stretch/>
        </p:blipFill>
        <p:spPr>
          <a:xfrm>
            <a:off x="1358150" y="910690"/>
            <a:ext cx="5950753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25217" y="591252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4000" b="1" dirty="0"/>
              <a:t>CONCLUSION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5BACB6C-1F72-481A-A4BA-12DCE463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96098"/>
              </p:ext>
            </p:extLst>
          </p:nvPr>
        </p:nvGraphicFramePr>
        <p:xfrm>
          <a:off x="583096" y="2218777"/>
          <a:ext cx="11025808" cy="35210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3356">
                  <a:extLst>
                    <a:ext uri="{9D8B030D-6E8A-4147-A177-3AD203B41FA5}">
                      <a16:colId xmlns:a16="http://schemas.microsoft.com/office/drawing/2014/main" val="630927740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2151536394"/>
                    </a:ext>
                  </a:extLst>
                </a:gridCol>
                <a:gridCol w="3697356">
                  <a:extLst>
                    <a:ext uri="{9D8B030D-6E8A-4147-A177-3AD203B41FA5}">
                      <a16:colId xmlns:a16="http://schemas.microsoft.com/office/drawing/2014/main" val="3629791253"/>
                    </a:ext>
                  </a:extLst>
                </a:gridCol>
                <a:gridCol w="3127513">
                  <a:extLst>
                    <a:ext uri="{9D8B030D-6E8A-4147-A177-3AD203B41FA5}">
                      <a16:colId xmlns:a16="http://schemas.microsoft.com/office/drawing/2014/main" val="3144535002"/>
                    </a:ext>
                  </a:extLst>
                </a:gridCol>
              </a:tblGrid>
              <a:tr h="585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Funding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3 countries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sectors to invest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companies to invest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677475"/>
                  </a:ext>
                </a:extLst>
              </a:tr>
              <a:tr h="77178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Others</a:t>
                      </a:r>
                    </a:p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Cleantech / Semiconductors</a:t>
                      </a:r>
                    </a:p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Health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Virtustream</a:t>
                      </a:r>
                    </a:p>
                    <a:p>
                      <a:pPr algn="ctr" fontAlgn="ctr"/>
                      <a:r>
                        <a:rPr lang="en-US" dirty="0"/>
                        <a:t>Tigo Energy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69375"/>
                  </a:ext>
                </a:extLst>
              </a:tr>
              <a:tr h="84772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News, Search and Messaging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EUSA Pharma</a:t>
                      </a:r>
                    </a:p>
                    <a:p>
                      <a:pPr algn="ctr"/>
                      <a:r>
                        <a:rPr lang="en-US" dirty="0"/>
                        <a:t>Electric 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13326"/>
                  </a:ext>
                </a:extLst>
              </a:tr>
              <a:tr h="110204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News, Search and Messaging </a:t>
                      </a:r>
                    </a:p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Entertainment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FirstCry.com</a:t>
                      </a:r>
                    </a:p>
                    <a:p>
                      <a:pPr algn="ctr"/>
                      <a:r>
                        <a:rPr lang="en-US" dirty="0"/>
                        <a:t>GupShup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2371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3F92F9-65BC-48DD-9448-34461A5BD76D}"/>
              </a:ext>
            </a:extLst>
          </p:cNvPr>
          <p:cNvSpPr txBox="1"/>
          <p:nvPr/>
        </p:nvSpPr>
        <p:spPr>
          <a:xfrm>
            <a:off x="583095" y="1543053"/>
            <a:ext cx="1080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following inference can be drawn from this case study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02730" y="507559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</a:t>
            </a:r>
            <a:r>
              <a:rPr lang="en-US" b="1" dirty="0"/>
              <a:t>PROJECT BRIEF</a:t>
            </a:r>
            <a:br>
              <a:rPr lang="en-US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258957"/>
            <a:ext cx="11184835" cy="5091484"/>
          </a:xfrm>
        </p:spPr>
        <p:txBody>
          <a:bodyPr>
            <a:normAutofit/>
          </a:bodyPr>
          <a:lstStyle/>
          <a:p>
            <a:r>
              <a:rPr lang="en-IN" sz="2400" dirty="0"/>
              <a:t>Requirements from Spark Funds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Spark Funds wants to make investments in some companies and wants to understand the global trends in investments.</a:t>
            </a:r>
            <a:endParaRPr lang="en-IN" sz="2200" dirty="0"/>
          </a:p>
          <a:p>
            <a:r>
              <a:rPr lang="en-IN" sz="2400" dirty="0"/>
              <a:t>Constraints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Invest between </a:t>
            </a:r>
            <a:r>
              <a:rPr lang="en-US" sz="2200" u="sng" dirty="0"/>
              <a:t>5 to 15 million US</a:t>
            </a:r>
            <a:r>
              <a:rPr lang="en-US" sz="2200" dirty="0"/>
              <a:t>D per round of investment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Invest only in </a:t>
            </a:r>
            <a:r>
              <a:rPr lang="en-US" sz="2200" u="sng" dirty="0"/>
              <a:t>English-speaking</a:t>
            </a:r>
            <a:r>
              <a:rPr lang="en-US" sz="2200" dirty="0"/>
              <a:t> countries for the ease of communication with the companies it would invest</a:t>
            </a:r>
            <a:endParaRPr lang="en-IN" sz="2200" dirty="0"/>
          </a:p>
          <a:p>
            <a:r>
              <a:rPr lang="en-US" sz="2400" dirty="0"/>
              <a:t>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Invest where other companies are investing</a:t>
            </a:r>
          </a:p>
          <a:p>
            <a:r>
              <a:rPr lang="en-US" sz="2400" dirty="0"/>
              <a:t>Business objective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2200" dirty="0"/>
              <a:t>Identify the best sectors, countries and a suitable investment type for making investments. </a:t>
            </a:r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     ANALYSIS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13A54-96BF-4BF4-B344-3B9456D7C886}"/>
              </a:ext>
            </a:extLst>
          </p:cNvPr>
          <p:cNvSpPr txBox="1"/>
          <p:nvPr/>
        </p:nvSpPr>
        <p:spPr>
          <a:xfrm>
            <a:off x="172278" y="2417951"/>
            <a:ext cx="34121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GOAL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	</a:t>
            </a:r>
            <a:r>
              <a:rPr lang="en-US" sz="2200" dirty="0"/>
              <a:t>To find the most suitable main sectors among the top three English speaking countries which receive  the most investment gain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833CA-2CC6-4482-891E-F7D474DF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35" y="930551"/>
            <a:ext cx="7970878" cy="57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46" y="305145"/>
            <a:ext cx="11555241" cy="1325563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4000" b="1" dirty="0"/>
              <a:t>INVESTMENT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7" y="1524000"/>
            <a:ext cx="2864736" cy="4837043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Spark Funds </a:t>
            </a:r>
            <a:r>
              <a:rPr lang="en-US" sz="2400" dirty="0"/>
              <a:t>is interested in investing for venture, angel, seed, and private equity funding types among other funding types</a:t>
            </a:r>
            <a:endParaRPr lang="en-IN" sz="2400" dirty="0"/>
          </a:p>
          <a:p>
            <a:r>
              <a:rPr lang="en-IN" sz="2400" dirty="0"/>
              <a:t>Given the constraint of Spark Funds investment amount to </a:t>
            </a:r>
            <a:r>
              <a:rPr lang="en-IN" sz="2400" b="1" dirty="0"/>
              <a:t>5-15M USD</a:t>
            </a:r>
            <a:r>
              <a:rPr lang="en-IN" sz="2400" dirty="0"/>
              <a:t>, the best choice would be to choose </a:t>
            </a:r>
            <a:r>
              <a:rPr lang="en-IN" sz="2400" b="1" dirty="0"/>
              <a:t>Venture</a:t>
            </a:r>
            <a:r>
              <a:rPr lang="en-IN" sz="2400" dirty="0"/>
              <a:t> funding type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728E9-25CB-46AB-9D28-04D3EBF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8" y="1387200"/>
            <a:ext cx="8597739" cy="5165655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ACDD129-2FE5-4E98-BA5C-5CFF23E76F65}"/>
              </a:ext>
            </a:extLst>
          </p:cNvPr>
          <p:cNvSpPr/>
          <p:nvPr/>
        </p:nvSpPr>
        <p:spPr>
          <a:xfrm>
            <a:off x="5269178" y="2897601"/>
            <a:ext cx="1388601" cy="639417"/>
          </a:xfrm>
          <a:prstGeom prst="borderCallout1">
            <a:avLst>
              <a:gd name="adj1" fmla="val 52083"/>
              <a:gd name="adj2" fmla="val 1978"/>
              <a:gd name="adj3" fmla="val 114572"/>
              <a:gd name="adj4" fmla="val -41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Best choice: USD 590B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134FEDB-9BB8-436B-8FC8-574E7B9C0E1F}"/>
              </a:ext>
            </a:extLst>
          </p:cNvPr>
          <p:cNvSpPr/>
          <p:nvPr/>
        </p:nvSpPr>
        <p:spPr>
          <a:xfrm>
            <a:off x="8733182" y="4220817"/>
            <a:ext cx="1643269" cy="735496"/>
          </a:xfrm>
          <a:prstGeom prst="borderCallout1">
            <a:avLst>
              <a:gd name="adj1" fmla="val 55687"/>
              <a:gd name="adj2" fmla="val -226"/>
              <a:gd name="adj3" fmla="val 155211"/>
              <a:gd name="adj4" fmla="val -19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Average between 5-15M: USD 10.7B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5405599"/>
            <a:ext cx="11065565" cy="9307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400" dirty="0"/>
              <a:t>From the above chart representing the total amount of investment vs average amount of investments, </a:t>
            </a:r>
            <a:r>
              <a:rPr lang="en-IN" sz="2400" b="1" dirty="0"/>
              <a:t>Venture</a:t>
            </a:r>
            <a:r>
              <a:rPr lang="en-IN" sz="2400" dirty="0"/>
              <a:t> seems to be the clear winner. Hence, investing in venture funding type will be most beneficial </a:t>
            </a:r>
            <a:r>
              <a:rPr lang="en-IN" sz="2100" b="1" dirty="0"/>
              <a:t>(</a:t>
            </a:r>
            <a:r>
              <a:rPr lang="en-IN" sz="2200" b="1" dirty="0"/>
              <a:t>Checkpoint 6: Plot 1</a:t>
            </a:r>
            <a:r>
              <a:rPr lang="en-IN" sz="2100" b="1" dirty="0"/>
              <a:t>)</a:t>
            </a: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85026-CDD7-4DA1-AEDE-C116F38E4C91}"/>
              </a:ext>
            </a:extLst>
          </p:cNvPr>
          <p:cNvSpPr txBox="1">
            <a:spLocks/>
          </p:cNvSpPr>
          <p:nvPr/>
        </p:nvSpPr>
        <p:spPr bwMode="gray">
          <a:xfrm>
            <a:off x="1775791" y="745436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 </a:t>
            </a:r>
            <a:r>
              <a:rPr lang="en-IN" sz="4000" b="1" dirty="0">
                <a:solidFill>
                  <a:schemeClr val="tx1"/>
                </a:solidFill>
              </a:rPr>
              <a:t>INVESTMENT TYPE ANALYSIS (contd.)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15F40-547A-4C82-9695-A7C7962C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1452401"/>
            <a:ext cx="11290852" cy="37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pPr algn="ctr"/>
            <a:r>
              <a:rPr lang="en-IN" b="1" dirty="0"/>
              <a:t>COUNTRY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185243"/>
            <a:ext cx="4174433" cy="5414340"/>
          </a:xfrm>
        </p:spPr>
        <p:txBody>
          <a:bodyPr>
            <a:noAutofit/>
          </a:bodyPr>
          <a:lstStyle/>
          <a:p>
            <a:r>
              <a:rPr lang="en-IN" sz="2200" dirty="0"/>
              <a:t>Criteria for Spark Funds to choose a country are</a:t>
            </a:r>
            <a:r>
              <a:rPr lang="en-IN" sz="2000" dirty="0"/>
              <a:t>:</a:t>
            </a:r>
            <a:endParaRPr lang="en-IN" dirty="0"/>
          </a:p>
          <a:p>
            <a:pPr lvl="1">
              <a:buFont typeface="+mj-lt"/>
              <a:buAutoNum type="arabicPeriod"/>
            </a:pPr>
            <a:r>
              <a:rPr lang="en-IN" sz="2200" dirty="0"/>
              <a:t>English as the official languages</a:t>
            </a:r>
          </a:p>
          <a:p>
            <a:pPr lvl="1">
              <a:buFont typeface="+mj-lt"/>
              <a:buAutoNum type="arabicPeriod"/>
            </a:pPr>
            <a:r>
              <a:rPr lang="en-US" sz="2200" dirty="0"/>
              <a:t>Highest amount of existing investments into the Venture funding type </a:t>
            </a:r>
          </a:p>
          <a:p>
            <a:pPr algn="just"/>
            <a:r>
              <a:rPr lang="en-IN" sz="2200" dirty="0"/>
              <a:t>Given below are the best choices based on above criteria:</a:t>
            </a:r>
            <a:endParaRPr lang="en-IN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b="1" dirty="0"/>
              <a:t>USA </a:t>
            </a:r>
            <a:r>
              <a:rPr lang="en-IN" dirty="0"/>
              <a:t>(USA)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b="1" dirty="0"/>
              <a:t>Great Britain </a:t>
            </a:r>
            <a:r>
              <a:rPr lang="en-IN" dirty="0"/>
              <a:t>(GBR)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b="1" dirty="0"/>
              <a:t>India </a:t>
            </a:r>
            <a:r>
              <a:rPr lang="en-IN" dirty="0"/>
              <a:t>(IND)</a:t>
            </a:r>
          </a:p>
          <a:p>
            <a:pPr marL="0" indent="0" algn="just">
              <a:buNone/>
            </a:pPr>
            <a:r>
              <a:rPr lang="en-IN" sz="2000" dirty="0"/>
              <a:t> </a:t>
            </a:r>
            <a:r>
              <a:rPr lang="en-IN" sz="2000" b="1" dirty="0"/>
              <a:t>(Checkpoint 6: Plot 2)</a:t>
            </a:r>
            <a:endParaRPr lang="en-IN" sz="2000" dirty="0"/>
          </a:p>
          <a:p>
            <a:pPr marL="0" indent="0" algn="just">
              <a:buNone/>
            </a:pPr>
            <a:r>
              <a:rPr lang="en-IN" sz="1600" b="1" dirty="0"/>
              <a:t>Note : China(CHN) does not have English as an official language. Hence excluding it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D0AD9-3B52-42FE-996D-A183E989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14" y="1199321"/>
            <a:ext cx="6838121" cy="551290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E0CDD09C-3CCF-410A-8CA9-456D18A9B4AB}"/>
              </a:ext>
            </a:extLst>
          </p:cNvPr>
          <p:cNvSpPr/>
          <p:nvPr/>
        </p:nvSpPr>
        <p:spPr>
          <a:xfrm>
            <a:off x="6818241" y="2001079"/>
            <a:ext cx="3385932" cy="480393"/>
          </a:xfrm>
          <a:prstGeom prst="borderCallout1">
            <a:avLst>
              <a:gd name="adj1" fmla="val 44676"/>
              <a:gd name="adj2" fmla="val -379"/>
              <a:gd name="adj3" fmla="val 125078"/>
              <a:gd name="adj4" fmla="val -25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destination USD 422.51B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7A46E5-3C13-4730-B5E4-33FF48B182DB}"/>
              </a:ext>
            </a:extLst>
          </p:cNvPr>
          <p:cNvSpPr/>
          <p:nvPr/>
        </p:nvSpPr>
        <p:spPr>
          <a:xfrm>
            <a:off x="8256104" y="3288193"/>
            <a:ext cx="2955234" cy="480393"/>
          </a:xfrm>
          <a:prstGeom prst="borderCallout1">
            <a:avLst>
              <a:gd name="adj1" fmla="val 44676"/>
              <a:gd name="adj2" fmla="val -379"/>
              <a:gd name="adj3" fmla="val 532901"/>
              <a:gd name="adj4" fmla="val -337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 best destination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USD 20.25B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A47AF4C-636C-43AD-A283-4B7D162A6594}"/>
              </a:ext>
            </a:extLst>
          </p:cNvPr>
          <p:cNvSpPr/>
          <p:nvPr/>
        </p:nvSpPr>
        <p:spPr>
          <a:xfrm>
            <a:off x="8845826" y="4189337"/>
            <a:ext cx="2743199" cy="480393"/>
          </a:xfrm>
          <a:prstGeom prst="borderCallout1">
            <a:avLst>
              <a:gd name="adj1" fmla="val 44676"/>
              <a:gd name="adj2" fmla="val -379"/>
              <a:gd name="adj3" fmla="val 357238"/>
              <a:gd name="adj4" fmla="val -32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Third best destination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USD 14.39B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38305D-D93F-4173-BBA9-3162B6F7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07" y="1113185"/>
            <a:ext cx="5282288" cy="5062328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The eight main sectors available for investment are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Others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News, Search and Messaging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Entertainment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Cleantech / Semiconductors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Health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Manufacturing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Social, Finance, Analytics, Advertising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Automotive &amp; Sports</a:t>
            </a:r>
            <a:endParaRPr lang="en-IN" sz="2200" dirty="0"/>
          </a:p>
          <a:p>
            <a:pPr marL="457200" lvl="1" indent="0">
              <a:buNone/>
            </a:pPr>
            <a:endParaRPr lang="en-IN" sz="2200" dirty="0"/>
          </a:p>
          <a:p>
            <a:r>
              <a:rPr lang="en-IN" sz="2400" dirty="0"/>
              <a:t>Based on the number of investments made in </a:t>
            </a:r>
            <a:r>
              <a:rPr lang="en-IN" sz="2400" b="1" u="sng" dirty="0"/>
              <a:t>USA</a:t>
            </a:r>
            <a:r>
              <a:rPr lang="en-IN" sz="2400" dirty="0"/>
              <a:t> in venture funding, main sectors considered best to invest would be :</a:t>
            </a:r>
          </a:p>
          <a:p>
            <a:pPr marL="0" indent="0">
              <a:buNone/>
            </a:pPr>
            <a:endParaRPr lang="en-IN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/>
              <a:t>Top choice - </a:t>
            </a:r>
            <a:r>
              <a:rPr lang="en-IN" sz="2200" b="1" dirty="0"/>
              <a:t>Others</a:t>
            </a:r>
            <a:r>
              <a:rPr lang="en-IN" sz="22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/>
              <a:t>Second choice - </a:t>
            </a:r>
            <a:r>
              <a:rPr lang="en-IN" sz="2200" b="1" dirty="0"/>
              <a:t>Cleantech/Semiconductors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/>
              <a:t>Third choice - </a:t>
            </a:r>
            <a:r>
              <a:rPr lang="en-IN" sz="2200" b="1" dirty="0"/>
              <a:t>Health</a:t>
            </a:r>
            <a:r>
              <a:rPr lang="en-IN" sz="2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F2182-2EC1-411C-A347-6C4FEC9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3184"/>
            <a:ext cx="5512905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532" y="549965"/>
            <a:ext cx="11370365" cy="7069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SECTOR ANALYSIS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D155-D897-49B6-8082-404E5BDA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2" y="1402336"/>
            <a:ext cx="4996068" cy="4905699"/>
          </a:xfrm>
        </p:spPr>
        <p:txBody>
          <a:bodyPr>
            <a:normAutofit/>
          </a:bodyPr>
          <a:lstStyle/>
          <a:p>
            <a:r>
              <a:rPr lang="en-IN" sz="2200" dirty="0"/>
              <a:t>Main sectors that are best to invest for </a:t>
            </a:r>
            <a:r>
              <a:rPr lang="en-IN" sz="2200" b="1" u="sng" dirty="0"/>
              <a:t>GBR</a:t>
            </a:r>
            <a:r>
              <a:rPr lang="en-IN" sz="2200" dirty="0"/>
              <a:t>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Top choice -</a:t>
            </a:r>
            <a:r>
              <a:rPr lang="en-IN" sz="2000" b="1" dirty="0"/>
              <a:t>Cleantech/Semiconductors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Second choice – </a:t>
            </a:r>
            <a:r>
              <a:rPr lang="en-IN" sz="2000" b="1" dirty="0"/>
              <a:t>Others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Third choice - </a:t>
            </a:r>
            <a:r>
              <a:rPr lang="en-US" sz="2000" b="1" dirty="0"/>
              <a:t>News, Search and Messaging</a:t>
            </a:r>
            <a:r>
              <a:rPr lang="en-IN" sz="2000" b="1" dirty="0"/>
              <a:t> </a:t>
            </a:r>
          </a:p>
          <a:p>
            <a:pPr marL="457200" lvl="1" indent="0">
              <a:buNone/>
            </a:pPr>
            <a:endParaRPr lang="en-IN" sz="2000" b="1" dirty="0"/>
          </a:p>
          <a:p>
            <a:r>
              <a:rPr lang="en-IN" sz="2200" dirty="0"/>
              <a:t>Main sectors that are best to invest for </a:t>
            </a:r>
            <a:r>
              <a:rPr lang="en-IN" sz="2200" b="1" u="sng" dirty="0"/>
              <a:t>IND</a:t>
            </a:r>
            <a:r>
              <a:rPr lang="en-IN" sz="2200" dirty="0"/>
              <a:t>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Top choice – </a:t>
            </a:r>
            <a:r>
              <a:rPr lang="en-IN" sz="2000" b="1" dirty="0"/>
              <a:t>Others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Second choice - </a:t>
            </a:r>
            <a:r>
              <a:rPr lang="en-US" sz="2000" b="1" dirty="0"/>
              <a:t>News, Search and Messaging</a:t>
            </a:r>
            <a:r>
              <a:rPr lang="en-IN" sz="2000" b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Third choice - </a:t>
            </a:r>
            <a:r>
              <a:rPr lang="en-US" sz="2000" b="1" dirty="0"/>
              <a:t>Entertainment</a:t>
            </a:r>
            <a:endParaRPr lang="en-IN" sz="2000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A11D-0CCC-44E7-9632-DD764AF2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30" y="1402337"/>
            <a:ext cx="6705600" cy="52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2797" y="382731"/>
            <a:ext cx="8761413" cy="706964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4000" b="1" dirty="0"/>
              <a:t>SECTOR,COUNTRY-WISE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7E54-A3EE-4371-86AF-E9559637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4" y="2190677"/>
            <a:ext cx="2330368" cy="3944134"/>
          </a:xfrm>
        </p:spPr>
        <p:txBody>
          <a:bodyPr>
            <a:normAutofit/>
          </a:bodyPr>
          <a:lstStyle/>
          <a:p>
            <a:r>
              <a:rPr lang="en-US" sz="2200" dirty="0"/>
              <a:t>This graph indicates the total number of investments made in the top three main sectors in the top 3 countries.</a:t>
            </a:r>
          </a:p>
          <a:p>
            <a:pPr marL="0" indent="0">
              <a:buNone/>
            </a:pPr>
            <a:r>
              <a:rPr lang="en-IN" sz="1600" b="1" dirty="0"/>
              <a:t>(Checkpoint 6: Plot 3)</a:t>
            </a:r>
            <a:endParaRPr lang="en-IN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01BE6-6639-4EB3-9FD4-D9A9679F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1285462"/>
            <a:ext cx="9043573" cy="5314122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348517B9-DED9-41B2-BA3F-3474C9A18A82}"/>
              </a:ext>
            </a:extLst>
          </p:cNvPr>
          <p:cNvSpPr/>
          <p:nvPr/>
        </p:nvSpPr>
        <p:spPr>
          <a:xfrm>
            <a:off x="3628392" y="1851108"/>
            <a:ext cx="1364974" cy="417444"/>
          </a:xfrm>
          <a:prstGeom prst="borderCallout1">
            <a:avLst>
              <a:gd name="adj1" fmla="val 32084"/>
              <a:gd name="adj2" fmla="val 1150"/>
              <a:gd name="adj3" fmla="val 102977"/>
              <a:gd name="adj4" fmla="val -1979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Others:2069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E6AC87E-3705-4EFD-8DCF-1B5ED044F60F}"/>
              </a:ext>
            </a:extLst>
          </p:cNvPr>
          <p:cNvSpPr/>
          <p:nvPr/>
        </p:nvSpPr>
        <p:spPr>
          <a:xfrm>
            <a:off x="4021637" y="2589482"/>
            <a:ext cx="1943458" cy="417444"/>
          </a:xfrm>
          <a:prstGeom prst="borderCallout1">
            <a:avLst>
              <a:gd name="adj1" fmla="val 32084"/>
              <a:gd name="adj2" fmla="val 1150"/>
              <a:gd name="adj3" fmla="val 153770"/>
              <a:gd name="adj4" fmla="val -934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Cleantech..:1737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8EB411E-5E47-425C-919D-1D6C3FC21893}"/>
              </a:ext>
            </a:extLst>
          </p:cNvPr>
          <p:cNvSpPr/>
          <p:nvPr/>
        </p:nvSpPr>
        <p:spPr>
          <a:xfrm>
            <a:off x="4618451" y="3745300"/>
            <a:ext cx="1328966" cy="417444"/>
          </a:xfrm>
          <a:prstGeom prst="borderCallout1">
            <a:avLst>
              <a:gd name="adj1" fmla="val 98751"/>
              <a:gd name="adj2" fmla="val 153"/>
              <a:gd name="adj3" fmla="val 306150"/>
              <a:gd name="adj4" fmla="val -1629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Health:601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99D1637-0286-4F0D-95A4-DA1F7705CC13}"/>
              </a:ext>
            </a:extLst>
          </p:cNvPr>
          <p:cNvSpPr/>
          <p:nvPr/>
        </p:nvSpPr>
        <p:spPr>
          <a:xfrm>
            <a:off x="9188936" y="1860318"/>
            <a:ext cx="1508734" cy="417444"/>
          </a:xfrm>
          <a:prstGeom prst="borderCallout1">
            <a:avLst>
              <a:gd name="adj1" fmla="val 98750"/>
              <a:gd name="adj2" fmla="val -607"/>
              <a:gd name="adj3" fmla="val 991864"/>
              <a:gd name="adj4" fmla="val 127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Others:74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9918E11-37FE-4F1D-A555-D5E6E871B8A9}"/>
              </a:ext>
            </a:extLst>
          </p:cNvPr>
          <p:cNvSpPr/>
          <p:nvPr/>
        </p:nvSpPr>
        <p:spPr>
          <a:xfrm>
            <a:off x="9686031" y="2952779"/>
            <a:ext cx="1329830" cy="417444"/>
          </a:xfrm>
          <a:prstGeom prst="borderCallout1">
            <a:avLst>
              <a:gd name="adj1" fmla="val 95576"/>
              <a:gd name="adj2" fmla="val 154"/>
              <a:gd name="adj3" fmla="val 769642"/>
              <a:gd name="adj4" fmla="val 10019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News..:31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E7CC864-4359-4B88-9536-9DBB81FA004B}"/>
              </a:ext>
            </a:extLst>
          </p:cNvPr>
          <p:cNvSpPr/>
          <p:nvPr/>
        </p:nvSpPr>
        <p:spPr>
          <a:xfrm>
            <a:off x="10304210" y="3694265"/>
            <a:ext cx="1748895" cy="546561"/>
          </a:xfrm>
          <a:prstGeom prst="borderCallout1">
            <a:avLst>
              <a:gd name="adj1" fmla="val 95125"/>
              <a:gd name="adj2" fmla="val 340"/>
              <a:gd name="adj3" fmla="val 449058"/>
              <a:gd name="adj4" fmla="val 7435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Entertainment</a:t>
            </a:r>
            <a:r>
              <a:rPr lang="en-US" sz="1600"/>
              <a:t>:19</a:t>
            </a:r>
            <a:endParaRPr lang="en-US" sz="1600" dirty="0"/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DA0F9C90-7688-4869-88D5-839235590C48}"/>
              </a:ext>
            </a:extLst>
          </p:cNvPr>
          <p:cNvSpPr/>
          <p:nvPr/>
        </p:nvSpPr>
        <p:spPr>
          <a:xfrm>
            <a:off x="6520096" y="1845840"/>
            <a:ext cx="1896477" cy="546561"/>
          </a:xfrm>
          <a:prstGeom prst="borderCallout1">
            <a:avLst>
              <a:gd name="adj1" fmla="val 97691"/>
              <a:gd name="adj2" fmla="val 48"/>
              <a:gd name="adj3" fmla="val 734089"/>
              <a:gd name="adj4" fmla="val -702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Cleantech..:107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05EC9A04-7740-4201-A3E4-19A673C0CF5B}"/>
              </a:ext>
            </a:extLst>
          </p:cNvPr>
          <p:cNvSpPr/>
          <p:nvPr/>
        </p:nvSpPr>
        <p:spPr>
          <a:xfrm>
            <a:off x="6789016" y="2952779"/>
            <a:ext cx="1896477" cy="391824"/>
          </a:xfrm>
          <a:prstGeom prst="borderCallout1">
            <a:avLst>
              <a:gd name="adj1" fmla="val 100115"/>
              <a:gd name="adj2" fmla="val 48"/>
              <a:gd name="adj3" fmla="val 786121"/>
              <a:gd name="adj4" fmla="val 55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Others:106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5B85F38F-33DD-46A1-B8BB-D2D761EE4671}"/>
              </a:ext>
            </a:extLst>
          </p:cNvPr>
          <p:cNvSpPr/>
          <p:nvPr/>
        </p:nvSpPr>
        <p:spPr>
          <a:xfrm>
            <a:off x="7800743" y="3741945"/>
            <a:ext cx="954083" cy="597643"/>
          </a:xfrm>
          <a:prstGeom prst="borderCallout1">
            <a:avLst>
              <a:gd name="adj1" fmla="val 94582"/>
              <a:gd name="adj2" fmla="val 2136"/>
              <a:gd name="adj3" fmla="val 399965"/>
              <a:gd name="adj4" fmla="val 1995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News..</a:t>
            </a:r>
          </a:p>
          <a:p>
            <a:pPr algn="ctr"/>
            <a:r>
              <a:rPr lang="en-US" sz="16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440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SPARK FUNDS INVESTMENT  CASE STUDY    </vt:lpstr>
      <vt:lpstr> PROJECT BRIEF </vt:lpstr>
      <vt:lpstr>     ANALYSIS</vt:lpstr>
      <vt:lpstr> INVESTMENT TYPE ANALYSIS</vt:lpstr>
      <vt:lpstr>PowerPoint Presentation</vt:lpstr>
      <vt:lpstr>COUNTRY ANALYSIS</vt:lpstr>
      <vt:lpstr>SECTOR ANALYSIS</vt:lpstr>
      <vt:lpstr>SECTOR ANALYSIS (contd.)</vt:lpstr>
      <vt:lpstr> SECTOR,COUNTRY-WISE ANALYSIS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J, Lakshmi (GE Healthcare)</cp:lastModifiedBy>
  <cp:revision>77</cp:revision>
  <dcterms:created xsi:type="dcterms:W3CDTF">2016-06-09T08:16:28Z</dcterms:created>
  <dcterms:modified xsi:type="dcterms:W3CDTF">2019-01-06T15:06:05Z</dcterms:modified>
</cp:coreProperties>
</file>