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2" saveSubsetFonts="1">
  <p:sldMasterIdLst>
    <p:sldMasterId id="2147483684" r:id="rId1"/>
  </p:sldMasterIdLst>
  <p:notesMasterIdLst>
    <p:notesMasterId r:id="rId11"/>
  </p:notesMasterIdLst>
  <p:sldIdLst>
    <p:sldId id="273" r:id="rId2"/>
    <p:sldId id="256" r:id="rId3"/>
    <p:sldId id="257" r:id="rId4"/>
    <p:sldId id="266" r:id="rId5"/>
    <p:sldId id="267" r:id="rId6"/>
    <p:sldId id="271" r:id="rId7"/>
    <p:sldId id="268" r:id="rId8"/>
    <p:sldId id="274" r:id="rId9"/>
    <p:sldId id="272" r:id="rId10"/>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38" autoAdjust="0"/>
    <p:restoredTop sz="95179" autoAdjust="0"/>
  </p:normalViewPr>
  <p:slideViewPr>
    <p:cSldViewPr snapToGrid="0">
      <p:cViewPr varScale="1">
        <p:scale>
          <a:sx n="53" d="100"/>
          <a:sy n="53" d="100"/>
        </p:scale>
        <p:origin x="2586"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CF1D9-B0EF-42CB-9534-78622B6DA8E3}" type="datetimeFigureOut">
              <a:rPr lang="en-IN" smtClean="0"/>
              <a:t>09-07-2023</a:t>
            </a:fld>
            <a:endParaRPr lang="en-I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716B4-2CD2-404F-BF07-49800E62F768}" type="slidenum">
              <a:rPr lang="en-IN" smtClean="0"/>
              <a:t>‹#›</a:t>
            </a:fld>
            <a:endParaRPr lang="en-IN"/>
          </a:p>
        </p:txBody>
      </p:sp>
    </p:spTree>
    <p:extLst>
      <p:ext uri="{BB962C8B-B14F-4D97-AF65-F5344CB8AC3E}">
        <p14:creationId xmlns:p14="http://schemas.microsoft.com/office/powerpoint/2010/main" val="3490564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88C955-DDD9-4C1F-A95D-B05F4DE9DA9B}"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DD677-6B2D-416F-AFF6-7308A3F6C165}" type="slidenum">
              <a:rPr lang="en-IN" smtClean="0"/>
              <a:t>‹#›</a:t>
            </a:fld>
            <a:endParaRPr lang="en-IN"/>
          </a:p>
        </p:txBody>
      </p:sp>
    </p:spTree>
    <p:extLst>
      <p:ext uri="{BB962C8B-B14F-4D97-AF65-F5344CB8AC3E}">
        <p14:creationId xmlns:p14="http://schemas.microsoft.com/office/powerpoint/2010/main" val="206294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8C955-DDD9-4C1F-A95D-B05F4DE9DA9B}"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DD677-6B2D-416F-AFF6-7308A3F6C165}" type="slidenum">
              <a:rPr lang="en-IN" smtClean="0"/>
              <a:t>‹#›</a:t>
            </a:fld>
            <a:endParaRPr lang="en-IN"/>
          </a:p>
        </p:txBody>
      </p:sp>
    </p:spTree>
    <p:extLst>
      <p:ext uri="{BB962C8B-B14F-4D97-AF65-F5344CB8AC3E}">
        <p14:creationId xmlns:p14="http://schemas.microsoft.com/office/powerpoint/2010/main" val="286965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CB217B2-35B9-A906-3D76-5D249070B773}"/>
              </a:ext>
            </a:extLst>
          </p:cNvPr>
          <p:cNvSpPr/>
          <p:nvPr userDrawn="1"/>
        </p:nvSpPr>
        <p:spPr>
          <a:xfrm>
            <a:off x="515791" y="336885"/>
            <a:ext cx="6528093" cy="999423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515791" y="3395646"/>
            <a:ext cx="6520220" cy="3759457"/>
          </a:xfrm>
          <a:solidFill>
            <a:schemeClr val="bg1"/>
          </a:solidFill>
          <a:ln>
            <a:solidFill>
              <a:srgbClr val="FF0000"/>
            </a:solidFill>
          </a:ln>
        </p:spPr>
        <p:txBody>
          <a:bodyPr anchor="b"/>
          <a:lstStyle>
            <a:lvl1pPr>
              <a:defRPr sz="4960"/>
            </a:lvl1pPr>
          </a:lstStyle>
          <a:p>
            <a:r>
              <a:rPr lang="en-US" dirty="0"/>
              <a:t>Click to edit Master title style</a:t>
            </a:r>
          </a:p>
        </p:txBody>
      </p:sp>
      <p:sp>
        <p:nvSpPr>
          <p:cNvPr id="3" name="Text Placeholder 2"/>
          <p:cNvSpPr>
            <a:spLocks noGrp="1"/>
          </p:cNvSpPr>
          <p:nvPr>
            <p:ph type="body" idx="1"/>
          </p:nvPr>
        </p:nvSpPr>
        <p:spPr>
          <a:xfrm>
            <a:off x="515791" y="7155103"/>
            <a:ext cx="6520220" cy="2338833"/>
          </a:xfrm>
          <a:ln>
            <a:solidFill>
              <a:schemeClr val="bg1"/>
            </a:solidFill>
          </a:ln>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8C955-DDD9-4C1F-A95D-B05F4DE9DA9B}"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BDD677-6B2D-416F-AFF6-7308A3F6C165}" type="slidenum">
              <a:rPr lang="en-IN" smtClean="0"/>
              <a:t>‹#›</a:t>
            </a:fld>
            <a:endParaRPr lang="en-IN"/>
          </a:p>
        </p:txBody>
      </p:sp>
      <p:sp>
        <p:nvSpPr>
          <p:cNvPr id="7" name="Rectangle 6">
            <a:extLst>
              <a:ext uri="{FF2B5EF4-FFF2-40B4-BE49-F238E27FC236}">
                <a16:creationId xmlns:a16="http://schemas.microsoft.com/office/drawing/2014/main" xmlns="" id="{927CBAD0-4BD1-443E-419D-B26D90D3EDD3}"/>
              </a:ext>
            </a:extLst>
          </p:cNvPr>
          <p:cNvSpPr/>
          <p:nvPr userDrawn="1"/>
        </p:nvSpPr>
        <p:spPr>
          <a:xfrm>
            <a:off x="1299411" y="1138989"/>
            <a:ext cx="45719" cy="58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xmlns="" id="{192A860B-CF75-8D90-9493-414ACBBC29F9}"/>
              </a:ext>
            </a:extLst>
          </p:cNvPr>
          <p:cNvPicPr>
            <a:picLocks noChangeAspect="1"/>
          </p:cNvPicPr>
          <p:nvPr userDrawn="1"/>
        </p:nvPicPr>
        <p:blipFill>
          <a:blip r:embed="rId2"/>
          <a:stretch>
            <a:fillRect/>
          </a:stretch>
        </p:blipFill>
        <p:spPr>
          <a:xfrm>
            <a:off x="521242" y="4638708"/>
            <a:ext cx="6517189" cy="1414395"/>
          </a:xfrm>
          <a:prstGeom prst="rect">
            <a:avLst/>
          </a:prstGeom>
        </p:spPr>
      </p:pic>
      <p:sp>
        <p:nvSpPr>
          <p:cNvPr id="10" name="Rectangle 9">
            <a:extLst>
              <a:ext uri="{FF2B5EF4-FFF2-40B4-BE49-F238E27FC236}">
                <a16:creationId xmlns:a16="http://schemas.microsoft.com/office/drawing/2014/main" xmlns="" id="{CD2D2EB8-0F3B-8852-BB29-CF8F9D0DC6B1}"/>
              </a:ext>
            </a:extLst>
          </p:cNvPr>
          <p:cNvSpPr/>
          <p:nvPr userDrawn="1"/>
        </p:nvSpPr>
        <p:spPr>
          <a:xfrm>
            <a:off x="507919" y="360696"/>
            <a:ext cx="6528093" cy="9970421"/>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8257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DB88C955-DDD9-4C1F-A95D-B05F4DE9DA9B}" type="datetimeFigureOut">
              <a:rPr lang="en-IN" smtClean="0"/>
              <a:t>09-07-2023</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41BDD677-6B2D-416F-AFF6-7308A3F6C165}" type="slidenum">
              <a:rPr lang="en-IN" smtClean="0"/>
              <a:t>‹#›</a:t>
            </a:fld>
            <a:endParaRPr lang="en-IN"/>
          </a:p>
        </p:txBody>
      </p:sp>
      <p:sp>
        <p:nvSpPr>
          <p:cNvPr id="7" name="Rectangle 6">
            <a:extLst>
              <a:ext uri="{FF2B5EF4-FFF2-40B4-BE49-F238E27FC236}">
                <a16:creationId xmlns:a16="http://schemas.microsoft.com/office/drawing/2014/main" xmlns="" id="{F329D813-5370-B3D7-4948-D62BF395651B}"/>
              </a:ext>
            </a:extLst>
          </p:cNvPr>
          <p:cNvSpPr/>
          <p:nvPr userDrawn="1"/>
        </p:nvSpPr>
        <p:spPr>
          <a:xfrm>
            <a:off x="519728" y="449179"/>
            <a:ext cx="6520219" cy="9753600"/>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tx1"/>
                </a:solidFill>
              </a:ln>
            </a:endParaRPr>
          </a:p>
        </p:txBody>
      </p:sp>
      <p:sp>
        <p:nvSpPr>
          <p:cNvPr id="8" name="Rectangle 7">
            <a:extLst>
              <a:ext uri="{FF2B5EF4-FFF2-40B4-BE49-F238E27FC236}">
                <a16:creationId xmlns:a16="http://schemas.microsoft.com/office/drawing/2014/main" xmlns="" id="{D30221C9-5401-9107-8871-6A97126EFD67}"/>
              </a:ext>
            </a:extLst>
          </p:cNvPr>
          <p:cNvSpPr/>
          <p:nvPr userDrawn="1"/>
        </p:nvSpPr>
        <p:spPr>
          <a:xfrm>
            <a:off x="-7299158" y="3994484"/>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a:p>
        </p:txBody>
      </p:sp>
    </p:spTree>
    <p:extLst>
      <p:ext uri="{BB962C8B-B14F-4D97-AF65-F5344CB8AC3E}">
        <p14:creationId xmlns:p14="http://schemas.microsoft.com/office/powerpoint/2010/main" val="15288276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D8AFA42-71A9-6504-64D9-B10F13C55864}"/>
              </a:ext>
            </a:extLst>
          </p:cNvPr>
          <p:cNvSpPr>
            <a:spLocks noGrp="1"/>
          </p:cNvSpPr>
          <p:nvPr>
            <p:ph idx="1"/>
          </p:nvPr>
        </p:nvSpPr>
        <p:spPr>
          <a:xfrm>
            <a:off x="519728" y="449179"/>
            <a:ext cx="6520220" cy="9676953"/>
          </a:xfrm>
        </p:spPr>
        <p:txBody>
          <a:bodyPr>
            <a:normAutofit/>
          </a:bodyPr>
          <a:lstStyle/>
          <a:p>
            <a:pPr marL="0" indent="0">
              <a:buNone/>
            </a:pPr>
            <a:endParaRPr lang="en-US" sz="1700" b="1"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cs typeface="Times New Roman" panose="02020603050405020304" pitchFamily="18" charset="0"/>
              </a:rPr>
              <a:t>ABSTRACT:</a:t>
            </a:r>
          </a:p>
          <a:p>
            <a:pPr marL="0" indent="0" algn="just">
              <a:buNone/>
            </a:pPr>
            <a:r>
              <a:rPr lang="en-US" sz="1400" b="1" dirty="0">
                <a:latin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As we know that day by day enhancement rate of technology as per requirement are on the top priority. If we see today’s atmospheric condition due to air pollution then air pollution detection monitoring system becomes preferably required. It may play useful role regarding this issue. It is directly related to human life. Air pollution causes many types of diseases and disorders such as cancer, lupus, allergic reactions, asthma, nasal infection, eye problems etc. It also creates imbalance in atmosphere. To combat this problem of air pollution, we have proposed a system that will detect air pollution and display the status by using LCDs and buzzer. This System is designed using Arduino uno. This system provides effective solution to save our environment by controlling air pollution.</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KEY WORDS: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Air pollution, Arduino </a:t>
            </a:r>
          </a:p>
          <a:p>
            <a:pPr marL="0" indent="0" algn="just">
              <a:buNone/>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900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FBF28E48-587A-AFFC-AF45-275561392C31}"/>
              </a:ext>
            </a:extLst>
          </p:cNvPr>
          <p:cNvSpPr>
            <a:spLocks noGrp="1"/>
          </p:cNvSpPr>
          <p:nvPr>
            <p:ph type="ctrTitle"/>
          </p:nvPr>
        </p:nvSpPr>
        <p:spPr>
          <a:xfrm>
            <a:off x="460296" y="533401"/>
            <a:ext cx="2535039" cy="518159"/>
          </a:xfrm>
        </p:spPr>
        <p:txBody>
          <a:bodyPr>
            <a:normAutofit/>
          </a:bodyPr>
          <a:lstStyle/>
          <a:p>
            <a:r>
              <a:rPr lang="en-US" sz="1700" b="1" dirty="0">
                <a:latin typeface="Times New Roman" panose="02020603050405020304" pitchFamily="18" charset="0"/>
                <a:cs typeface="Times New Roman" panose="02020603050405020304" pitchFamily="18" charset="0"/>
              </a:rPr>
              <a:t>INTRODUCTION:</a:t>
            </a:r>
            <a:endParaRPr lang="en-IN" sz="1700" b="1" dirty="0">
              <a:latin typeface="Times New Roman" panose="02020603050405020304" pitchFamily="18" charset="0"/>
              <a:cs typeface="Times New Roman" panose="02020603050405020304" pitchFamily="18" charset="0"/>
            </a:endParaRPr>
          </a:p>
        </p:txBody>
      </p:sp>
      <p:sp>
        <p:nvSpPr>
          <p:cNvPr id="9" name="Subtitle 8">
            <a:extLst>
              <a:ext uri="{FF2B5EF4-FFF2-40B4-BE49-F238E27FC236}">
                <a16:creationId xmlns:a16="http://schemas.microsoft.com/office/drawing/2014/main" xmlns="" id="{6F967880-65E5-A2CB-B8DF-4F67B4DA8AAA}"/>
              </a:ext>
            </a:extLst>
          </p:cNvPr>
          <p:cNvSpPr>
            <a:spLocks noGrp="1"/>
          </p:cNvSpPr>
          <p:nvPr>
            <p:ph type="subTitle" idx="1"/>
          </p:nvPr>
        </p:nvSpPr>
        <p:spPr>
          <a:xfrm>
            <a:off x="747076" y="1158240"/>
            <a:ext cx="6065520" cy="9000171"/>
          </a:xfrm>
        </p:spPr>
        <p:txBody>
          <a:bodyPr>
            <a:normAutofit/>
          </a:bodyPr>
          <a:lstStyle/>
          <a:p>
            <a:pPr algn="just"/>
            <a:r>
              <a:rPr lang="en-US" sz="1600" kern="0" dirty="0">
                <a:effectLst/>
                <a:latin typeface="Times New Roman" panose="02020603050405020304" pitchFamily="18" charset="0"/>
                <a:ea typeface="Calibri" panose="020F0502020204030204" pitchFamily="34" charset="0"/>
              </a:rPr>
              <a:t>                                            </a:t>
            </a:r>
            <a:r>
              <a:rPr lang="en-US" sz="1400" kern="0" dirty="0">
                <a:effectLst/>
                <a:latin typeface="Times New Roman" panose="02020603050405020304" pitchFamily="18" charset="0"/>
                <a:ea typeface="Calibri" panose="020F0502020204030204" pitchFamily="34" charset="0"/>
              </a:rPr>
              <a:t>Air pollution is the biggest problem of every nation, whether it is developed or developing. Health problems have been growing at faster rate especially in urban areas of developing countries where industrialization and growing number of vehicles leads to release of lot of gaseous pollutants. Harmful effects of pollution include mild allergic reactions such as irritation of the throat, eyes and nose as well as some serious problems like bronchitis, heart diseases, pneumonia, lung and aggravated asthma. According to the world bank’s report on air pollution, air pollution causes an estimated 2 million premature deaths across the region each year in India. Whereas in EU number reaches to 300,000 and over 3,000,000 worldwide. </a:t>
            </a:r>
            <a:r>
              <a:rPr lang="en-US" sz="1400" kern="0" dirty="0">
                <a:latin typeface="Times New Roman" panose="02020603050405020304" pitchFamily="18" charset="0"/>
                <a:ea typeface="Calibri" panose="020F0502020204030204" pitchFamily="34" charset="0"/>
              </a:rPr>
              <a:t>To overcome this problem we designed an</a:t>
            </a:r>
            <a:r>
              <a:rPr lang="en-US" sz="1400" kern="0" dirty="0">
                <a:effectLst/>
                <a:latin typeface="Times New Roman" panose="02020603050405020304" pitchFamily="18" charset="0"/>
                <a:ea typeface="Calibri" panose="020F0502020204030204" pitchFamily="34" charset="0"/>
              </a:rPr>
              <a:t> Air Pollution Detection Monitoring System monitors the air quality and will trigger an alarm when the air quality goes down beyond a certain threshold level, means when there are sufficient amount of harmful gases present in the air like CO2, smoke, alcohol, benzene, NH3 and NOx. It will show the air quality in PPM on the LCD so that it can monitor it very easily. The system can be installed anywhere  where gases are mostly to be found and </a:t>
            </a:r>
            <a:r>
              <a:rPr lang="en-US" sz="1400" kern="0" dirty="0">
                <a:latin typeface="Times New Roman" panose="02020603050405020304" pitchFamily="18" charset="0"/>
                <a:ea typeface="Calibri" panose="020F0502020204030204" pitchFamily="34" charset="0"/>
              </a:rPr>
              <a:t>buzzer starts beeping </a:t>
            </a:r>
            <a:r>
              <a:rPr lang="en-US" sz="1400" kern="0" dirty="0">
                <a:effectLst/>
                <a:latin typeface="Times New Roman" panose="02020603050405020304" pitchFamily="18" charset="0"/>
                <a:ea typeface="Calibri" panose="020F0502020204030204" pitchFamily="34" charset="0"/>
              </a:rPr>
              <a:t> when the system crosses the threshold limit.</a:t>
            </a:r>
            <a:endParaRPr lang="en-IN" sz="1400" dirty="0"/>
          </a:p>
        </p:txBody>
      </p:sp>
      <p:pic>
        <p:nvPicPr>
          <p:cNvPr id="11" name="Picture 10">
            <a:extLst>
              <a:ext uri="{FF2B5EF4-FFF2-40B4-BE49-F238E27FC236}">
                <a16:creationId xmlns:a16="http://schemas.microsoft.com/office/drawing/2014/main" xmlns="" id="{6AE28B24-6EB1-7C71-601E-2241B35D6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656" y="4884821"/>
            <a:ext cx="5166359" cy="4907280"/>
          </a:xfrm>
          <a:prstGeom prst="rect">
            <a:avLst/>
          </a:prstGeom>
        </p:spPr>
      </p:pic>
    </p:spTree>
    <p:extLst>
      <p:ext uri="{BB962C8B-B14F-4D97-AF65-F5344CB8AC3E}">
        <p14:creationId xmlns:p14="http://schemas.microsoft.com/office/powerpoint/2010/main" val="206957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ADB85-3A45-980D-A1C8-3D9087118C58}"/>
              </a:ext>
            </a:extLst>
          </p:cNvPr>
          <p:cNvSpPr>
            <a:spLocks noGrp="1"/>
          </p:cNvSpPr>
          <p:nvPr>
            <p:ph type="ctrTitle"/>
          </p:nvPr>
        </p:nvSpPr>
        <p:spPr>
          <a:xfrm>
            <a:off x="600842" y="527785"/>
            <a:ext cx="2245672" cy="457200"/>
          </a:xfrm>
        </p:spPr>
        <p:txBody>
          <a:bodyPr>
            <a:normAutofit/>
          </a:bodyPr>
          <a:lstStyle/>
          <a:p>
            <a:r>
              <a:rPr lang="en-US" sz="1700" b="1" dirty="0">
                <a:latin typeface="Times New Roman" panose="02020603050405020304" pitchFamily="18" charset="0"/>
                <a:cs typeface="Times New Roman" panose="02020603050405020304" pitchFamily="18" charset="0"/>
              </a:rPr>
              <a:t>METHODOLOGY:</a:t>
            </a:r>
            <a:endParaRPr lang="en-IN" sz="17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CA15A74-D0F6-CD08-9586-3BAC13199251}"/>
              </a:ext>
            </a:extLst>
          </p:cNvPr>
          <p:cNvSpPr>
            <a:spLocks noGrp="1"/>
          </p:cNvSpPr>
          <p:nvPr>
            <p:ph type="subTitle" idx="1"/>
          </p:nvPr>
        </p:nvSpPr>
        <p:spPr>
          <a:xfrm>
            <a:off x="600842" y="1219200"/>
            <a:ext cx="6357991" cy="8832533"/>
          </a:xfrm>
        </p:spPr>
        <p:txBody>
          <a:bodyPr>
            <a:normAutofit lnSpcReduction="10000"/>
          </a:bodyPr>
          <a:lstStyle/>
          <a:p>
            <a:pPr algn="just"/>
            <a:r>
              <a:rPr lang="en-US" sz="1600" dirty="0">
                <a:latin typeface="Times New Roman" panose="02020603050405020304" pitchFamily="18" charset="0"/>
                <a:cs typeface="Times New Roman" panose="02020603050405020304" pitchFamily="18" charset="0"/>
              </a:rPr>
              <a:t> </a:t>
            </a:r>
            <a:r>
              <a:rPr lang="en-IN" sz="1600" b="1" i="0" dirty="0">
                <a:effectLst/>
                <a:latin typeface="Times New Roman" panose="02020603050405020304" pitchFamily="18" charset="0"/>
                <a:cs typeface="Times New Roman" panose="02020603050405020304" pitchFamily="18" charset="0"/>
              </a:rPr>
              <a:t>REQUIREMENTS:</a:t>
            </a:r>
          </a:p>
          <a:p>
            <a:pPr marL="285750" indent="-285750" algn="just">
              <a:buFont typeface="Wingdings" panose="05000000000000000000" pitchFamily="2" charset="2"/>
              <a:buChar char="Ø"/>
            </a:pPr>
            <a:r>
              <a:rPr lang="en-IN" sz="1600" b="1" i="0" dirty="0">
                <a:solidFill>
                  <a:srgbClr val="002060"/>
                </a:solidFill>
                <a:effectLst/>
                <a:latin typeface="Times New Roman" panose="02020603050405020304" pitchFamily="18" charset="0"/>
                <a:cs typeface="Times New Roman" panose="02020603050405020304" pitchFamily="18" charset="0"/>
              </a:rPr>
              <a:t>HARDWARE COMPONENTS</a:t>
            </a:r>
            <a:r>
              <a:rPr lang="en-IN" sz="1600" b="1" i="0" dirty="0">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IN" sz="1400" b="0" i="0" dirty="0">
                <a:solidFill>
                  <a:srgbClr val="121212"/>
                </a:solidFill>
                <a:effectLst/>
                <a:latin typeface="Times New Roman" panose="02020603050405020304" pitchFamily="18" charset="0"/>
                <a:cs typeface="Times New Roman" panose="02020603050405020304" pitchFamily="18" charset="0"/>
              </a:rPr>
              <a:t>MQ135 Gas sensor</a:t>
            </a:r>
          </a:p>
          <a:p>
            <a:pPr marL="285750" indent="-285750" algn="just">
              <a:buFont typeface="Wingdings" panose="05000000000000000000" pitchFamily="2" charset="2"/>
              <a:buChar char="§"/>
            </a:pPr>
            <a:r>
              <a:rPr lang="en-IN" sz="1400" b="0" i="0" dirty="0" err="1">
                <a:solidFill>
                  <a:srgbClr val="121212"/>
                </a:solidFill>
                <a:effectLst/>
                <a:latin typeface="Times New Roman" panose="02020603050405020304" pitchFamily="18" charset="0"/>
                <a:cs typeface="Times New Roman" panose="02020603050405020304" pitchFamily="18" charset="0"/>
              </a:rPr>
              <a:t>Arduino</a:t>
            </a:r>
            <a:r>
              <a:rPr lang="en-IN" sz="1400" b="0" i="0" dirty="0">
                <a:solidFill>
                  <a:srgbClr val="121212"/>
                </a:solidFill>
                <a:effectLst/>
                <a:latin typeface="Times New Roman" panose="02020603050405020304" pitchFamily="18" charset="0"/>
                <a:cs typeface="Times New Roman" panose="02020603050405020304" pitchFamily="18" charset="0"/>
              </a:rPr>
              <a:t> Uno</a:t>
            </a:r>
          </a:p>
          <a:p>
            <a:pPr marL="285750" indent="-285750" algn="just">
              <a:buFont typeface="Wingdings" panose="05000000000000000000" pitchFamily="2" charset="2"/>
              <a:buChar char="§"/>
            </a:pPr>
            <a:r>
              <a:rPr lang="en-IN" sz="1400" b="0" i="0" dirty="0">
                <a:solidFill>
                  <a:srgbClr val="121212"/>
                </a:solidFill>
                <a:effectLst/>
                <a:latin typeface="Times New Roman" panose="02020603050405020304" pitchFamily="18" charset="0"/>
                <a:cs typeface="Times New Roman" panose="02020603050405020304" pitchFamily="18" charset="0"/>
              </a:rPr>
              <a:t>16X2 LCD</a:t>
            </a:r>
          </a:p>
          <a:p>
            <a:pPr marL="285750" indent="-285750" algn="just">
              <a:buFont typeface="Wingdings" panose="05000000000000000000" pitchFamily="2" charset="2"/>
              <a:buChar char="§"/>
            </a:pPr>
            <a:r>
              <a:rPr lang="en-IN" sz="1400" b="0" i="0" dirty="0">
                <a:solidFill>
                  <a:srgbClr val="121212"/>
                </a:solidFill>
                <a:effectLst/>
                <a:latin typeface="Times New Roman" panose="02020603050405020304" pitchFamily="18" charset="0"/>
                <a:cs typeface="Times New Roman" panose="02020603050405020304" pitchFamily="18" charset="0"/>
              </a:rPr>
              <a:t>Breadboard</a:t>
            </a:r>
          </a:p>
          <a:p>
            <a:pPr marL="285750" indent="-285750" algn="just">
              <a:buFont typeface="Wingdings" panose="05000000000000000000" pitchFamily="2" charset="2"/>
              <a:buChar char="§"/>
            </a:pPr>
            <a:r>
              <a:rPr lang="en-IN" sz="1400" b="0" i="0" dirty="0">
                <a:solidFill>
                  <a:srgbClr val="121212"/>
                </a:solidFill>
                <a:effectLst/>
                <a:latin typeface="Times New Roman" panose="02020603050405020304" pitchFamily="18" charset="0"/>
                <a:cs typeface="Times New Roman" panose="02020603050405020304" pitchFamily="18" charset="0"/>
              </a:rPr>
              <a:t>10K potentiometer</a:t>
            </a:r>
          </a:p>
          <a:p>
            <a:pPr marL="285750" indent="-285750" algn="just">
              <a:buFont typeface="Wingdings" panose="05000000000000000000" pitchFamily="2" charset="2"/>
              <a:buChar char="§"/>
            </a:pPr>
            <a:r>
              <a:rPr lang="en-IN" sz="1400" b="0" i="0" dirty="0">
                <a:solidFill>
                  <a:srgbClr val="121212"/>
                </a:solidFill>
                <a:effectLst/>
                <a:latin typeface="Times New Roman" panose="02020603050405020304" pitchFamily="18" charset="0"/>
                <a:cs typeface="Times New Roman" panose="02020603050405020304" pitchFamily="18" charset="0"/>
              </a:rPr>
              <a:t>Buzzer</a:t>
            </a:r>
            <a:endParaRPr lang="en-IN" sz="1400" dirty="0">
              <a:solidFill>
                <a:srgbClr val="121212"/>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600" b="1" i="0" dirty="0">
                <a:solidFill>
                  <a:srgbClr val="002060"/>
                </a:solidFill>
                <a:effectLst/>
                <a:latin typeface="Times New Roman" panose="02020603050405020304" pitchFamily="18" charset="0"/>
                <a:cs typeface="Times New Roman" panose="02020603050405020304" pitchFamily="18" charset="0"/>
              </a:rPr>
              <a:t>SOFTWARE USED:</a:t>
            </a:r>
          </a:p>
          <a:p>
            <a:pPr marL="285750" indent="-285750" algn="just">
              <a:buFont typeface="Wingdings" panose="05000000000000000000" pitchFamily="2" charset="2"/>
              <a:buChar char="§"/>
            </a:pPr>
            <a:r>
              <a:rPr lang="en-IN" sz="1400" b="0" i="0" dirty="0">
                <a:solidFill>
                  <a:srgbClr val="121212"/>
                </a:solidFill>
                <a:effectLst/>
                <a:latin typeface="Times New Roman" panose="02020603050405020304" pitchFamily="18" charset="0"/>
                <a:cs typeface="Times New Roman" panose="02020603050405020304" pitchFamily="18" charset="0"/>
              </a:rPr>
              <a:t>  Arduino </a:t>
            </a:r>
            <a:r>
              <a:rPr lang="en-IN" sz="1400" dirty="0">
                <a:solidFill>
                  <a:srgbClr val="121212"/>
                </a:solidFill>
                <a:latin typeface="Times New Roman" panose="02020603050405020304" pitchFamily="18" charset="0"/>
                <a:cs typeface="Times New Roman" panose="02020603050405020304" pitchFamily="18" charset="0"/>
              </a:rPr>
              <a:t> IDE</a:t>
            </a:r>
            <a:endParaRPr lang="en-IN" sz="1400" b="0" i="0" dirty="0">
              <a:solidFill>
                <a:srgbClr val="121212"/>
              </a:solidFill>
              <a:effectLst/>
              <a:latin typeface="Times New Roman" panose="02020603050405020304" pitchFamily="18" charset="0"/>
              <a:cs typeface="Times New Roman" panose="02020603050405020304" pitchFamily="18" charset="0"/>
            </a:endParaRPr>
          </a:p>
          <a:p>
            <a:pPr algn="just"/>
            <a:r>
              <a:rPr lang="en-IN" sz="1400" dirty="0">
                <a:solidFill>
                  <a:srgbClr val="121212"/>
                </a:solidFill>
                <a:latin typeface="Times New Roman" panose="02020603050405020304" pitchFamily="18" charset="0"/>
                <a:cs typeface="Times New Roman" panose="02020603050405020304" pitchFamily="18" charset="0"/>
              </a:rPr>
              <a:t> </a:t>
            </a:r>
            <a:endParaRPr lang="en-IN" sz="1400" b="0" i="0" dirty="0">
              <a:solidFill>
                <a:srgbClr val="121212"/>
              </a:solidFill>
              <a:effectLst/>
              <a:latin typeface="Times New Roman" panose="02020603050405020304" pitchFamily="18" charset="0"/>
              <a:cs typeface="Times New Roman" panose="02020603050405020304" pitchFamily="18" charset="0"/>
            </a:endParaRPr>
          </a:p>
          <a:p>
            <a:pPr algn="just"/>
            <a:r>
              <a:rPr lang="en-IN" sz="1600" b="1" i="0" dirty="0">
                <a:solidFill>
                  <a:srgbClr val="002060"/>
                </a:solidFill>
                <a:effectLst/>
                <a:latin typeface="Times New Roman" panose="02020603050405020304" pitchFamily="18" charset="0"/>
                <a:cs typeface="Times New Roman" panose="02020603050405020304" pitchFamily="18" charset="0"/>
              </a:rPr>
              <a:t>1. </a:t>
            </a:r>
            <a:r>
              <a:rPr lang="en-IN" sz="1600" b="1" dirty="0">
                <a:solidFill>
                  <a:srgbClr val="002060"/>
                </a:solidFill>
                <a:latin typeface="Times New Roman" panose="02020603050405020304" pitchFamily="18" charset="0"/>
                <a:cs typeface="Times New Roman" panose="02020603050405020304" pitchFamily="18" charset="0"/>
              </a:rPr>
              <a:t>MQ135</a:t>
            </a:r>
            <a:r>
              <a:rPr lang="en-IN" sz="1600" b="1" i="0" dirty="0">
                <a:solidFill>
                  <a:srgbClr val="002060"/>
                </a:solidFill>
                <a:effectLst/>
                <a:latin typeface="Times New Roman" panose="02020603050405020304" pitchFamily="18" charset="0"/>
                <a:cs typeface="Times New Roman" panose="02020603050405020304" pitchFamily="18" charset="0"/>
              </a:rPr>
              <a:t> </a:t>
            </a:r>
            <a:r>
              <a:rPr lang="en-IN" sz="1600" b="1" dirty="0">
                <a:solidFill>
                  <a:srgbClr val="002060"/>
                </a:solidFill>
                <a:latin typeface="Times New Roman" panose="02020603050405020304" pitchFamily="18" charset="0"/>
                <a:cs typeface="Times New Roman" panose="02020603050405020304" pitchFamily="18" charset="0"/>
              </a:rPr>
              <a:t>GAS SENSOR:</a:t>
            </a:r>
            <a:endParaRPr lang="en-IN" sz="1600" b="1" i="0" dirty="0">
              <a:solidFill>
                <a:srgbClr val="002060"/>
              </a:solidFill>
              <a:effectLst/>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MQ135 sensor can sense NH3, NOx, alcohol, Benzene, smoke, CO2 and some other gases. It gives the output in form of voltage levels. It is used as Gas leakage </a:t>
            </a:r>
            <a:r>
              <a:rPr lang="en-US" sz="1400" dirty="0" err="1">
                <a:latin typeface="Times New Roman" panose="02020603050405020304" pitchFamily="18" charset="0"/>
                <a:cs typeface="Times New Roman" panose="02020603050405020304" pitchFamily="18" charset="0"/>
              </a:rPr>
              <a:t>detector,Industrial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combustile</a:t>
            </a:r>
            <a:r>
              <a:rPr lang="en-US" sz="1400" dirty="0">
                <a:latin typeface="Times New Roman" panose="02020603050405020304" pitchFamily="18" charset="0"/>
                <a:cs typeface="Times New Roman" panose="02020603050405020304" pitchFamily="18" charset="0"/>
              </a:rPr>
              <a:t> gas detectors.</a:t>
            </a:r>
          </a:p>
          <a:p>
            <a:pPr algn="just"/>
            <a:endParaRPr lang="en-IN" sz="1400" i="0" dirty="0">
              <a:solidFill>
                <a:srgbClr val="002060"/>
              </a:solidFill>
              <a:effectLst/>
              <a:latin typeface="Times New Roman" panose="02020603050405020304" pitchFamily="18" charset="0"/>
              <a:cs typeface="Times New Roman" panose="02020603050405020304" pitchFamily="18" charset="0"/>
            </a:endParaRPr>
          </a:p>
          <a:p>
            <a:pPr algn="just"/>
            <a:endParaRPr lang="en-IN" sz="1500" i="0" dirty="0">
              <a:solidFill>
                <a:srgbClr val="002060"/>
              </a:solidFill>
              <a:effectLst/>
              <a:latin typeface="Times New Roman" panose="02020603050405020304" pitchFamily="18" charset="0"/>
              <a:cs typeface="Times New Roman" panose="02020603050405020304" pitchFamily="18" charset="0"/>
            </a:endParaRPr>
          </a:p>
          <a:p>
            <a:pPr algn="just"/>
            <a:endParaRPr lang="en-IN" sz="1500" dirty="0">
              <a:solidFill>
                <a:srgbClr val="002060"/>
              </a:solidFill>
              <a:latin typeface="Times New Roman" panose="02020603050405020304" pitchFamily="18" charset="0"/>
              <a:cs typeface="Times New Roman" panose="02020603050405020304" pitchFamily="18" charset="0"/>
            </a:endParaRPr>
          </a:p>
          <a:p>
            <a:pPr algn="just"/>
            <a:endParaRPr lang="en-IN" sz="1500" i="0" dirty="0">
              <a:solidFill>
                <a:srgbClr val="002060"/>
              </a:solidFill>
              <a:effectLst/>
              <a:latin typeface="Times New Roman" panose="02020603050405020304" pitchFamily="18" charset="0"/>
              <a:cs typeface="Times New Roman" panose="02020603050405020304" pitchFamily="18" charset="0"/>
            </a:endParaRPr>
          </a:p>
          <a:p>
            <a:pPr algn="just"/>
            <a:endParaRPr lang="en-IN" sz="1500" i="0" dirty="0">
              <a:solidFill>
                <a:srgbClr val="002060"/>
              </a:solidFill>
              <a:effectLst/>
              <a:latin typeface="Times New Roman" panose="02020603050405020304" pitchFamily="18" charset="0"/>
              <a:cs typeface="Times New Roman" panose="02020603050405020304" pitchFamily="18" charset="0"/>
            </a:endParaRPr>
          </a:p>
          <a:p>
            <a:pPr algn="just"/>
            <a:endParaRPr lang="en-IN" sz="1500" dirty="0">
              <a:solidFill>
                <a:srgbClr val="002060"/>
              </a:solidFill>
              <a:latin typeface="Times New Roman" panose="02020603050405020304" pitchFamily="18" charset="0"/>
              <a:cs typeface="Times New Roman" panose="02020603050405020304" pitchFamily="18" charset="0"/>
            </a:endParaRPr>
          </a:p>
          <a:p>
            <a:pPr algn="just"/>
            <a:endParaRPr lang="en-IN" sz="1500" i="0" dirty="0">
              <a:solidFill>
                <a:srgbClr val="002060"/>
              </a:solidFill>
              <a:effectLst/>
              <a:latin typeface="Times New Roman" panose="02020603050405020304" pitchFamily="18" charset="0"/>
              <a:cs typeface="Times New Roman" panose="02020603050405020304" pitchFamily="18" charset="0"/>
            </a:endParaRPr>
          </a:p>
          <a:p>
            <a:pPr algn="just"/>
            <a:endParaRPr lang="en-IN" sz="1600" b="0" i="0" dirty="0">
              <a:solidFill>
                <a:srgbClr val="121212"/>
              </a:solidFill>
              <a:effectLst/>
              <a:latin typeface="Times New Roman" panose="02020603050405020304" pitchFamily="18" charset="0"/>
              <a:cs typeface="Times New Roman" panose="02020603050405020304" pitchFamily="18" charset="0"/>
            </a:endParaRPr>
          </a:p>
          <a:p>
            <a:pPr algn="just"/>
            <a:endParaRPr lang="en-IN" dirty="0"/>
          </a:p>
          <a:p>
            <a:pPr algn="just"/>
            <a:endParaRPr lang="en-IN" dirty="0"/>
          </a:p>
          <a:p>
            <a:pPr algn="just"/>
            <a:endParaRPr lang="en-IN" dirty="0"/>
          </a:p>
          <a:p>
            <a:pPr algn="just"/>
            <a:endParaRPr lang="en-IN" dirty="0"/>
          </a:p>
          <a:p>
            <a:pPr algn="just"/>
            <a:r>
              <a:rPr lang="en-US" sz="1600" b="1" dirty="0">
                <a:solidFill>
                  <a:srgbClr val="002060"/>
                </a:solidFill>
                <a:latin typeface="Times New Roman" panose="02020603050405020304" pitchFamily="18" charset="0"/>
                <a:cs typeface="Times New Roman" panose="02020603050405020304" pitchFamily="18" charset="0"/>
              </a:rPr>
              <a:t>2.ARDUINO UNO:</a:t>
            </a:r>
            <a:endParaRPr lang="en-US" sz="1500" b="1" dirty="0">
              <a:solidFill>
                <a:srgbClr val="002060"/>
              </a:solidFill>
              <a:latin typeface="Times New Roman" panose="02020603050405020304" pitchFamily="18" charset="0"/>
              <a:cs typeface="Times New Roman" panose="02020603050405020304" pitchFamily="18" charset="0"/>
            </a:endParaRPr>
          </a:p>
          <a:p>
            <a:pPr algn="just">
              <a:lnSpc>
                <a:spcPct val="100000"/>
              </a:lnSpc>
            </a:pPr>
            <a:r>
              <a:rPr lang="en-IN" sz="1400" b="1" dirty="0">
                <a:solidFill>
                  <a:srgbClr val="002060"/>
                </a:solidFill>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Arduino Uno is a microcontroller board based on the ATmega328P It has 14 digital input/output pins 6 </a:t>
            </a:r>
            <a:r>
              <a:rPr lang="en-IN" sz="1400" dirty="0" err="1">
                <a:latin typeface="Times New Roman" panose="02020603050405020304" pitchFamily="18" charset="0"/>
                <a:cs typeface="Times New Roman" panose="02020603050405020304" pitchFamily="18" charset="0"/>
              </a:rPr>
              <a:t>analog</a:t>
            </a:r>
            <a:r>
              <a:rPr lang="en-IN" sz="1400" dirty="0">
                <a:latin typeface="Times New Roman" panose="02020603050405020304" pitchFamily="18" charset="0"/>
                <a:cs typeface="Times New Roman" panose="02020603050405020304" pitchFamily="18" charset="0"/>
              </a:rPr>
              <a:t> inputs, a 16 MHz quartz crystal, a USB Connection, power jack, an ICSP header and a reset button.</a:t>
            </a:r>
          </a:p>
          <a:p>
            <a:pPr algn="just"/>
            <a:endParaRPr lang="en-US" sz="1600" b="1"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3B4B8C1A-BB47-45F6-DB45-240836D49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88" y="5507129"/>
            <a:ext cx="6088697" cy="3316831"/>
          </a:xfrm>
          <a:prstGeom prst="rect">
            <a:avLst/>
          </a:prstGeom>
        </p:spPr>
      </p:pic>
    </p:spTree>
    <p:extLst>
      <p:ext uri="{BB962C8B-B14F-4D97-AF65-F5344CB8AC3E}">
        <p14:creationId xmlns:p14="http://schemas.microsoft.com/office/powerpoint/2010/main" val="172854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A8074A2-6FB1-686B-05ED-027379AD619A}"/>
              </a:ext>
            </a:extLst>
          </p:cNvPr>
          <p:cNvSpPr>
            <a:spLocks noGrp="1"/>
          </p:cNvSpPr>
          <p:nvPr>
            <p:ph type="body" idx="1"/>
          </p:nvPr>
        </p:nvSpPr>
        <p:spPr>
          <a:xfrm>
            <a:off x="639126" y="435877"/>
            <a:ext cx="6281421" cy="9735392"/>
          </a:xfrm>
        </p:spPr>
        <p:txBody>
          <a:bodyPr/>
          <a:lstStyle/>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endParaRPr lang="en-IN" sz="1400" b="1" i="0" dirty="0">
              <a:solidFill>
                <a:srgbClr val="002060"/>
              </a:solidFill>
              <a:effectLst/>
              <a:latin typeface="Times New Roman" panose="02020603050405020304" pitchFamily="18" charset="0"/>
              <a:cs typeface="Times New Roman" panose="02020603050405020304" pitchFamily="18" charset="0"/>
            </a:endParaRPr>
          </a:p>
          <a:p>
            <a:r>
              <a:rPr lang="en-IN" sz="1400" b="1" i="0" dirty="0">
                <a:solidFill>
                  <a:srgbClr val="002060"/>
                </a:solidFill>
                <a:effectLst/>
                <a:latin typeface="Times New Roman" panose="02020603050405020304" pitchFamily="18" charset="0"/>
                <a:cs typeface="Times New Roman" panose="02020603050405020304" pitchFamily="18" charset="0"/>
              </a:rPr>
              <a:t>4.16X2 LCD:</a:t>
            </a:r>
          </a:p>
          <a:p>
            <a:pPr algn="just"/>
            <a:r>
              <a:rPr lang="en-IN" sz="1400" b="1" dirty="0">
                <a:solidFill>
                  <a:srgbClr val="002060"/>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This is a basic (16x2) 16 character by 2 line display. Black text on Green background. It is used to indicate the Air in PPM</a:t>
            </a:r>
            <a:endParaRPr lang="en-IN" sz="1400" dirty="0">
              <a:latin typeface="Times New Roman" panose="02020603050405020304" pitchFamily="18" charset="0"/>
              <a:cs typeface="Times New Roman" panose="02020603050405020304" pitchFamily="18" charset="0"/>
            </a:endParaRPr>
          </a:p>
          <a:p>
            <a:pPr algn="just"/>
            <a:endParaRPr lang="en-IN" sz="1400" dirty="0"/>
          </a:p>
          <a:p>
            <a:endParaRPr lang="en-IN" dirty="0"/>
          </a:p>
        </p:txBody>
      </p:sp>
      <p:pic>
        <p:nvPicPr>
          <p:cNvPr id="4" name="Picture 3">
            <a:extLst>
              <a:ext uri="{FF2B5EF4-FFF2-40B4-BE49-F238E27FC236}">
                <a16:creationId xmlns:a16="http://schemas.microsoft.com/office/drawing/2014/main" xmlns="" id="{7C8D5200-F791-8D3D-BF2C-C1227FC13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27" y="559145"/>
            <a:ext cx="6067425" cy="3413759"/>
          </a:xfrm>
          <a:prstGeom prst="rect">
            <a:avLst/>
          </a:prstGeom>
        </p:spPr>
      </p:pic>
      <p:pic>
        <p:nvPicPr>
          <p:cNvPr id="5" name="Picture 4">
            <a:extLst>
              <a:ext uri="{FF2B5EF4-FFF2-40B4-BE49-F238E27FC236}">
                <a16:creationId xmlns:a16="http://schemas.microsoft.com/office/drawing/2014/main" xmlns="" id="{CA5CE30A-D023-EBDA-AB97-AEAE021C6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268" y="4821384"/>
            <a:ext cx="3463133" cy="1897525"/>
          </a:xfrm>
          <a:prstGeom prst="rect">
            <a:avLst/>
          </a:prstGeom>
        </p:spPr>
      </p:pic>
      <p:sp>
        <p:nvSpPr>
          <p:cNvPr id="2" name="Rectangle 1"/>
          <p:cNvSpPr/>
          <p:nvPr/>
        </p:nvSpPr>
        <p:spPr>
          <a:xfrm>
            <a:off x="639125" y="6810644"/>
            <a:ext cx="6281421" cy="1046440"/>
          </a:xfrm>
          <a:prstGeom prst="rect">
            <a:avLst/>
          </a:prstGeom>
        </p:spPr>
        <p:txBody>
          <a:bodyPr wrap="square">
            <a:spAutoFit/>
          </a:bodyPr>
          <a:lstStyle/>
          <a:p>
            <a:pPr algn="just"/>
            <a:r>
              <a:rPr lang="en-US" sz="1600" b="1" dirty="0">
                <a:solidFill>
                  <a:srgbClr val="002060"/>
                </a:solidFill>
                <a:latin typeface="Times New Roman" panose="02020603050405020304" pitchFamily="18" charset="0"/>
                <a:cs typeface="Times New Roman" panose="02020603050405020304" pitchFamily="18" charset="0"/>
              </a:rPr>
              <a:t>5.BREAD BOARD:</a:t>
            </a:r>
          </a:p>
          <a:p>
            <a:pPr algn="just"/>
            <a:r>
              <a:rPr lang="en-US" sz="1400" dirty="0">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 A breadboard is used to make up temporary</a:t>
            </a:r>
            <a:r>
              <a:rPr lang="en-US" sz="1400" b="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circuit</a:t>
            </a:r>
            <a:r>
              <a:rPr lang="en-US" sz="1400" b="1" dirty="0">
                <a:solidFill>
                  <a:srgbClr val="000000"/>
                </a:solidFill>
                <a:latin typeface="Times New Roman" panose="02020603050405020304" pitchFamily="18" charset="0"/>
                <a:cs typeface="Times New Roman" panose="02020603050405020304" pitchFamily="18" charset="0"/>
              </a:rPr>
              <a:t>s</a:t>
            </a:r>
            <a:r>
              <a:rPr lang="en-US" sz="1400" dirty="0">
                <a:solidFill>
                  <a:srgbClr val="000000"/>
                </a:solidFill>
                <a:latin typeface="Times New Roman" panose="02020603050405020304" pitchFamily="18" charset="0"/>
                <a:cs typeface="Times New Roman" panose="02020603050405020304" pitchFamily="18" charset="0"/>
              </a:rPr>
              <a:t> for testing or to try out an idea. No soldering is required so it is easy to change connections and replace components</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1026" name="Picture 2" descr="55 mm Stainless Steel Breadboard GL12, White at Rs 45/piece in Mumbai | ID:  91407109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2651" y="7873445"/>
            <a:ext cx="2297824" cy="202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28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0CDFCDB-09EE-F549-5F0A-4C23E8FD317D}"/>
              </a:ext>
            </a:extLst>
          </p:cNvPr>
          <p:cNvSpPr>
            <a:spLocks noGrp="1"/>
          </p:cNvSpPr>
          <p:nvPr>
            <p:ph type="body" idx="1"/>
          </p:nvPr>
        </p:nvSpPr>
        <p:spPr>
          <a:xfrm>
            <a:off x="609600" y="352151"/>
            <a:ext cx="6336632" cy="9762923"/>
          </a:xfrm>
          <a:ln>
            <a:solidFill>
              <a:schemeClr val="bg1"/>
            </a:solidFill>
          </a:ln>
        </p:spPr>
        <p:txBody>
          <a:bodyPr>
            <a:normAutofit/>
          </a:bodyPr>
          <a:lstStyle/>
          <a:p>
            <a:r>
              <a:rPr lang="en-IN" sz="1600" b="1" dirty="0">
                <a:solidFill>
                  <a:srgbClr val="002060"/>
                </a:solidFill>
                <a:latin typeface="Times New Roman" panose="02020603050405020304" pitchFamily="18" charset="0"/>
                <a:cs typeface="Times New Roman" panose="02020603050405020304" pitchFamily="18" charset="0"/>
              </a:rPr>
              <a:t>6.10K POTENTIOMETER</a:t>
            </a:r>
            <a:r>
              <a:rPr lang="en-IN" sz="1600" dirty="0">
                <a:solidFill>
                  <a:srgbClr val="002060"/>
                </a:solidFill>
              </a:rPr>
              <a:t>:</a:t>
            </a:r>
          </a:p>
          <a:p>
            <a:pPr algn="just"/>
            <a:r>
              <a:rPr lang="en-US" sz="1400" i="0" dirty="0">
                <a:solidFill>
                  <a:srgbClr val="383E47"/>
                </a:solidFill>
                <a:effectLst/>
                <a:latin typeface="Times New Roman" panose="02020603050405020304" pitchFamily="18" charset="0"/>
                <a:cs typeface="Times New Roman" panose="02020603050405020304" pitchFamily="18" charset="0"/>
              </a:rPr>
              <a:t>                                  Potentiometers are very useful in changing the electrical parameters of a system. It is a single turn 10k Potentiometer with a rotating knob. These potentiometers are also commonly called as a rotary potentiometer or just POT in short. These three-terminal devices can be used to vary the resistance between 0 to 10k ohms by simply rotating the knob. </a:t>
            </a:r>
          </a:p>
          <a:p>
            <a:pPr algn="just"/>
            <a:endParaRPr lang="en-US" sz="1400" dirty="0">
              <a:solidFill>
                <a:srgbClr val="383E47"/>
              </a:solidFill>
              <a:latin typeface="Times New Roman" panose="02020603050405020304" pitchFamily="18" charset="0"/>
              <a:cs typeface="Times New Roman" panose="02020603050405020304" pitchFamily="18" charset="0"/>
            </a:endParaRPr>
          </a:p>
          <a:p>
            <a:pPr algn="just"/>
            <a:endParaRPr lang="en-US" sz="1400" dirty="0">
              <a:solidFill>
                <a:srgbClr val="383E47"/>
              </a:solidFill>
              <a:latin typeface="Times New Roman" panose="02020603050405020304" pitchFamily="18" charset="0"/>
              <a:cs typeface="Times New Roman" panose="02020603050405020304" pitchFamily="18" charset="0"/>
            </a:endParaRPr>
          </a:p>
          <a:p>
            <a:pPr algn="just"/>
            <a:endParaRPr lang="en-US" sz="1400" dirty="0">
              <a:solidFill>
                <a:srgbClr val="383E47"/>
              </a:solidFill>
              <a:latin typeface="Times New Roman" panose="02020603050405020304" pitchFamily="18" charset="0"/>
              <a:cs typeface="Times New Roman" panose="02020603050405020304" pitchFamily="18" charset="0"/>
            </a:endParaRPr>
          </a:p>
          <a:p>
            <a:pPr algn="just"/>
            <a:endParaRPr lang="en-US" sz="1400" dirty="0">
              <a:solidFill>
                <a:srgbClr val="383E47"/>
              </a:solidFill>
              <a:latin typeface="Times New Roman" panose="02020603050405020304" pitchFamily="18" charset="0"/>
              <a:cs typeface="Times New Roman" panose="02020603050405020304" pitchFamily="18" charset="0"/>
            </a:endParaRPr>
          </a:p>
          <a:p>
            <a:pPr algn="just"/>
            <a:endParaRPr lang="en-US" sz="1400" dirty="0">
              <a:solidFill>
                <a:srgbClr val="383E47"/>
              </a:solidFill>
              <a:latin typeface="Times New Roman" panose="02020603050405020304" pitchFamily="18" charset="0"/>
              <a:cs typeface="Times New Roman" panose="02020603050405020304" pitchFamily="18" charset="0"/>
            </a:endParaRPr>
          </a:p>
          <a:p>
            <a:pPr algn="just"/>
            <a:endParaRPr lang="en-US" sz="1400" dirty="0">
              <a:solidFill>
                <a:srgbClr val="383E47"/>
              </a:solidFill>
              <a:latin typeface="Times New Roman" panose="02020603050405020304" pitchFamily="18" charset="0"/>
              <a:cs typeface="Times New Roman" panose="02020603050405020304" pitchFamily="18" charset="0"/>
            </a:endParaRPr>
          </a:p>
          <a:p>
            <a:pPr algn="just"/>
            <a:r>
              <a:rPr lang="en-US" sz="1600" b="1" dirty="0">
                <a:solidFill>
                  <a:srgbClr val="002060"/>
                </a:solidFill>
                <a:latin typeface="Times New Roman" panose="02020603050405020304" pitchFamily="18" charset="0"/>
                <a:cs typeface="Times New Roman" panose="02020603050405020304" pitchFamily="18" charset="0"/>
              </a:rPr>
              <a:t>7.BUZZER:</a:t>
            </a:r>
          </a:p>
          <a:p>
            <a:pPr algn="just"/>
            <a:r>
              <a:rPr lang="en-US" sz="1400" dirty="0">
                <a:latin typeface="Times New Roman" panose="02020603050405020304" pitchFamily="18" charset="0"/>
                <a:cs typeface="Times New Roman" panose="02020603050405020304" pitchFamily="18" charset="0"/>
              </a:rPr>
              <a:t>                                  A Buzzer or beeper is an audio signaling device. Whenever the air pollution goes above the threshold level the Buzzer starts beeping indicating Danger.</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r>
              <a:rPr lang="en-US" sz="1600" b="1" dirty="0">
                <a:solidFill>
                  <a:srgbClr val="002060"/>
                </a:solidFill>
                <a:latin typeface="Times New Roman" panose="02020603050405020304" pitchFamily="18" charset="0"/>
                <a:cs typeface="Times New Roman" panose="02020603050405020304" pitchFamily="18" charset="0"/>
              </a:rPr>
              <a:t>8.ARDUINO IDE:</a:t>
            </a:r>
          </a:p>
          <a:p>
            <a:pPr algn="just"/>
            <a:r>
              <a:rPr lang="en-US" sz="1400" dirty="0">
                <a:latin typeface="Times New Roman" panose="02020603050405020304" pitchFamily="18" charset="0"/>
                <a:cs typeface="Times New Roman" panose="02020603050405020304" pitchFamily="18" charset="0"/>
              </a:rPr>
              <a:t>                                     Here in this project we are using Arduino </a:t>
            </a:r>
            <a:r>
              <a:rPr lang="en-US" sz="1400" dirty="0" err="1">
                <a:latin typeface="Times New Roman" panose="02020603050405020304" pitchFamily="18" charset="0"/>
                <a:cs typeface="Times New Roman" panose="02020603050405020304" pitchFamily="18" charset="0"/>
              </a:rPr>
              <a:t>IDE.It</a:t>
            </a:r>
            <a:r>
              <a:rPr lang="en-US" sz="1400" dirty="0">
                <a:latin typeface="Times New Roman" panose="02020603050405020304" pitchFamily="18" charset="0"/>
                <a:cs typeface="Times New Roman" panose="02020603050405020304" pitchFamily="18" charset="0"/>
              </a:rPr>
              <a:t> is a open source IDE developed by Arduino .It supports </a:t>
            </a:r>
            <a:r>
              <a:rPr lang="en-US" sz="1400" dirty="0" err="1">
                <a:latin typeface="Times New Roman" panose="02020603050405020304" pitchFamily="18" charset="0"/>
                <a:cs typeface="Times New Roman" panose="02020603050405020304" pitchFamily="18" charset="0"/>
              </a:rPr>
              <a:t>c++</a:t>
            </a:r>
            <a:r>
              <a:rPr lang="en-US" sz="1400" dirty="0">
                <a:latin typeface="Times New Roman" panose="02020603050405020304" pitchFamily="18" charset="0"/>
                <a:cs typeface="Times New Roman" panose="02020603050405020304" pitchFamily="18" charset="0"/>
              </a:rPr>
              <a:t> embedded language. It is supported by all operating systems(like </a:t>
            </a:r>
            <a:r>
              <a:rPr lang="en-US" sz="1400" dirty="0" err="1">
                <a:latin typeface="Times New Roman" panose="02020603050405020304" pitchFamily="18" charset="0"/>
                <a:cs typeface="Times New Roman" panose="02020603050405020304" pitchFamily="18" charset="0"/>
              </a:rPr>
              <a:t>Windows,mac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OS,lLnux</a:t>
            </a:r>
            <a:r>
              <a:rPr lang="en-US" sz="1400" dirty="0">
                <a:latin typeface="Times New Roman" panose="02020603050405020304" pitchFamily="18" charset="0"/>
                <a:cs typeface="Times New Roman" panose="02020603050405020304" pitchFamily="18" charset="0"/>
              </a:rPr>
              <a:t>).</a:t>
            </a:r>
          </a:p>
        </p:txBody>
      </p:sp>
      <p:pic>
        <p:nvPicPr>
          <p:cNvPr id="2" name="Picture 1">
            <a:extLst>
              <a:ext uri="{FF2B5EF4-FFF2-40B4-BE49-F238E27FC236}">
                <a16:creationId xmlns:a16="http://schemas.microsoft.com/office/drawing/2014/main" xmlns="" id="{69435E4A-3624-6DF5-8C2E-1CCE600740F3}"/>
              </a:ext>
            </a:extLst>
          </p:cNvPr>
          <p:cNvPicPr>
            <a:picLocks noChangeAspect="1"/>
          </p:cNvPicPr>
          <p:nvPr/>
        </p:nvPicPr>
        <p:blipFill>
          <a:blip r:embed="rId2"/>
          <a:stretch>
            <a:fillRect/>
          </a:stretch>
        </p:blipFill>
        <p:spPr>
          <a:xfrm>
            <a:off x="1043649" y="1922769"/>
            <a:ext cx="5712447" cy="1335028"/>
          </a:xfrm>
          <a:prstGeom prst="rect">
            <a:avLst/>
          </a:prstGeom>
        </p:spPr>
      </p:pic>
      <p:pic>
        <p:nvPicPr>
          <p:cNvPr id="6" name="Picture 5">
            <a:extLst>
              <a:ext uri="{FF2B5EF4-FFF2-40B4-BE49-F238E27FC236}">
                <a16:creationId xmlns:a16="http://schemas.microsoft.com/office/drawing/2014/main" xmlns="" id="{07479D28-282B-6097-06C9-7C7EFFB9A55A}"/>
              </a:ext>
            </a:extLst>
          </p:cNvPr>
          <p:cNvPicPr>
            <a:picLocks noChangeAspect="1"/>
          </p:cNvPicPr>
          <p:nvPr/>
        </p:nvPicPr>
        <p:blipFill>
          <a:blip r:embed="rId3"/>
          <a:stretch>
            <a:fillRect/>
          </a:stretch>
        </p:blipFill>
        <p:spPr>
          <a:xfrm>
            <a:off x="1929077" y="4716121"/>
            <a:ext cx="3697678" cy="1671947"/>
          </a:xfrm>
          <a:prstGeom prst="rect">
            <a:avLst/>
          </a:prstGeom>
        </p:spPr>
      </p:pic>
      <p:pic>
        <p:nvPicPr>
          <p:cNvPr id="4" name="Picture 3">
            <a:extLst>
              <a:ext uri="{FF2B5EF4-FFF2-40B4-BE49-F238E27FC236}">
                <a16:creationId xmlns:a16="http://schemas.microsoft.com/office/drawing/2014/main" xmlns="" id="{97E75A5F-DBD2-1203-81CE-45C6CD35CC19}"/>
              </a:ext>
            </a:extLst>
          </p:cNvPr>
          <p:cNvPicPr>
            <a:picLocks noChangeAspect="1"/>
          </p:cNvPicPr>
          <p:nvPr/>
        </p:nvPicPr>
        <p:blipFill>
          <a:blip r:embed="rId4"/>
          <a:stretch>
            <a:fillRect/>
          </a:stretch>
        </p:blipFill>
        <p:spPr>
          <a:xfrm>
            <a:off x="1929077" y="7846392"/>
            <a:ext cx="3697678" cy="1873933"/>
          </a:xfrm>
          <a:prstGeom prst="rect">
            <a:avLst/>
          </a:prstGeom>
        </p:spPr>
      </p:pic>
    </p:spTree>
    <p:extLst>
      <p:ext uri="{BB962C8B-B14F-4D97-AF65-F5344CB8AC3E}">
        <p14:creationId xmlns:p14="http://schemas.microsoft.com/office/powerpoint/2010/main" val="93562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9F0906-B15A-21BD-064F-9C68FF8E5850}"/>
              </a:ext>
            </a:extLst>
          </p:cNvPr>
          <p:cNvSpPr>
            <a:spLocks noGrp="1"/>
          </p:cNvSpPr>
          <p:nvPr>
            <p:ph idx="1"/>
          </p:nvPr>
        </p:nvSpPr>
        <p:spPr>
          <a:xfrm>
            <a:off x="593558" y="577515"/>
            <a:ext cx="6336632" cy="9593180"/>
          </a:xfrm>
        </p:spPr>
        <p:txBody>
          <a:bodyPr>
            <a:normAutofit fontScale="25000" lnSpcReduction="20000"/>
          </a:bodyPr>
          <a:lstStyle/>
          <a:p>
            <a:pPr marL="0" indent="0" algn="just">
              <a:buNone/>
            </a:pPr>
            <a:r>
              <a:rPr lang="en-US" sz="6400" b="1" dirty="0">
                <a:latin typeface="Times New Roman" panose="02020603050405020304" pitchFamily="18" charset="0"/>
                <a:cs typeface="Times New Roman" panose="02020603050405020304" pitchFamily="18" charset="0"/>
              </a:rPr>
              <a:t>CIRCUIT DIAGRAM AND EXPLANATION:</a:t>
            </a:r>
            <a:endParaRPr lang="en-US" sz="6400" b="1" i="0" dirty="0">
              <a:effectLst/>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pPr algn="just"/>
            <a:endParaRPr lang="en-US" sz="1400" dirty="0">
              <a:solidFill>
                <a:srgbClr val="121212"/>
              </a:solidFill>
              <a:latin typeface="Times New Roman" panose="02020603050405020304" pitchFamily="18" charset="0"/>
              <a:cs typeface="Times New Roman" panose="02020603050405020304" pitchFamily="18" charset="0"/>
            </a:endParaRPr>
          </a:p>
          <a:p>
            <a:pPr marL="0" indent="0" algn="just">
              <a:buNone/>
            </a:pPr>
            <a:endParaRPr lang="en-US" sz="1400" dirty="0">
              <a:solidFill>
                <a:srgbClr val="121212"/>
              </a:solidFill>
              <a:latin typeface="Times New Roman" panose="02020603050405020304" pitchFamily="18" charset="0"/>
              <a:cs typeface="Times New Roman" panose="02020603050405020304" pitchFamily="18" charset="0"/>
            </a:endParaRPr>
          </a:p>
          <a:p>
            <a:pPr algn="just"/>
            <a:endParaRPr lang="en-US" sz="1800" dirty="0">
              <a:solidFill>
                <a:srgbClr val="121212"/>
              </a:solidFill>
              <a:latin typeface="Times New Roman" panose="02020603050405020304" pitchFamily="18" charset="0"/>
              <a:cs typeface="Times New Roman" panose="02020603050405020304" pitchFamily="18" charset="0"/>
            </a:endParaRPr>
          </a:p>
          <a:p>
            <a:pPr algn="just"/>
            <a:endParaRPr lang="en-US" sz="1800" dirty="0">
              <a:solidFill>
                <a:srgbClr val="121212"/>
              </a:solidFill>
              <a:latin typeface="Times New Roman" panose="02020603050405020304" pitchFamily="18" charset="0"/>
              <a:cs typeface="Times New Roman" panose="02020603050405020304" pitchFamily="18" charset="0"/>
            </a:endParaRPr>
          </a:p>
          <a:p>
            <a:pPr algn="just"/>
            <a:endParaRPr lang="en-US" sz="1800" dirty="0">
              <a:solidFill>
                <a:srgbClr val="121212"/>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121212"/>
              </a:solidFill>
              <a:latin typeface="Times New Roman" panose="02020603050405020304" pitchFamily="18" charset="0"/>
              <a:cs typeface="Times New Roman" panose="02020603050405020304" pitchFamily="18" charset="0"/>
            </a:endParaRPr>
          </a:p>
          <a:p>
            <a:pPr marL="0" indent="0" algn="just">
              <a:buNone/>
            </a:pPr>
            <a:r>
              <a:rPr lang="en-US" sz="2200" dirty="0">
                <a:solidFill>
                  <a:srgbClr val="121212"/>
                </a:solidFill>
                <a:latin typeface="Times New Roman" panose="02020603050405020304" pitchFamily="18" charset="0"/>
                <a:cs typeface="Times New Roman" panose="02020603050405020304" pitchFamily="18" charset="0"/>
              </a:rPr>
              <a:t> </a:t>
            </a:r>
          </a:p>
          <a:p>
            <a:pPr algn="just"/>
            <a:endParaRPr lang="en-US" sz="2500" dirty="0">
              <a:solidFill>
                <a:srgbClr val="121212"/>
              </a:solidFill>
              <a:latin typeface="Times New Roman" panose="02020603050405020304" pitchFamily="18" charset="0"/>
              <a:cs typeface="Times New Roman" panose="02020603050405020304" pitchFamily="18" charset="0"/>
            </a:endParaRPr>
          </a:p>
          <a:p>
            <a:pPr algn="just"/>
            <a:endParaRPr lang="en-US" sz="2500" dirty="0">
              <a:solidFill>
                <a:srgbClr val="121212"/>
              </a:solidFill>
              <a:latin typeface="Times New Roman" panose="02020603050405020304" pitchFamily="18" charset="0"/>
              <a:cs typeface="Times New Roman" panose="02020603050405020304" pitchFamily="18" charset="0"/>
            </a:endParaRPr>
          </a:p>
          <a:p>
            <a:pPr algn="just"/>
            <a:endParaRPr lang="en-US" sz="3500" dirty="0">
              <a:solidFill>
                <a:srgbClr val="121212"/>
              </a:solidFill>
              <a:latin typeface="Times New Roman" panose="02020603050405020304" pitchFamily="18" charset="0"/>
              <a:cs typeface="Times New Roman" panose="02020603050405020304" pitchFamily="18" charset="0"/>
            </a:endParaRPr>
          </a:p>
          <a:p>
            <a:pPr algn="just"/>
            <a:endParaRPr lang="en-US" sz="3500" dirty="0">
              <a:solidFill>
                <a:srgbClr val="121212"/>
              </a:solidFill>
              <a:latin typeface="Times New Roman" panose="02020603050405020304" pitchFamily="18" charset="0"/>
              <a:cs typeface="Times New Roman" panose="02020603050405020304" pitchFamily="18" charset="0"/>
            </a:endParaRPr>
          </a:p>
          <a:p>
            <a:pPr algn="just"/>
            <a:endParaRPr lang="en-US" sz="3500" dirty="0">
              <a:solidFill>
                <a:srgbClr val="121212"/>
              </a:solidFill>
              <a:latin typeface="Times New Roman" panose="02020603050405020304" pitchFamily="18" charset="0"/>
              <a:cs typeface="Times New Roman" panose="02020603050405020304" pitchFamily="18" charset="0"/>
            </a:endParaRPr>
          </a:p>
          <a:p>
            <a:pPr algn="just"/>
            <a:r>
              <a:rPr lang="en-US" sz="5600" dirty="0">
                <a:solidFill>
                  <a:srgbClr val="121212"/>
                </a:solidFill>
                <a:latin typeface="Times New Roman" panose="02020603050405020304" pitchFamily="18" charset="0"/>
                <a:cs typeface="Times New Roman" panose="02020603050405020304" pitchFamily="18" charset="0"/>
              </a:rPr>
              <a:t> Firstly we will connect the MQ135 sensor with the Arduino. Connect the VCC and the ground pin   of the sensor to the 5V and ground of the Arduino and the Analog pin of sensor to the A0 of the Arduino.</a:t>
            </a:r>
          </a:p>
          <a:p>
            <a:pPr algn="just"/>
            <a:endParaRPr lang="en-US" sz="5600" dirty="0">
              <a:solidFill>
                <a:srgbClr val="121212"/>
              </a:solidFill>
              <a:latin typeface="Times New Roman" panose="02020603050405020304" pitchFamily="18" charset="0"/>
              <a:cs typeface="Times New Roman" panose="02020603050405020304" pitchFamily="18" charset="0"/>
            </a:endParaRPr>
          </a:p>
          <a:p>
            <a:pPr algn="just"/>
            <a:r>
              <a:rPr lang="en-US" sz="5600" dirty="0">
                <a:solidFill>
                  <a:srgbClr val="121212"/>
                </a:solidFill>
                <a:latin typeface="Times New Roman" panose="02020603050405020304" pitchFamily="18" charset="0"/>
                <a:cs typeface="Times New Roman" panose="02020603050405020304" pitchFamily="18" charset="0"/>
              </a:rPr>
              <a:t>Connect a buzzer to the pin 8 of the Arduino which will start to beep when the condition becomes true.</a:t>
            </a:r>
          </a:p>
          <a:p>
            <a:pPr algn="just"/>
            <a:r>
              <a:rPr lang="en-US" sz="5600" dirty="0">
                <a:solidFill>
                  <a:srgbClr val="121212"/>
                </a:solidFill>
                <a:latin typeface="Times New Roman" panose="02020603050405020304" pitchFamily="18" charset="0"/>
                <a:cs typeface="Times New Roman" panose="02020603050405020304" pitchFamily="18" charset="0"/>
              </a:rPr>
              <a:t>In last, we will </a:t>
            </a:r>
            <a:r>
              <a:rPr lang="en-US" sz="5600" dirty="0">
                <a:latin typeface="Times New Roman" panose="02020603050405020304" pitchFamily="18" charset="0"/>
                <a:cs typeface="Times New Roman" panose="02020603050405020304" pitchFamily="18" charset="0"/>
              </a:rPr>
              <a:t>connect the LCD to </a:t>
            </a:r>
            <a:r>
              <a:rPr lang="en-US" sz="5600" dirty="0" err="1">
                <a:latin typeface="Times New Roman" panose="02020603050405020304" pitchFamily="18" charset="0"/>
                <a:cs typeface="Times New Roman" panose="02020603050405020304" pitchFamily="18" charset="0"/>
              </a:rPr>
              <a:t>arduino</a:t>
            </a:r>
            <a:r>
              <a:rPr lang="en-US" sz="5600" dirty="0">
                <a:latin typeface="Times New Roman" panose="02020603050405020304" pitchFamily="18" charset="0"/>
                <a:cs typeface="Times New Roman" panose="02020603050405020304" pitchFamily="18" charset="0"/>
              </a:rPr>
              <a:t> </a:t>
            </a:r>
            <a:r>
              <a:rPr lang="en-US" sz="5600" dirty="0">
                <a:solidFill>
                  <a:srgbClr val="121212"/>
                </a:solidFill>
                <a:latin typeface="Times New Roman" panose="02020603050405020304" pitchFamily="18" charset="0"/>
                <a:cs typeface="Times New Roman" panose="02020603050405020304" pitchFamily="18" charset="0"/>
              </a:rPr>
              <a:t>. The connections of the LCD are as follows </a:t>
            </a:r>
          </a:p>
          <a:p>
            <a:pPr algn="just"/>
            <a:r>
              <a:rPr lang="en-US" sz="5600" dirty="0">
                <a:solidFill>
                  <a:srgbClr val="121212"/>
                </a:solidFill>
                <a:latin typeface="Times New Roman" panose="02020603050405020304" pitchFamily="18" charset="0"/>
                <a:cs typeface="Times New Roman" panose="02020603050405020304" pitchFamily="18" charset="0"/>
              </a:rPr>
              <a:t>Connect pin 1 (VEE) to the ground.</a:t>
            </a:r>
          </a:p>
          <a:p>
            <a:pPr algn="just"/>
            <a:r>
              <a:rPr lang="en-US" sz="5600" dirty="0">
                <a:solidFill>
                  <a:srgbClr val="121212"/>
                </a:solidFill>
                <a:latin typeface="Times New Roman" panose="02020603050405020304" pitchFamily="18" charset="0"/>
                <a:cs typeface="Times New Roman" panose="02020603050405020304" pitchFamily="18" charset="0"/>
              </a:rPr>
              <a:t>Connect pin 2 (VDD or VCC) to the 5V.</a:t>
            </a:r>
          </a:p>
          <a:p>
            <a:pPr algn="just"/>
            <a:r>
              <a:rPr lang="en-US" sz="5600" dirty="0">
                <a:solidFill>
                  <a:srgbClr val="121212"/>
                </a:solidFill>
                <a:latin typeface="Times New Roman" panose="02020603050405020304" pitchFamily="18" charset="0"/>
                <a:cs typeface="Times New Roman" panose="02020603050405020304" pitchFamily="18" charset="0"/>
              </a:rPr>
              <a:t>Connect pin 3 (V0) to the middle pin of the 10K potentiometer and connect the other two ends of the potentiometer to the VCC and the GND. The potentiometer is used to control the screen contrast of the LCD. Potentiometer of values other than 10K will work too.</a:t>
            </a:r>
          </a:p>
          <a:p>
            <a:pPr algn="just"/>
            <a:r>
              <a:rPr lang="en-US" sz="5600" dirty="0">
                <a:solidFill>
                  <a:srgbClr val="121212"/>
                </a:solidFill>
                <a:latin typeface="Times New Roman" panose="02020603050405020304" pitchFamily="18" charset="0"/>
                <a:cs typeface="Times New Roman" panose="02020603050405020304" pitchFamily="18" charset="0"/>
              </a:rPr>
              <a:t>Connect pin 4 (RS) to the pin 12 of the </a:t>
            </a:r>
            <a:r>
              <a:rPr lang="en-US" sz="5600" dirty="0" err="1">
                <a:solidFill>
                  <a:srgbClr val="121212"/>
                </a:solidFill>
                <a:latin typeface="Times New Roman" panose="02020603050405020304" pitchFamily="18" charset="0"/>
                <a:cs typeface="Times New Roman" panose="02020603050405020304" pitchFamily="18" charset="0"/>
              </a:rPr>
              <a:t>arduino</a:t>
            </a:r>
            <a:r>
              <a:rPr lang="en-US" sz="5600" dirty="0">
                <a:solidFill>
                  <a:srgbClr val="121212"/>
                </a:solidFill>
                <a:latin typeface="Times New Roman" panose="02020603050405020304" pitchFamily="18" charset="0"/>
                <a:cs typeface="Times New Roman" panose="02020603050405020304" pitchFamily="18" charset="0"/>
              </a:rPr>
              <a:t> </a:t>
            </a:r>
          </a:p>
          <a:p>
            <a:pPr algn="just"/>
            <a:r>
              <a:rPr lang="en-US" sz="5600" dirty="0">
                <a:solidFill>
                  <a:srgbClr val="121212"/>
                </a:solidFill>
                <a:latin typeface="Times New Roman" panose="02020603050405020304" pitchFamily="18" charset="0"/>
                <a:cs typeface="Times New Roman" panose="02020603050405020304" pitchFamily="18" charset="0"/>
              </a:rPr>
              <a:t>Connect pin 5 (Read/Write) to the ground of Arduino. This    pin is not often used so we will connect it to the ground.</a:t>
            </a:r>
          </a:p>
          <a:p>
            <a:pPr algn="just"/>
            <a:r>
              <a:rPr lang="en-US" sz="5600" dirty="0">
                <a:solidFill>
                  <a:srgbClr val="121212"/>
                </a:solidFill>
                <a:latin typeface="Times New Roman" panose="02020603050405020304" pitchFamily="18" charset="0"/>
                <a:cs typeface="Times New Roman" panose="02020603050405020304" pitchFamily="18" charset="0"/>
              </a:rPr>
              <a:t>Connect pin 6 (E) to the pin 11 of the Arduino. The RS and E pin are the control pins which are used to send data and characters.</a:t>
            </a:r>
          </a:p>
          <a:p>
            <a:pPr algn="just"/>
            <a:r>
              <a:rPr lang="en-US" sz="5600" dirty="0">
                <a:solidFill>
                  <a:srgbClr val="121212"/>
                </a:solidFill>
                <a:latin typeface="Times New Roman" panose="02020603050405020304" pitchFamily="18" charset="0"/>
                <a:cs typeface="Times New Roman" panose="02020603050405020304" pitchFamily="18" charset="0"/>
              </a:rPr>
              <a:t>The following four pins are data pins which are used to communicate with the Arduino.</a:t>
            </a:r>
          </a:p>
          <a:p>
            <a:pPr algn="just"/>
            <a:r>
              <a:rPr lang="en-US" sz="5600" dirty="0">
                <a:solidFill>
                  <a:srgbClr val="121212"/>
                </a:solidFill>
                <a:latin typeface="Times New Roman" panose="02020603050405020304" pitchFamily="18" charset="0"/>
                <a:cs typeface="Times New Roman" panose="02020603050405020304" pitchFamily="18" charset="0"/>
              </a:rPr>
              <a:t>1 Connect pin 11 (D4) to pin 5 of Arduino.</a:t>
            </a:r>
          </a:p>
          <a:p>
            <a:pPr algn="just"/>
            <a:r>
              <a:rPr lang="en-US" sz="5600" dirty="0">
                <a:solidFill>
                  <a:srgbClr val="121212"/>
                </a:solidFill>
                <a:latin typeface="Times New Roman" panose="02020603050405020304" pitchFamily="18" charset="0"/>
                <a:cs typeface="Times New Roman" panose="02020603050405020304" pitchFamily="18" charset="0"/>
              </a:rPr>
              <a:t>2   Connect pin 12 (D5) to pin 4 of Arduino.</a:t>
            </a:r>
          </a:p>
          <a:p>
            <a:pPr algn="just"/>
            <a:r>
              <a:rPr lang="en-US" sz="5600" dirty="0">
                <a:solidFill>
                  <a:srgbClr val="121212"/>
                </a:solidFill>
                <a:latin typeface="Times New Roman" panose="02020603050405020304" pitchFamily="18" charset="0"/>
                <a:cs typeface="Times New Roman" panose="02020603050405020304" pitchFamily="18" charset="0"/>
              </a:rPr>
              <a:t>3   Connect pin 13 (D6) to pin 3 of Arduino.</a:t>
            </a:r>
          </a:p>
          <a:p>
            <a:pPr algn="just"/>
            <a:r>
              <a:rPr lang="en-US" sz="5600" dirty="0">
                <a:solidFill>
                  <a:srgbClr val="121212"/>
                </a:solidFill>
                <a:latin typeface="Times New Roman" panose="02020603050405020304" pitchFamily="18" charset="0"/>
                <a:cs typeface="Times New Roman" panose="02020603050405020304" pitchFamily="18" charset="0"/>
              </a:rPr>
              <a:t>4   Connect pin 14 (D7) to pin 2 of Arduino.</a:t>
            </a:r>
          </a:p>
          <a:p>
            <a:pPr algn="just"/>
            <a:r>
              <a:rPr lang="en-US" sz="5600" dirty="0">
                <a:solidFill>
                  <a:srgbClr val="121212"/>
                </a:solidFill>
                <a:latin typeface="Times New Roman" panose="02020603050405020304" pitchFamily="18" charset="0"/>
                <a:cs typeface="Times New Roman" panose="02020603050405020304" pitchFamily="18" charset="0"/>
              </a:rPr>
              <a:t>Connect pin 15 to the VCC </a:t>
            </a:r>
          </a:p>
          <a:p>
            <a:pPr algn="just"/>
            <a:r>
              <a:rPr lang="en-US" sz="5600" dirty="0">
                <a:solidFill>
                  <a:srgbClr val="121212"/>
                </a:solidFill>
                <a:latin typeface="Times New Roman" panose="02020603050405020304" pitchFamily="18" charset="0"/>
                <a:cs typeface="Times New Roman" panose="02020603050405020304" pitchFamily="18" charset="0"/>
              </a:rPr>
              <a:t>Connect pin 16 to the Ground.</a:t>
            </a:r>
          </a:p>
          <a:p>
            <a:pPr marL="0" indent="0" algn="just">
              <a:buNone/>
            </a:pPr>
            <a:r>
              <a:rPr lang="en-US" sz="5600" b="0" i="0" dirty="0">
                <a:solidFill>
                  <a:srgbClr val="121212"/>
                </a:solidFill>
                <a:effectLst/>
                <a:latin typeface="Times New Roman" panose="02020603050405020304" pitchFamily="18" charset="0"/>
                <a:cs typeface="Times New Roman" panose="02020603050405020304" pitchFamily="18" charset="0"/>
              </a:rPr>
              <a:t>                        </a:t>
            </a:r>
            <a:endParaRPr lang="en-US" sz="5600" b="1" dirty="0">
              <a:latin typeface="Times New Roman" panose="02020603050405020304" pitchFamily="18" charset="0"/>
              <a:cs typeface="Times New Roman" panose="02020603050405020304" pitchFamily="18" charset="0"/>
            </a:endParaRPr>
          </a:p>
          <a:p>
            <a:pPr marL="0" indent="0" algn="just">
              <a:buNone/>
            </a:pPr>
            <a:endParaRPr lang="en-US" sz="2500" b="0" i="0" dirty="0">
              <a:solidFill>
                <a:srgbClr val="121212"/>
              </a:solidFill>
              <a:effectLst/>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809506082"/>
              </p:ext>
            </p:extLst>
          </p:nvPr>
        </p:nvGraphicFramePr>
        <p:xfrm>
          <a:off x="1160955" y="1026695"/>
          <a:ext cx="5237763" cy="3128211"/>
        </p:xfrm>
        <a:graphic>
          <a:graphicData uri="http://schemas.openxmlformats.org/presentationml/2006/ole">
            <mc:AlternateContent xmlns:mc="http://schemas.openxmlformats.org/markup-compatibility/2006">
              <mc:Choice xmlns:v="urn:schemas-microsoft-com:vml" Requires="v">
                <p:oleObj spid="_x0000_s1029" name="Image" r:id="rId3" imgW="6476040" imgH="4177440" progId="Photoshop.Image.7">
                  <p:embed/>
                </p:oleObj>
              </mc:Choice>
              <mc:Fallback>
                <p:oleObj name="Image" r:id="rId3" imgW="6476040" imgH="4177440" progId="Photoshop.Image.7">
                  <p:embed/>
                  <p:pic>
                    <p:nvPicPr>
                      <p:cNvPr id="2" name="Object 1"/>
                      <p:cNvPicPr/>
                      <p:nvPr/>
                    </p:nvPicPr>
                    <p:blipFill>
                      <a:blip r:embed="rId4"/>
                      <a:stretch>
                        <a:fillRect/>
                      </a:stretch>
                    </p:blipFill>
                    <p:spPr>
                      <a:xfrm>
                        <a:off x="1160955" y="1026695"/>
                        <a:ext cx="5237763" cy="3128211"/>
                      </a:xfrm>
                      <a:prstGeom prst="rect">
                        <a:avLst/>
                      </a:prstGeom>
                    </p:spPr>
                  </p:pic>
                </p:oleObj>
              </mc:Fallback>
            </mc:AlternateContent>
          </a:graphicData>
        </a:graphic>
      </p:graphicFrame>
    </p:spTree>
    <p:extLst>
      <p:ext uri="{BB962C8B-B14F-4D97-AF65-F5344CB8AC3E}">
        <p14:creationId xmlns:p14="http://schemas.microsoft.com/office/powerpoint/2010/main" val="258852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F4CD6-CEA7-5900-AA7B-E682A40E88DA}"/>
              </a:ext>
            </a:extLst>
          </p:cNvPr>
          <p:cNvSpPr>
            <a:spLocks noGrp="1"/>
          </p:cNvSpPr>
          <p:nvPr>
            <p:ph type="title"/>
          </p:nvPr>
        </p:nvSpPr>
        <p:spPr>
          <a:xfrm>
            <a:off x="447699" y="396134"/>
            <a:ext cx="6670860" cy="1006394"/>
          </a:xfrm>
        </p:spPr>
        <p:txBody>
          <a:bodyPr/>
          <a:lstStyle/>
          <a:p>
            <a:r>
              <a:rPr lang="en-US" sz="1700" b="1" dirty="0">
                <a:solidFill>
                  <a:schemeClr val="bg2">
                    <a:lumMod val="10000"/>
                  </a:schemeClr>
                </a:solidFill>
                <a:latin typeface="Times New Roman" panose="02020603050405020304" pitchFamily="18" charset="0"/>
                <a:cs typeface="Times New Roman" panose="02020603050405020304" pitchFamily="18" charset="0"/>
              </a:rPr>
              <a:t>WORKING EXPLANATION:</a:t>
            </a:r>
            <a:endParaRPr lang="en-IN"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Title 6">
            <a:extLst>
              <a:ext uri="{FF2B5EF4-FFF2-40B4-BE49-F238E27FC236}">
                <a16:creationId xmlns:a16="http://schemas.microsoft.com/office/drawing/2014/main" xmlns="" id="{98BF3B21-26E6-2CC1-B167-D4A2AE66D529}"/>
              </a:ext>
            </a:extLst>
          </p:cNvPr>
          <p:cNvSpPr>
            <a:spLocks noGrp="1"/>
          </p:cNvSpPr>
          <p:nvPr>
            <p:ph idx="1"/>
          </p:nvPr>
        </p:nvSpPr>
        <p:spPr>
          <a:xfrm>
            <a:off x="556014" y="1154615"/>
            <a:ext cx="6447647" cy="9005386"/>
          </a:xfrm>
        </p:spPr>
        <p:txBody>
          <a:bodyPr>
            <a:normAutofit/>
          </a:bodyPr>
          <a:lstStyle/>
          <a:p>
            <a:pPr marL="0" indent="0">
              <a:buNone/>
            </a:pPr>
            <a:r>
              <a:rPr lang="en-US" sz="1800" b="1" dirty="0"/>
              <a:t>                                                                            </a:t>
            </a:r>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pPr marL="0" indent="0">
              <a:buNone/>
            </a:pPr>
            <a:r>
              <a:rPr lang="en-US" sz="1800" b="1" dirty="0"/>
              <a:t>                                           </a:t>
            </a:r>
          </a:p>
          <a:p>
            <a:pPr marL="0" indent="0">
              <a:lnSpc>
                <a:spcPct val="100000"/>
              </a:lnSpc>
              <a:buNone/>
            </a:pPr>
            <a:r>
              <a:rPr lang="en-US" sz="1800" b="1"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FIG: BLOCK DIAGRAM</a:t>
            </a:r>
          </a:p>
          <a:p>
            <a:pPr marL="0" indent="0" algn="just">
              <a:buNone/>
            </a:pPr>
            <a:r>
              <a:rPr lang="en-US" sz="1400" b="0" i="0" dirty="0">
                <a:solidFill>
                  <a:srgbClr val="121212"/>
                </a:solidFill>
                <a:effectLst/>
                <a:latin typeface="Times New Roman" panose="02020603050405020304" pitchFamily="18" charset="0"/>
                <a:cs typeface="Times New Roman" panose="02020603050405020304" pitchFamily="18" charset="0"/>
              </a:rPr>
              <a:t>                      The MQ135 sensor can sense NH3, NOx, alcohol, Benzene, smoke, CO2 and some other gases, so it is perfect gas sensor for our </a:t>
            </a:r>
            <a:r>
              <a:rPr lang="en-US" sz="1400" b="1" i="0" dirty="0">
                <a:solidFill>
                  <a:srgbClr val="121212"/>
                </a:solidFill>
                <a:effectLst/>
                <a:latin typeface="Times New Roman" panose="02020603050405020304" pitchFamily="18" charset="0"/>
                <a:cs typeface="Times New Roman" panose="02020603050405020304" pitchFamily="18" charset="0"/>
              </a:rPr>
              <a:t>Air Pollution Detector Project</a:t>
            </a:r>
            <a:r>
              <a:rPr lang="en-US" sz="1400" b="0" i="0" dirty="0">
                <a:solidFill>
                  <a:srgbClr val="121212"/>
                </a:solidFill>
                <a:effectLst/>
                <a:latin typeface="Times New Roman" panose="02020603050405020304" pitchFamily="18" charset="0"/>
                <a:cs typeface="Times New Roman" panose="02020603050405020304" pitchFamily="18" charset="0"/>
              </a:rPr>
              <a:t>. When we will connect it to Arduino then it will sense the gases, and we will get the Pollution level in PPM (parts per million). MQ135 gas sensor gives the output in form of voltage levels and we need to convert it into PPM. So for converting the output in PPM, here we have used a library for MQ135 sensor.</a:t>
            </a:r>
          </a:p>
          <a:p>
            <a:pPr marL="0" indent="0" algn="just">
              <a:buNone/>
            </a:pPr>
            <a:r>
              <a:rPr lang="en-US" sz="1400" dirty="0">
                <a:solidFill>
                  <a:srgbClr val="121212"/>
                </a:solidFill>
                <a:latin typeface="Times New Roman" panose="02020603050405020304" pitchFamily="18" charset="0"/>
                <a:cs typeface="Times New Roman" panose="02020603050405020304" pitchFamily="18" charset="0"/>
              </a:rPr>
              <a:t>                      </a:t>
            </a:r>
            <a:r>
              <a:rPr lang="en-US" sz="1400" b="0" i="0" dirty="0">
                <a:solidFill>
                  <a:srgbClr val="121212"/>
                </a:solidFill>
                <a:effectLst/>
                <a:latin typeface="Times New Roman" panose="02020603050405020304" pitchFamily="18" charset="0"/>
                <a:cs typeface="Times New Roman" panose="02020603050405020304" pitchFamily="18" charset="0"/>
              </a:rPr>
              <a:t>Sensor was giving us value of 90 when there was no gas near it and the safe level of air quality is 350 PPM and it should not exceed 1000 PPM. When it exceeds the limit of 1000 PPM, then it starts cause Headaches, sleepiness and stagnant, stale, stuffy air and if exceeds beyond 2000 PPM then it can cause increased heart rate and many other disease</a:t>
            </a:r>
          </a:p>
          <a:p>
            <a:pPr marL="0" indent="0" algn="just">
              <a:buNone/>
            </a:pPr>
            <a:r>
              <a:rPr lang="en-US" sz="1400" dirty="0">
                <a:solidFill>
                  <a:srgbClr val="121212"/>
                </a:solidFill>
                <a:latin typeface="Times New Roman" panose="02020603050405020304" pitchFamily="18" charset="0"/>
                <a:cs typeface="Times New Roman" panose="02020603050405020304" pitchFamily="18" charset="0"/>
              </a:rPr>
              <a:t>                     </a:t>
            </a:r>
            <a:r>
              <a:rPr lang="en-US" sz="1400" b="0" i="0" dirty="0">
                <a:solidFill>
                  <a:srgbClr val="121212"/>
                </a:solidFill>
                <a:effectLst/>
                <a:latin typeface="Times New Roman" panose="02020603050405020304" pitchFamily="18" charset="0"/>
                <a:cs typeface="Times New Roman" panose="02020603050405020304" pitchFamily="18" charset="0"/>
              </a:rPr>
              <a:t>When the value will be less than 1000 PPM, then the LCD  will display “Fresh Air”.  Whenever the value will increase 1000 PPM, then the buzzer will start beeping and the LCD will </a:t>
            </a:r>
            <a:r>
              <a:rPr lang="en-US" sz="1400" dirty="0">
                <a:solidFill>
                  <a:srgbClr val="121212"/>
                </a:solidFill>
                <a:latin typeface="Times New Roman" panose="02020603050405020304" pitchFamily="18" charset="0"/>
                <a:cs typeface="Times New Roman" panose="02020603050405020304" pitchFamily="18" charset="0"/>
              </a:rPr>
              <a:t>display </a:t>
            </a:r>
            <a:r>
              <a:rPr lang="en-US" sz="1400" b="0" i="0" dirty="0">
                <a:solidFill>
                  <a:srgbClr val="121212"/>
                </a:solidFill>
                <a:effectLst/>
                <a:latin typeface="Times New Roman" panose="02020603050405020304" pitchFamily="18" charset="0"/>
                <a:cs typeface="Times New Roman" panose="02020603050405020304" pitchFamily="18" charset="0"/>
              </a:rPr>
              <a:t>“Poor Air, Open Windows”. If it will increase 2000 then the buzzer will keep beeping and the LCD will display “Danger! Move to fresh Air”.</a:t>
            </a:r>
          </a:p>
          <a:p>
            <a:pPr marL="0" indent="0">
              <a:lnSpc>
                <a:spcPct val="100000"/>
              </a:lnSpc>
              <a:buNone/>
            </a:pPr>
            <a:endParaRPr lang="en-US" sz="1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60843FFF-165D-81C1-C0F7-95A60C2FB46E}"/>
              </a:ext>
            </a:extLst>
          </p:cNvPr>
          <p:cNvSpPr/>
          <p:nvPr/>
        </p:nvSpPr>
        <p:spPr>
          <a:xfrm>
            <a:off x="2547887" y="1684420"/>
            <a:ext cx="2261937" cy="366148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ysClr val="windowText" lastClr="000000"/>
                </a:solidFill>
              </a:rPr>
              <a:t>ARDUINO UNO </a:t>
            </a:r>
          </a:p>
          <a:p>
            <a:pPr algn="ctr"/>
            <a:r>
              <a:rPr lang="en-US" dirty="0">
                <a:solidFill>
                  <a:sysClr val="windowText" lastClr="000000"/>
                </a:solidFill>
              </a:rPr>
              <a:t>MICRO CONTROLLER</a:t>
            </a:r>
            <a:endParaRPr lang="en-IN" dirty="0">
              <a:solidFill>
                <a:sysClr val="windowText" lastClr="000000"/>
              </a:solidFill>
            </a:endParaRPr>
          </a:p>
        </p:txBody>
      </p:sp>
      <p:sp>
        <p:nvSpPr>
          <p:cNvPr id="9" name="Rectangle 8">
            <a:extLst>
              <a:ext uri="{FF2B5EF4-FFF2-40B4-BE49-F238E27FC236}">
                <a16:creationId xmlns:a16="http://schemas.microsoft.com/office/drawing/2014/main" xmlns="" id="{07DC2A28-B5CF-37BE-382D-610E30886BE7}"/>
              </a:ext>
            </a:extLst>
          </p:cNvPr>
          <p:cNvSpPr/>
          <p:nvPr/>
        </p:nvSpPr>
        <p:spPr>
          <a:xfrm>
            <a:off x="649662" y="2353806"/>
            <a:ext cx="1114970" cy="60960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ysClr val="windowText" lastClr="000000"/>
                </a:solidFill>
                <a:latin typeface="Times New Roman" panose="02020603050405020304" pitchFamily="18" charset="0"/>
                <a:cs typeface="Times New Roman" panose="02020603050405020304" pitchFamily="18" charset="0"/>
              </a:rPr>
              <a:t>POWER SUPPLY</a:t>
            </a:r>
            <a:endParaRPr lang="en-IN"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8A043A89-07D1-BCB2-6DB8-BBE65147201C}"/>
              </a:ext>
            </a:extLst>
          </p:cNvPr>
          <p:cNvSpPr/>
          <p:nvPr/>
        </p:nvSpPr>
        <p:spPr>
          <a:xfrm>
            <a:off x="649662" y="3613451"/>
            <a:ext cx="1114970" cy="83419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ysClr val="windowText" lastClr="000000"/>
                </a:solidFill>
                <a:latin typeface="Times New Roman" panose="02020603050405020304" pitchFamily="18" charset="0"/>
                <a:cs typeface="Times New Roman" panose="02020603050405020304" pitchFamily="18" charset="0"/>
              </a:rPr>
              <a:t>MQ135 GAS SENSOR</a:t>
            </a:r>
            <a:endParaRPr lang="en-IN"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xmlns="" id="{F205A591-380A-D40E-805E-6D90D364D126}"/>
              </a:ext>
            </a:extLst>
          </p:cNvPr>
          <p:cNvSpPr/>
          <p:nvPr/>
        </p:nvSpPr>
        <p:spPr>
          <a:xfrm>
            <a:off x="5653267" y="3174764"/>
            <a:ext cx="1297046" cy="55987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ysClr val="windowText" lastClr="000000"/>
                </a:solidFill>
                <a:latin typeface="Times New Roman" panose="02020603050405020304" pitchFamily="18" charset="0"/>
                <a:cs typeface="Times New Roman" panose="02020603050405020304" pitchFamily="18" charset="0"/>
              </a:rPr>
              <a:t>16*2 LCD DISPLAY</a:t>
            </a:r>
            <a:endParaRPr lang="en-IN"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DE65E314-386F-83A1-2562-5D639EC7E91E}"/>
              </a:ext>
            </a:extLst>
          </p:cNvPr>
          <p:cNvSpPr/>
          <p:nvPr/>
        </p:nvSpPr>
        <p:spPr>
          <a:xfrm>
            <a:off x="5643868" y="4233055"/>
            <a:ext cx="1297046" cy="55987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BUZZER</a:t>
            </a:r>
            <a:endParaRPr lang="en-IN" sz="1400" dirty="0">
              <a:latin typeface="Times New Roman" panose="02020603050405020304" pitchFamily="18" charset="0"/>
              <a:cs typeface="Times New Roman" panose="02020603050405020304" pitchFamily="18" charset="0"/>
            </a:endParaRPr>
          </a:p>
        </p:txBody>
      </p:sp>
      <p:sp>
        <p:nvSpPr>
          <p:cNvPr id="19" name="Arrow: Right 18">
            <a:extLst>
              <a:ext uri="{FF2B5EF4-FFF2-40B4-BE49-F238E27FC236}">
                <a16:creationId xmlns:a16="http://schemas.microsoft.com/office/drawing/2014/main" xmlns="" id="{7741E0C7-F258-CCC5-6121-500806EAB516}"/>
              </a:ext>
            </a:extLst>
          </p:cNvPr>
          <p:cNvSpPr/>
          <p:nvPr/>
        </p:nvSpPr>
        <p:spPr>
          <a:xfrm>
            <a:off x="1765823" y="2539219"/>
            <a:ext cx="768824" cy="2540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xmlns="" id="{C6757222-8E13-EEDA-639E-A8CD52D20BDC}"/>
              </a:ext>
            </a:extLst>
          </p:cNvPr>
          <p:cNvSpPr/>
          <p:nvPr/>
        </p:nvSpPr>
        <p:spPr>
          <a:xfrm>
            <a:off x="1761298" y="3914684"/>
            <a:ext cx="763368" cy="24269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3" name="Arrow: Right 22">
            <a:extLst>
              <a:ext uri="{FF2B5EF4-FFF2-40B4-BE49-F238E27FC236}">
                <a16:creationId xmlns:a16="http://schemas.microsoft.com/office/drawing/2014/main" xmlns="" id="{A9246FDE-D5E6-E29A-A710-56A473576814}"/>
              </a:ext>
            </a:extLst>
          </p:cNvPr>
          <p:cNvSpPr/>
          <p:nvPr/>
        </p:nvSpPr>
        <p:spPr>
          <a:xfrm>
            <a:off x="4806796" y="3333651"/>
            <a:ext cx="822357" cy="24209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4" name="Arrow: Right 23">
            <a:extLst>
              <a:ext uri="{FF2B5EF4-FFF2-40B4-BE49-F238E27FC236}">
                <a16:creationId xmlns:a16="http://schemas.microsoft.com/office/drawing/2014/main" xmlns="" id="{2575DCF2-4E39-D23B-90FB-32EC7F1DFC5F}"/>
              </a:ext>
            </a:extLst>
          </p:cNvPr>
          <p:cNvSpPr/>
          <p:nvPr/>
        </p:nvSpPr>
        <p:spPr>
          <a:xfrm>
            <a:off x="4806796" y="4414720"/>
            <a:ext cx="822358" cy="24209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xmlns="" id="{F0185060-5330-966E-3767-DC137A302CB9}"/>
              </a:ext>
            </a:extLst>
          </p:cNvPr>
          <p:cNvSpPr/>
          <p:nvPr/>
        </p:nvSpPr>
        <p:spPr>
          <a:xfrm>
            <a:off x="5263803" y="2072356"/>
            <a:ext cx="1664213" cy="65802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10K POTENTIOMETER</a:t>
            </a:r>
            <a:endParaRPr lang="en-IN" sz="1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Arrow: Down 3">
            <a:extLst>
              <a:ext uri="{FF2B5EF4-FFF2-40B4-BE49-F238E27FC236}">
                <a16:creationId xmlns:a16="http://schemas.microsoft.com/office/drawing/2014/main" xmlns="" id="{481269A9-BFB5-9AAB-D9A8-DFA574035AAF}"/>
              </a:ext>
            </a:extLst>
          </p:cNvPr>
          <p:cNvSpPr/>
          <p:nvPr/>
        </p:nvSpPr>
        <p:spPr>
          <a:xfrm>
            <a:off x="5957446" y="2726981"/>
            <a:ext cx="240920" cy="41997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2074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A326D539-D5C2-9A7D-84A1-56D5C8D43A77}"/>
              </a:ext>
            </a:extLst>
          </p:cNvPr>
          <p:cNvSpPr/>
          <p:nvPr/>
        </p:nvSpPr>
        <p:spPr>
          <a:xfrm>
            <a:off x="3007891" y="1028526"/>
            <a:ext cx="1283369" cy="3807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Start</a:t>
            </a:r>
            <a:endParaRPr lang="en-IN" dirty="0"/>
          </a:p>
        </p:txBody>
      </p:sp>
      <p:sp>
        <p:nvSpPr>
          <p:cNvPr id="5" name="Rectangle 4">
            <a:extLst>
              <a:ext uri="{FF2B5EF4-FFF2-40B4-BE49-F238E27FC236}">
                <a16:creationId xmlns:a16="http://schemas.microsoft.com/office/drawing/2014/main" xmlns="" id="{12F91F4B-75BA-6E9D-F3B3-F6BEB990D6EE}"/>
              </a:ext>
            </a:extLst>
          </p:cNvPr>
          <p:cNvSpPr/>
          <p:nvPr/>
        </p:nvSpPr>
        <p:spPr>
          <a:xfrm>
            <a:off x="2454440" y="1900993"/>
            <a:ext cx="2390272" cy="882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Get the value from MQ135 gas sensor in ppm</a:t>
            </a:r>
          </a:p>
          <a:p>
            <a:pPr algn="ctr"/>
            <a:r>
              <a:rPr lang="en-US" sz="1400" dirty="0"/>
              <a:t>Value=V</a:t>
            </a:r>
          </a:p>
        </p:txBody>
      </p:sp>
      <p:sp>
        <p:nvSpPr>
          <p:cNvPr id="6" name="Flowchart: Decision 5">
            <a:extLst>
              <a:ext uri="{FF2B5EF4-FFF2-40B4-BE49-F238E27FC236}">
                <a16:creationId xmlns:a16="http://schemas.microsoft.com/office/drawing/2014/main" xmlns="" id="{384B05D5-0A11-051B-D11A-F697333BF14B}"/>
              </a:ext>
            </a:extLst>
          </p:cNvPr>
          <p:cNvSpPr/>
          <p:nvPr/>
        </p:nvSpPr>
        <p:spPr>
          <a:xfrm>
            <a:off x="2522616" y="3196389"/>
            <a:ext cx="2197767" cy="657719"/>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If</a:t>
            </a:r>
          </a:p>
          <a:p>
            <a:pPr algn="ctr"/>
            <a:r>
              <a:rPr lang="en-US" sz="1400" dirty="0">
                <a:latin typeface="Times New Roman" panose="02020603050405020304" pitchFamily="18" charset="0"/>
                <a:cs typeface="Times New Roman" panose="02020603050405020304" pitchFamily="18" charset="0"/>
              </a:rPr>
              <a:t>V&lt;1000ppm</a:t>
            </a:r>
            <a:endParaRPr lang="en-IN" sz="1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86F16A10-0E15-A188-FFA7-F36AB580D2E1}"/>
              </a:ext>
            </a:extLst>
          </p:cNvPr>
          <p:cNvSpPr/>
          <p:nvPr/>
        </p:nvSpPr>
        <p:spPr>
          <a:xfrm>
            <a:off x="1026695" y="4010524"/>
            <a:ext cx="1058779" cy="513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Display</a:t>
            </a:r>
          </a:p>
          <a:p>
            <a:pPr algn="ctr"/>
            <a:r>
              <a:rPr lang="en-US" sz="1400" dirty="0">
                <a:latin typeface="Times New Roman" panose="02020603050405020304" pitchFamily="18" charset="0"/>
                <a:cs typeface="Times New Roman" panose="02020603050405020304" pitchFamily="18" charset="0"/>
              </a:rPr>
              <a:t>“Fresh air</a:t>
            </a:r>
            <a:r>
              <a:rPr lang="en-US" sz="1400" dirty="0"/>
              <a:t>”</a:t>
            </a:r>
            <a:endParaRPr lang="en-IN" sz="1400" dirty="0"/>
          </a:p>
        </p:txBody>
      </p:sp>
      <p:sp>
        <p:nvSpPr>
          <p:cNvPr id="8" name="Flowchart: Decision 7">
            <a:extLst>
              <a:ext uri="{FF2B5EF4-FFF2-40B4-BE49-F238E27FC236}">
                <a16:creationId xmlns:a16="http://schemas.microsoft.com/office/drawing/2014/main" xmlns="" id="{6CEA2DB9-4527-301D-82DA-86184E7EB13A}"/>
              </a:ext>
            </a:extLst>
          </p:cNvPr>
          <p:cNvSpPr/>
          <p:nvPr/>
        </p:nvSpPr>
        <p:spPr>
          <a:xfrm>
            <a:off x="2454440" y="4267193"/>
            <a:ext cx="2334123" cy="88231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If  V&gt;1000&amp;</a:t>
            </a:r>
          </a:p>
          <a:p>
            <a:pPr algn="ctr"/>
            <a:r>
              <a:rPr lang="en-US" sz="1400" dirty="0">
                <a:latin typeface="Times New Roman" panose="02020603050405020304" pitchFamily="18" charset="0"/>
                <a:cs typeface="Times New Roman" panose="02020603050405020304" pitchFamily="18" charset="0"/>
              </a:rPr>
              <a:t>V&lt;2000  ppm</a:t>
            </a:r>
            <a:endParaRPr lang="en-IN" sz="1400" dirty="0">
              <a:latin typeface="Times New Roman" panose="02020603050405020304" pitchFamily="18" charset="0"/>
              <a:cs typeface="Times New Roman" panose="02020603050405020304" pitchFamily="18" charset="0"/>
            </a:endParaRPr>
          </a:p>
        </p:txBody>
      </p:sp>
      <p:sp>
        <p:nvSpPr>
          <p:cNvPr id="9" name="Flowchart: Decision 8">
            <a:extLst>
              <a:ext uri="{FF2B5EF4-FFF2-40B4-BE49-F238E27FC236}">
                <a16:creationId xmlns:a16="http://schemas.microsoft.com/office/drawing/2014/main" xmlns="" id="{14CD330D-017C-F96A-9830-75658CE27451}"/>
              </a:ext>
            </a:extLst>
          </p:cNvPr>
          <p:cNvSpPr/>
          <p:nvPr/>
        </p:nvSpPr>
        <p:spPr>
          <a:xfrm>
            <a:off x="2534640" y="5654254"/>
            <a:ext cx="2197767" cy="76175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If V&gt;2000ppm</a:t>
            </a:r>
            <a:endParaRPr lang="en-IN" sz="1400" dirty="0">
              <a:latin typeface="Times New Roman" panose="02020603050405020304" pitchFamily="18" charset="0"/>
              <a:cs typeface="Times New Roman" panose="02020603050405020304" pitchFamily="18" charset="0"/>
            </a:endParaRPr>
          </a:p>
        </p:txBody>
      </p:sp>
      <p:sp>
        <p:nvSpPr>
          <p:cNvPr id="10" name="Flowchart: Process 9">
            <a:extLst>
              <a:ext uri="{FF2B5EF4-FFF2-40B4-BE49-F238E27FC236}">
                <a16:creationId xmlns:a16="http://schemas.microsoft.com/office/drawing/2014/main" xmlns="" id="{6680A488-BBCC-8E8D-889D-F3CDE9FB40B8}"/>
              </a:ext>
            </a:extLst>
          </p:cNvPr>
          <p:cNvSpPr/>
          <p:nvPr/>
        </p:nvSpPr>
        <p:spPr>
          <a:xfrm>
            <a:off x="5157529" y="5149505"/>
            <a:ext cx="1565746" cy="67377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Display</a:t>
            </a:r>
          </a:p>
          <a:p>
            <a:pPr algn="ctr"/>
            <a:r>
              <a:rPr lang="en-US" sz="1400" dirty="0">
                <a:latin typeface="Times New Roman" panose="02020603050405020304" pitchFamily="18" charset="0"/>
                <a:cs typeface="Times New Roman" panose="02020603050405020304" pitchFamily="18" charset="0"/>
              </a:rPr>
              <a:t>“Poor </a:t>
            </a:r>
            <a:r>
              <a:rPr lang="en-US" sz="1400" dirty="0" err="1">
                <a:latin typeface="Times New Roman" panose="02020603050405020304" pitchFamily="18" charset="0"/>
                <a:cs typeface="Times New Roman" panose="02020603050405020304" pitchFamily="18" charset="0"/>
              </a:rPr>
              <a:t>Air,Open</a:t>
            </a:r>
            <a:r>
              <a:rPr lang="en-US" sz="1400" dirty="0">
                <a:latin typeface="Times New Roman" panose="02020603050405020304" pitchFamily="18" charset="0"/>
                <a:cs typeface="Times New Roman" panose="02020603050405020304" pitchFamily="18" charset="0"/>
              </a:rPr>
              <a:t> Windows”</a:t>
            </a:r>
            <a:endParaRPr lang="en-IN" sz="14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42B8B5BF-D183-DD2C-A07A-4014E802DE7C}"/>
              </a:ext>
            </a:extLst>
          </p:cNvPr>
          <p:cNvSpPr/>
          <p:nvPr/>
        </p:nvSpPr>
        <p:spPr>
          <a:xfrm>
            <a:off x="2346600" y="6949651"/>
            <a:ext cx="2570749" cy="5852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Display</a:t>
            </a:r>
          </a:p>
          <a:p>
            <a:pPr algn="ctr"/>
            <a:r>
              <a:rPr lang="en-US" sz="1400" dirty="0">
                <a:latin typeface="Times New Roman" panose="02020603050405020304" pitchFamily="18" charset="0"/>
                <a:cs typeface="Times New Roman" panose="02020603050405020304" pitchFamily="18" charset="0"/>
              </a:rPr>
              <a:t>“Danger! Move to Fresh Air”</a:t>
            </a:r>
            <a:endParaRPr lang="en-IN" sz="1400"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xmlns="" id="{F2A96D30-EBBB-4079-61EC-85518F88B0AF}"/>
              </a:ext>
            </a:extLst>
          </p:cNvPr>
          <p:cNvSpPr/>
          <p:nvPr/>
        </p:nvSpPr>
        <p:spPr>
          <a:xfrm>
            <a:off x="2979814" y="7893090"/>
            <a:ext cx="1385559" cy="4648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stop</a:t>
            </a:r>
            <a:endParaRPr lang="en-IN" dirty="0"/>
          </a:p>
        </p:txBody>
      </p:sp>
      <p:pic>
        <p:nvPicPr>
          <p:cNvPr id="19" name="Picture 18">
            <a:extLst>
              <a:ext uri="{FF2B5EF4-FFF2-40B4-BE49-F238E27FC236}">
                <a16:creationId xmlns:a16="http://schemas.microsoft.com/office/drawing/2014/main" xmlns="" id="{48EA1024-6A9C-E338-80DA-693494D4CA70}"/>
              </a:ext>
            </a:extLst>
          </p:cNvPr>
          <p:cNvPicPr>
            <a:picLocks noChangeAspect="1"/>
          </p:cNvPicPr>
          <p:nvPr/>
        </p:nvPicPr>
        <p:blipFill>
          <a:blip r:embed="rId2"/>
          <a:stretch>
            <a:fillRect/>
          </a:stretch>
        </p:blipFill>
        <p:spPr>
          <a:xfrm>
            <a:off x="3550495" y="2748558"/>
            <a:ext cx="162960" cy="549236"/>
          </a:xfrm>
          <a:prstGeom prst="rect">
            <a:avLst/>
          </a:prstGeom>
        </p:spPr>
      </p:pic>
      <p:pic>
        <p:nvPicPr>
          <p:cNvPr id="20" name="Picture 19">
            <a:extLst>
              <a:ext uri="{FF2B5EF4-FFF2-40B4-BE49-F238E27FC236}">
                <a16:creationId xmlns:a16="http://schemas.microsoft.com/office/drawing/2014/main" xmlns="" id="{60736A25-559B-BAFF-DEF0-34DFE960AF28}"/>
              </a:ext>
            </a:extLst>
          </p:cNvPr>
          <p:cNvPicPr>
            <a:picLocks noChangeAspect="1"/>
          </p:cNvPicPr>
          <p:nvPr/>
        </p:nvPicPr>
        <p:blipFill>
          <a:blip r:embed="rId2"/>
          <a:stretch>
            <a:fillRect/>
          </a:stretch>
        </p:blipFill>
        <p:spPr>
          <a:xfrm>
            <a:off x="3564929" y="3870710"/>
            <a:ext cx="135738" cy="457488"/>
          </a:xfrm>
          <a:prstGeom prst="rect">
            <a:avLst/>
          </a:prstGeom>
        </p:spPr>
      </p:pic>
      <p:cxnSp>
        <p:nvCxnSpPr>
          <p:cNvPr id="55" name="Straight Arrow Connector 54">
            <a:extLst>
              <a:ext uri="{FF2B5EF4-FFF2-40B4-BE49-F238E27FC236}">
                <a16:creationId xmlns:a16="http://schemas.microsoft.com/office/drawing/2014/main" xmlns="" id="{BA37836A-3502-EDBB-07F5-E776E1312061}"/>
              </a:ext>
            </a:extLst>
          </p:cNvPr>
          <p:cNvCxnSpPr>
            <a:cxnSpLocks/>
            <a:stCxn id="4" idx="4"/>
            <a:endCxn id="5" idx="0"/>
          </p:cNvCxnSpPr>
          <p:nvPr/>
        </p:nvCxnSpPr>
        <p:spPr>
          <a:xfrm>
            <a:off x="3649576" y="1409272"/>
            <a:ext cx="0" cy="491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xmlns="" id="{B1D179D0-8CE8-0A16-9FDE-5B76B3E57E27}"/>
              </a:ext>
            </a:extLst>
          </p:cNvPr>
          <p:cNvCxnSpPr>
            <a:cxnSpLocks/>
            <a:stCxn id="9" idx="2"/>
            <a:endCxn id="11" idx="0"/>
          </p:cNvCxnSpPr>
          <p:nvPr/>
        </p:nvCxnSpPr>
        <p:spPr>
          <a:xfrm flipH="1">
            <a:off x="3631975" y="6416007"/>
            <a:ext cx="1549" cy="5336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Content Placeholder 75">
            <a:extLst>
              <a:ext uri="{FF2B5EF4-FFF2-40B4-BE49-F238E27FC236}">
                <a16:creationId xmlns:a16="http://schemas.microsoft.com/office/drawing/2014/main" xmlns="" id="{8B79ECDB-A593-8D1F-8752-79C05C48A711}"/>
              </a:ext>
            </a:extLst>
          </p:cNvPr>
          <p:cNvSpPr>
            <a:spLocks noGrp="1"/>
          </p:cNvSpPr>
          <p:nvPr>
            <p:ph idx="1"/>
          </p:nvPr>
        </p:nvSpPr>
        <p:spPr>
          <a:xfrm>
            <a:off x="519728" y="577515"/>
            <a:ext cx="6520220" cy="9577138"/>
          </a:xfrm>
        </p:spPr>
        <p:txBody>
          <a:bodyPr>
            <a:normAutofit/>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smtClean="0"/>
              <a:t> </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1600" b="1" dirty="0">
                <a:latin typeface="Times New Roman" panose="02020603050405020304" pitchFamily="18" charset="0"/>
                <a:cs typeface="Times New Roman" panose="02020603050405020304" pitchFamily="18" charset="0"/>
              </a:rPr>
              <a:t> FIG: FLOW CHART FOR THE PROPOSED SYSTEM</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cxnSp>
        <p:nvCxnSpPr>
          <p:cNvPr id="78" name="Straight Arrow Connector 77">
            <a:extLst>
              <a:ext uri="{FF2B5EF4-FFF2-40B4-BE49-F238E27FC236}">
                <a16:creationId xmlns:a16="http://schemas.microsoft.com/office/drawing/2014/main" xmlns="" id="{1D7DAB8E-DF04-F332-E626-272940381141}"/>
              </a:ext>
            </a:extLst>
          </p:cNvPr>
          <p:cNvCxnSpPr>
            <a:cxnSpLocks/>
          </p:cNvCxnSpPr>
          <p:nvPr/>
        </p:nvCxnSpPr>
        <p:spPr>
          <a:xfrm>
            <a:off x="3631975" y="5149505"/>
            <a:ext cx="0" cy="5047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xmlns="" id="{612A906D-191A-6DE9-96B6-4E00F306412C}"/>
              </a:ext>
            </a:extLst>
          </p:cNvPr>
          <p:cNvCxnSpPr>
            <a:cxnSpLocks/>
          </p:cNvCxnSpPr>
          <p:nvPr/>
        </p:nvCxnSpPr>
        <p:spPr>
          <a:xfrm flipH="1">
            <a:off x="1507958" y="3513221"/>
            <a:ext cx="101465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78417BB5-3E47-B03C-EE46-6D69D2E23E0B}"/>
              </a:ext>
            </a:extLst>
          </p:cNvPr>
          <p:cNvCxnSpPr/>
          <p:nvPr/>
        </p:nvCxnSpPr>
        <p:spPr>
          <a:xfrm>
            <a:off x="1507958" y="3513221"/>
            <a:ext cx="0" cy="4973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xmlns="" id="{6C118772-33EB-1B6E-A881-90FB655FED80}"/>
              </a:ext>
            </a:extLst>
          </p:cNvPr>
          <p:cNvCxnSpPr>
            <a:cxnSpLocks/>
          </p:cNvCxnSpPr>
          <p:nvPr/>
        </p:nvCxnSpPr>
        <p:spPr>
          <a:xfrm>
            <a:off x="4788563" y="4716378"/>
            <a:ext cx="111493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xmlns="" id="{54EED3AE-1AB9-2621-31EF-177CA839BD6F}"/>
              </a:ext>
            </a:extLst>
          </p:cNvPr>
          <p:cNvCxnSpPr/>
          <p:nvPr/>
        </p:nvCxnSpPr>
        <p:spPr>
          <a:xfrm>
            <a:off x="5871411" y="4748463"/>
            <a:ext cx="0" cy="4010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xmlns="" id="{776AB578-133A-6CC5-0D73-F158C9199D2A}"/>
              </a:ext>
            </a:extLst>
          </p:cNvPr>
          <p:cNvCxnSpPr/>
          <p:nvPr/>
        </p:nvCxnSpPr>
        <p:spPr>
          <a:xfrm>
            <a:off x="3631975" y="7534941"/>
            <a:ext cx="0" cy="3581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xmlns="" id="{09D2442B-7199-3790-8E93-41380DEFFD15}"/>
              </a:ext>
            </a:extLst>
          </p:cNvPr>
          <p:cNvCxnSpPr>
            <a:cxnSpLocks/>
          </p:cNvCxnSpPr>
          <p:nvPr/>
        </p:nvCxnSpPr>
        <p:spPr>
          <a:xfrm>
            <a:off x="3631975" y="2783305"/>
            <a:ext cx="0" cy="4261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xmlns="" id="{C091EDAA-2E52-3DC3-5D8D-5829F9EEFF74}"/>
              </a:ext>
            </a:extLst>
          </p:cNvPr>
          <p:cNvCxnSpPr>
            <a:cxnSpLocks/>
          </p:cNvCxnSpPr>
          <p:nvPr/>
        </p:nvCxnSpPr>
        <p:spPr>
          <a:xfrm>
            <a:off x="3631975" y="3870710"/>
            <a:ext cx="0" cy="3964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841900" y="3167944"/>
            <a:ext cx="612540"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True</a:t>
            </a:r>
            <a:endParaRPr lang="en-IN" dirty="0"/>
          </a:p>
        </p:txBody>
      </p:sp>
      <p:sp>
        <p:nvSpPr>
          <p:cNvPr id="25" name="Rectangle 24"/>
          <p:cNvSpPr/>
          <p:nvPr/>
        </p:nvSpPr>
        <p:spPr>
          <a:xfrm>
            <a:off x="4851259" y="4419800"/>
            <a:ext cx="612540"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True</a:t>
            </a:r>
            <a:endParaRPr lang="en-IN" dirty="0"/>
          </a:p>
        </p:txBody>
      </p:sp>
      <p:sp>
        <p:nvSpPr>
          <p:cNvPr id="26" name="Rectangle 25"/>
          <p:cNvSpPr/>
          <p:nvPr/>
        </p:nvSpPr>
        <p:spPr>
          <a:xfrm>
            <a:off x="3642600" y="6525503"/>
            <a:ext cx="612540"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True</a:t>
            </a:r>
            <a:endParaRPr lang="en-IN" dirty="0"/>
          </a:p>
        </p:txBody>
      </p:sp>
      <p:sp>
        <p:nvSpPr>
          <p:cNvPr id="3" name="Rectangle 2"/>
          <p:cNvSpPr/>
          <p:nvPr/>
        </p:nvSpPr>
        <p:spPr>
          <a:xfrm>
            <a:off x="3621499" y="5128702"/>
            <a:ext cx="671979"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False</a:t>
            </a:r>
            <a:endParaRPr lang="en-IN" dirty="0"/>
          </a:p>
        </p:txBody>
      </p:sp>
      <p:sp>
        <p:nvSpPr>
          <p:cNvPr id="28" name="Rectangle 27"/>
          <p:cNvSpPr/>
          <p:nvPr/>
        </p:nvSpPr>
        <p:spPr>
          <a:xfrm>
            <a:off x="3612880" y="3889722"/>
            <a:ext cx="671979"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False</a:t>
            </a:r>
            <a:endParaRPr lang="en-IN" dirty="0"/>
          </a:p>
        </p:txBody>
      </p:sp>
    </p:spTree>
    <p:extLst>
      <p:ext uri="{BB962C8B-B14F-4D97-AF65-F5344CB8AC3E}">
        <p14:creationId xmlns:p14="http://schemas.microsoft.com/office/powerpoint/2010/main" val="399999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40EC50-59D4-24AB-C6DF-F5E926A96889}"/>
              </a:ext>
            </a:extLst>
          </p:cNvPr>
          <p:cNvSpPr>
            <a:spLocks noGrp="1"/>
          </p:cNvSpPr>
          <p:nvPr>
            <p:ph idx="1"/>
          </p:nvPr>
        </p:nvSpPr>
        <p:spPr>
          <a:xfrm>
            <a:off x="519727" y="643467"/>
            <a:ext cx="6520220" cy="9414932"/>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ADVANTAGES:</a:t>
            </a:r>
          </a:p>
          <a:p>
            <a:r>
              <a:rPr lang="en-IN" sz="1500" dirty="0">
                <a:latin typeface="Times New Roman" panose="02020603050405020304" pitchFamily="18" charset="0"/>
                <a:cs typeface="Times New Roman" panose="02020603050405020304" pitchFamily="18" charset="0"/>
              </a:rPr>
              <a:t>Easy to Install</a:t>
            </a:r>
          </a:p>
          <a:p>
            <a:r>
              <a:rPr lang="en-IN" sz="1500" dirty="0">
                <a:latin typeface="Times New Roman" panose="02020603050405020304" pitchFamily="18" charset="0"/>
                <a:cs typeface="Times New Roman" panose="02020603050405020304" pitchFamily="18" charset="0"/>
              </a:rPr>
              <a:t>Has </a:t>
            </a:r>
            <a:r>
              <a:rPr lang="en-IN" sz="1500" dirty="0" err="1">
                <a:latin typeface="Times New Roman" panose="02020603050405020304" pitchFamily="18" charset="0"/>
                <a:cs typeface="Times New Roman" panose="02020603050405020304" pitchFamily="18" charset="0"/>
              </a:rPr>
              <a:t>realiable</a:t>
            </a:r>
            <a:r>
              <a:rPr lang="en-IN" sz="1500" dirty="0">
                <a:latin typeface="Times New Roman" panose="02020603050405020304" pitchFamily="18" charset="0"/>
                <a:cs typeface="Times New Roman" panose="02020603050405020304" pitchFamily="18" charset="0"/>
              </a:rPr>
              <a:t> stability</a:t>
            </a:r>
          </a:p>
          <a:p>
            <a:r>
              <a:rPr lang="en-IN" sz="1500" dirty="0">
                <a:latin typeface="Times New Roman" panose="02020603050405020304" pitchFamily="18" charset="0"/>
                <a:cs typeface="Times New Roman" panose="02020603050405020304" pitchFamily="18" charset="0"/>
              </a:rPr>
              <a:t>Accurate Pollution monitoring</a:t>
            </a:r>
          </a:p>
          <a:p>
            <a:r>
              <a:rPr lang="en-IN" sz="1500" dirty="0">
                <a:latin typeface="Times New Roman" panose="02020603050405020304" pitchFamily="18" charset="0"/>
                <a:cs typeface="Times New Roman" panose="02020603050405020304" pitchFamily="18" charset="0"/>
              </a:rPr>
              <a:t>Making data available to users</a:t>
            </a:r>
          </a:p>
          <a:p>
            <a:r>
              <a:rPr lang="en-IN" sz="1500" dirty="0">
                <a:latin typeface="Times New Roman" panose="02020603050405020304" pitchFamily="18" charset="0"/>
                <a:cs typeface="Times New Roman" panose="02020603050405020304" pitchFamily="18" charset="0"/>
              </a:rPr>
              <a:t>Continuous updates of change in percentage of quality</a:t>
            </a:r>
          </a:p>
          <a:p>
            <a:r>
              <a:rPr lang="en-IN" sz="1500" dirty="0">
                <a:latin typeface="Times New Roman" panose="02020603050405020304" pitchFamily="18" charset="0"/>
                <a:cs typeface="Times New Roman" panose="02020603050405020304" pitchFamily="18" charset="0"/>
              </a:rPr>
              <a:t>Detects wide range  gases like CO2,CO,NH3 etc</a:t>
            </a:r>
          </a:p>
          <a:p>
            <a:r>
              <a:rPr lang="en-IN" sz="1500" dirty="0">
                <a:latin typeface="Times New Roman" panose="02020603050405020304" pitchFamily="18" charset="0"/>
                <a:cs typeface="Times New Roman" panose="02020603050405020304" pitchFamily="18" charset="0"/>
              </a:rPr>
              <a:t>Sensors are easily available</a:t>
            </a:r>
          </a:p>
          <a:p>
            <a:r>
              <a:rPr lang="en-IN" sz="1500" dirty="0">
                <a:latin typeface="Times New Roman" panose="02020603050405020304" pitchFamily="18" charset="0"/>
                <a:cs typeface="Times New Roman" panose="02020603050405020304" pitchFamily="18" charset="0"/>
              </a:rPr>
              <a:t>Visual output</a:t>
            </a:r>
          </a:p>
          <a:p>
            <a:r>
              <a:rPr lang="en-IN" sz="1500" dirty="0">
                <a:latin typeface="Times New Roman" panose="02020603050405020304" pitchFamily="18" charset="0"/>
                <a:cs typeface="Times New Roman" panose="02020603050405020304" pitchFamily="18" charset="0"/>
              </a:rPr>
              <a:t>Indoor quality of air can be checked</a:t>
            </a:r>
          </a:p>
          <a:p>
            <a:r>
              <a:rPr lang="en-IN" sz="1500" dirty="0">
                <a:latin typeface="Times New Roman" panose="02020603050405020304" pitchFamily="18" charset="0"/>
                <a:cs typeface="Times New Roman" panose="02020603050405020304" pitchFamily="18" charset="0"/>
              </a:rPr>
              <a:t>It is affordable</a:t>
            </a:r>
          </a:p>
          <a:p>
            <a:pPr marL="0" indent="0">
              <a:buNone/>
            </a:pPr>
            <a:endParaRPr lang="en-IN" sz="1500" b="1" dirty="0">
              <a:latin typeface="Times New Roman" panose="02020603050405020304" pitchFamily="18" charset="0"/>
              <a:cs typeface="Times New Roman" panose="02020603050405020304" pitchFamily="18" charset="0"/>
            </a:endParaRPr>
          </a:p>
          <a:p>
            <a:pPr marL="0" indent="0">
              <a:buNone/>
            </a:pPr>
            <a:r>
              <a:rPr lang="en-IN" sz="15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FUTURE SCOPE:</a:t>
            </a:r>
          </a:p>
          <a:p>
            <a:r>
              <a:rPr lang="en-IN" sz="1400" dirty="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In future the project can be upgraded in more ways</a:t>
            </a:r>
          </a:p>
          <a:p>
            <a:pPr algn="just">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   Design webpage and upload data on webpage </a:t>
            </a:r>
          </a:p>
          <a:p>
            <a:pPr>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    Interface SDCARD to store the data</a:t>
            </a:r>
          </a:p>
          <a:p>
            <a:pPr>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    Interface GPS module to monitor the pollution</a:t>
            </a:r>
          </a:p>
          <a:p>
            <a:pPr>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    Interface more number sensors to detect temperature</a:t>
            </a:r>
            <a:r>
              <a:rPr lang="en-IN" sz="1500" dirty="0" smtClean="0">
                <a:latin typeface="Times New Roman" panose="02020603050405020304" pitchFamily="18" charset="0"/>
                <a:cs typeface="Times New Roman" panose="02020603050405020304" pitchFamily="18" charset="0"/>
              </a:rPr>
              <a:t>, humidity </a:t>
            </a:r>
            <a:r>
              <a:rPr lang="en-IN" sz="1500" dirty="0">
                <a:latin typeface="Times New Roman" panose="02020603050405020304" pitchFamily="18" charset="0"/>
                <a:cs typeface="Times New Roman" panose="02020603050405020304" pitchFamily="18" charset="0"/>
              </a:rPr>
              <a:t>of air</a:t>
            </a:r>
          </a:p>
          <a:p>
            <a:pPr>
              <a:buFont typeface="Wingdings" panose="05000000000000000000" pitchFamily="2" charset="2"/>
              <a:buChar char="Ø"/>
            </a:pPr>
            <a:r>
              <a:rPr lang="en-IN" sz="1500" dirty="0">
                <a:latin typeface="Times New Roman" panose="02020603050405020304" pitchFamily="18" charset="0"/>
                <a:cs typeface="Times New Roman" panose="02020603050405020304" pitchFamily="18" charset="0"/>
              </a:rPr>
              <a:t>    Designing of the system to give the alert message to the mobile phones of users</a:t>
            </a:r>
          </a:p>
          <a:p>
            <a:pPr>
              <a:buFont typeface="Wingdings" panose="05000000000000000000" pitchFamily="2" charset="2"/>
              <a:buChar char="Ø"/>
            </a:pPr>
            <a:r>
              <a:rPr lang="en-IN" sz="1500" dirty="0" smtClean="0">
                <a:latin typeface="Times New Roman" panose="02020603050405020304" pitchFamily="18" charset="0"/>
                <a:cs typeface="Times New Roman" panose="02020603050405020304" pitchFamily="18" charset="0"/>
              </a:rPr>
              <a:t>     Automatically </a:t>
            </a:r>
            <a:r>
              <a:rPr lang="en-IN" sz="1500" dirty="0">
                <a:latin typeface="Times New Roman" panose="02020603050405020304" pitchFamily="18" charset="0"/>
                <a:cs typeface="Times New Roman" panose="02020603050405020304" pitchFamily="18" charset="0"/>
              </a:rPr>
              <a:t>turning on the air </a:t>
            </a:r>
            <a:r>
              <a:rPr lang="en-IN" sz="1500" dirty="0" smtClean="0">
                <a:latin typeface="Times New Roman" panose="02020603050405020304" pitchFamily="18" charset="0"/>
                <a:cs typeface="Times New Roman" panose="02020603050405020304" pitchFamily="18" charset="0"/>
              </a:rPr>
              <a:t>purification </a:t>
            </a:r>
            <a:r>
              <a:rPr lang="en-IN" sz="1500" dirty="0">
                <a:latin typeface="Times New Roman" panose="02020603050405020304" pitchFamily="18" charset="0"/>
                <a:cs typeface="Times New Roman" panose="02020603050405020304" pitchFamily="18" charset="0"/>
              </a:rPr>
              <a:t>devices based on the information provided by air pollution detector.      </a:t>
            </a:r>
          </a:p>
          <a:p>
            <a:pPr marL="0" indent="0">
              <a:buNone/>
            </a:pPr>
            <a:r>
              <a:rPr lang="en-IN" sz="1500" dirty="0">
                <a:latin typeface="Times New Roman" panose="02020603050405020304" pitchFamily="18" charset="0"/>
                <a:cs typeface="Times New Roman" panose="02020603050405020304" pitchFamily="18" charset="0"/>
              </a:rPr>
              <a:t> </a:t>
            </a:r>
          </a:p>
          <a:p>
            <a:pPr marL="0" indent="0">
              <a:buNone/>
            </a:pPr>
            <a:r>
              <a:rPr lang="en-IN" sz="1600" b="1" dirty="0">
                <a:latin typeface="Times New Roman" panose="02020603050405020304" pitchFamily="18" charset="0"/>
                <a:cs typeface="Times New Roman" panose="02020603050405020304" pitchFamily="18" charset="0"/>
              </a:rPr>
              <a:t> APPLICATIONS:</a:t>
            </a:r>
          </a:p>
          <a:p>
            <a:r>
              <a:rPr lang="en-IN" sz="1400" dirty="0">
                <a:latin typeface="Times New Roman" panose="02020603050405020304" pitchFamily="18" charset="0"/>
                <a:cs typeface="Times New Roman" panose="02020603050405020304" pitchFamily="18" charset="0"/>
              </a:rPr>
              <a:t>Indoor and outdoor air quality monitoring system</a:t>
            </a:r>
          </a:p>
          <a:p>
            <a:r>
              <a:rPr lang="en-IN" sz="1400" dirty="0">
                <a:latin typeface="Times New Roman" panose="02020603050405020304" pitchFamily="18" charset="0"/>
                <a:cs typeface="Times New Roman" panose="02020603050405020304" pitchFamily="18" charset="0"/>
              </a:rPr>
              <a:t>Gas detection systems</a:t>
            </a:r>
          </a:p>
          <a:p>
            <a:r>
              <a:rPr lang="en-IN" sz="1400" dirty="0">
                <a:latin typeface="Times New Roman" panose="02020603050405020304" pitchFamily="18" charset="0"/>
                <a:cs typeface="Times New Roman" panose="02020603050405020304" pitchFamily="18" charset="0"/>
              </a:rPr>
              <a:t>Smoke detection</a:t>
            </a:r>
          </a:p>
          <a:p>
            <a:pPr marL="0" indent="0">
              <a:buNone/>
            </a:pPr>
            <a:r>
              <a:rPr lang="en-IN" sz="1600" b="1" dirty="0">
                <a:latin typeface="Times New Roman" panose="02020603050405020304" pitchFamily="18" charset="0"/>
                <a:cs typeface="Times New Roman" panose="02020603050405020304" pitchFamily="18" charset="0"/>
              </a:rPr>
              <a:t>CONCLUSION: </a:t>
            </a:r>
            <a:endParaRPr lang="en-IN" sz="1600" b="1" dirty="0" smtClean="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876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691</TotalTime>
  <Words>835</Words>
  <Application>Microsoft Office PowerPoint</Application>
  <PresentationFormat>Custom</PresentationFormat>
  <Paragraphs>207</Paragraphs>
  <Slides>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Arial</vt:lpstr>
      <vt:lpstr>Calibri</vt:lpstr>
      <vt:lpstr>Calibri Light</vt:lpstr>
      <vt:lpstr>Times New Roman</vt:lpstr>
      <vt:lpstr>Wingdings</vt:lpstr>
      <vt:lpstr>Office Theme</vt:lpstr>
      <vt:lpstr>Image</vt:lpstr>
      <vt:lpstr>PowerPoint Presentation</vt:lpstr>
      <vt:lpstr>INTRODUCTION:</vt:lpstr>
      <vt:lpstr>METHODOLOGY:</vt:lpstr>
      <vt:lpstr>PowerPoint Presentation</vt:lpstr>
      <vt:lpstr>PowerPoint Presentation</vt:lpstr>
      <vt:lpstr>PowerPoint Presentation</vt:lpstr>
      <vt:lpstr>WORKING EXPLANATION: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PRASANNA T</dc:creator>
  <cp:lastModifiedBy>DELL</cp:lastModifiedBy>
  <cp:revision>24</cp:revision>
  <dcterms:created xsi:type="dcterms:W3CDTF">2023-04-22T09:56:20Z</dcterms:created>
  <dcterms:modified xsi:type="dcterms:W3CDTF">2023-07-09T14:59:17Z</dcterms:modified>
</cp:coreProperties>
</file>