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96AA-3B47-72EF-3D62-87803A78E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12241B-9F67-29EB-1807-FA1064F6A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32D732-768F-038B-39E5-7D60E2CC4610}"/>
              </a:ext>
            </a:extLst>
          </p:cNvPr>
          <p:cNvSpPr>
            <a:spLocks noGrp="1"/>
          </p:cNvSpPr>
          <p:nvPr>
            <p:ph type="dt" sz="half" idx="10"/>
          </p:nvPr>
        </p:nvSpPr>
        <p:spPr/>
        <p:txBody>
          <a:bodyPr/>
          <a:lstStyle/>
          <a:p>
            <a:fld id="{AF1DEA73-817E-4D14-AD37-A3A5B167C509}" type="datetimeFigureOut">
              <a:rPr lang="en-IN" smtClean="0"/>
              <a:t>28-02-2024</a:t>
            </a:fld>
            <a:endParaRPr lang="en-IN"/>
          </a:p>
        </p:txBody>
      </p:sp>
      <p:sp>
        <p:nvSpPr>
          <p:cNvPr id="5" name="Footer Placeholder 4">
            <a:extLst>
              <a:ext uri="{FF2B5EF4-FFF2-40B4-BE49-F238E27FC236}">
                <a16:creationId xmlns:a16="http://schemas.microsoft.com/office/drawing/2014/main" id="{EC696DBB-F8D9-4853-203F-1779D41EFC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070414-779D-9A26-81EA-EF3F5884F51D}"/>
              </a:ext>
            </a:extLst>
          </p:cNvPr>
          <p:cNvSpPr>
            <a:spLocks noGrp="1"/>
          </p:cNvSpPr>
          <p:nvPr>
            <p:ph type="sldNum" sz="quarter" idx="12"/>
          </p:nvPr>
        </p:nvSpPr>
        <p:spPr/>
        <p:txBody>
          <a:bodyPr/>
          <a:lstStyle/>
          <a:p>
            <a:fld id="{BC3BB6FD-1B2A-4875-8909-C96A9FF8E7E6}" type="slidenum">
              <a:rPr lang="en-IN" smtClean="0"/>
              <a:t>‹#›</a:t>
            </a:fld>
            <a:endParaRPr lang="en-IN"/>
          </a:p>
        </p:txBody>
      </p:sp>
    </p:spTree>
    <p:extLst>
      <p:ext uri="{BB962C8B-B14F-4D97-AF65-F5344CB8AC3E}">
        <p14:creationId xmlns:p14="http://schemas.microsoft.com/office/powerpoint/2010/main" val="137998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4D7E-9169-7888-201C-1A9FD793A4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F98743-5B38-D30F-9FEA-8A7D2F7FF1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6ED3DE-ED4F-CC6E-00FA-D093A7AD2942}"/>
              </a:ext>
            </a:extLst>
          </p:cNvPr>
          <p:cNvSpPr>
            <a:spLocks noGrp="1"/>
          </p:cNvSpPr>
          <p:nvPr>
            <p:ph type="dt" sz="half" idx="10"/>
          </p:nvPr>
        </p:nvSpPr>
        <p:spPr/>
        <p:txBody>
          <a:bodyPr/>
          <a:lstStyle/>
          <a:p>
            <a:fld id="{AF1DEA73-817E-4D14-AD37-A3A5B167C509}" type="datetimeFigureOut">
              <a:rPr lang="en-IN" smtClean="0"/>
              <a:t>28-02-2024</a:t>
            </a:fld>
            <a:endParaRPr lang="en-IN"/>
          </a:p>
        </p:txBody>
      </p:sp>
      <p:sp>
        <p:nvSpPr>
          <p:cNvPr id="5" name="Footer Placeholder 4">
            <a:extLst>
              <a:ext uri="{FF2B5EF4-FFF2-40B4-BE49-F238E27FC236}">
                <a16:creationId xmlns:a16="http://schemas.microsoft.com/office/drawing/2014/main" id="{E3025810-54EA-C5EC-649E-1D5ED8DBC5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32A69C-47EB-0CC1-A7AB-1D45D52B1339}"/>
              </a:ext>
            </a:extLst>
          </p:cNvPr>
          <p:cNvSpPr>
            <a:spLocks noGrp="1"/>
          </p:cNvSpPr>
          <p:nvPr>
            <p:ph type="sldNum" sz="quarter" idx="12"/>
          </p:nvPr>
        </p:nvSpPr>
        <p:spPr/>
        <p:txBody>
          <a:bodyPr/>
          <a:lstStyle/>
          <a:p>
            <a:fld id="{BC3BB6FD-1B2A-4875-8909-C96A9FF8E7E6}" type="slidenum">
              <a:rPr lang="en-IN" smtClean="0"/>
              <a:t>‹#›</a:t>
            </a:fld>
            <a:endParaRPr lang="en-IN"/>
          </a:p>
        </p:txBody>
      </p:sp>
    </p:spTree>
    <p:extLst>
      <p:ext uri="{BB962C8B-B14F-4D97-AF65-F5344CB8AC3E}">
        <p14:creationId xmlns:p14="http://schemas.microsoft.com/office/powerpoint/2010/main" val="159306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5C2C6A-9DD9-5C7E-7A97-CD451D54F7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0B961B-26C8-8D7C-1F3D-4117CAD2C5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9FE2E5-8700-9BC5-1C98-E03CD46E9382}"/>
              </a:ext>
            </a:extLst>
          </p:cNvPr>
          <p:cNvSpPr>
            <a:spLocks noGrp="1"/>
          </p:cNvSpPr>
          <p:nvPr>
            <p:ph type="dt" sz="half" idx="10"/>
          </p:nvPr>
        </p:nvSpPr>
        <p:spPr/>
        <p:txBody>
          <a:bodyPr/>
          <a:lstStyle/>
          <a:p>
            <a:fld id="{AF1DEA73-817E-4D14-AD37-A3A5B167C509}" type="datetimeFigureOut">
              <a:rPr lang="en-IN" smtClean="0"/>
              <a:t>28-02-2024</a:t>
            </a:fld>
            <a:endParaRPr lang="en-IN"/>
          </a:p>
        </p:txBody>
      </p:sp>
      <p:sp>
        <p:nvSpPr>
          <p:cNvPr id="5" name="Footer Placeholder 4">
            <a:extLst>
              <a:ext uri="{FF2B5EF4-FFF2-40B4-BE49-F238E27FC236}">
                <a16:creationId xmlns:a16="http://schemas.microsoft.com/office/drawing/2014/main" id="{BA27A55B-70EA-26FD-71F5-BFFDAE070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1A6C32-7AC1-278B-614D-9D690D7902D5}"/>
              </a:ext>
            </a:extLst>
          </p:cNvPr>
          <p:cNvSpPr>
            <a:spLocks noGrp="1"/>
          </p:cNvSpPr>
          <p:nvPr>
            <p:ph type="sldNum" sz="quarter" idx="12"/>
          </p:nvPr>
        </p:nvSpPr>
        <p:spPr/>
        <p:txBody>
          <a:bodyPr/>
          <a:lstStyle/>
          <a:p>
            <a:fld id="{BC3BB6FD-1B2A-4875-8909-C96A9FF8E7E6}" type="slidenum">
              <a:rPr lang="en-IN" smtClean="0"/>
              <a:t>‹#›</a:t>
            </a:fld>
            <a:endParaRPr lang="en-IN"/>
          </a:p>
        </p:txBody>
      </p:sp>
    </p:spTree>
    <p:extLst>
      <p:ext uri="{BB962C8B-B14F-4D97-AF65-F5344CB8AC3E}">
        <p14:creationId xmlns:p14="http://schemas.microsoft.com/office/powerpoint/2010/main" val="1597474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77CF-A920-EABB-D9F7-C1F59203D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9B8A9E-7550-F0D9-F768-EF44BAA12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B8FAA-1B44-2691-F3EA-49731CEBA39A}"/>
              </a:ext>
            </a:extLst>
          </p:cNvPr>
          <p:cNvSpPr>
            <a:spLocks noGrp="1"/>
          </p:cNvSpPr>
          <p:nvPr>
            <p:ph type="dt" sz="half" idx="10"/>
          </p:nvPr>
        </p:nvSpPr>
        <p:spPr/>
        <p:txBody>
          <a:bodyPr/>
          <a:lstStyle/>
          <a:p>
            <a:fld id="{AF1DEA73-817E-4D14-AD37-A3A5B167C509}" type="datetimeFigureOut">
              <a:rPr lang="en-IN" smtClean="0"/>
              <a:t>28-02-2024</a:t>
            </a:fld>
            <a:endParaRPr lang="en-IN"/>
          </a:p>
        </p:txBody>
      </p:sp>
      <p:sp>
        <p:nvSpPr>
          <p:cNvPr id="5" name="Footer Placeholder 4">
            <a:extLst>
              <a:ext uri="{FF2B5EF4-FFF2-40B4-BE49-F238E27FC236}">
                <a16:creationId xmlns:a16="http://schemas.microsoft.com/office/drawing/2014/main" id="{DE543AC8-09D5-737C-3162-89273BF1B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404E5-654C-FA67-CEB8-8A613BE0994C}"/>
              </a:ext>
            </a:extLst>
          </p:cNvPr>
          <p:cNvSpPr>
            <a:spLocks noGrp="1"/>
          </p:cNvSpPr>
          <p:nvPr>
            <p:ph type="sldNum" sz="quarter" idx="12"/>
          </p:nvPr>
        </p:nvSpPr>
        <p:spPr/>
        <p:txBody>
          <a:bodyPr/>
          <a:lstStyle/>
          <a:p>
            <a:fld id="{BC3BB6FD-1B2A-4875-8909-C96A9FF8E7E6}" type="slidenum">
              <a:rPr lang="en-IN" smtClean="0"/>
              <a:t>‹#›</a:t>
            </a:fld>
            <a:endParaRPr lang="en-IN"/>
          </a:p>
        </p:txBody>
      </p:sp>
    </p:spTree>
    <p:extLst>
      <p:ext uri="{BB962C8B-B14F-4D97-AF65-F5344CB8AC3E}">
        <p14:creationId xmlns:p14="http://schemas.microsoft.com/office/powerpoint/2010/main" val="144477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6A74-FDF0-408C-F332-2DBB58E22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FB7E78-41C3-2986-D004-5A7768F549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0AA917-1D6B-3D28-37D1-E3C08A43C7B5}"/>
              </a:ext>
            </a:extLst>
          </p:cNvPr>
          <p:cNvSpPr>
            <a:spLocks noGrp="1"/>
          </p:cNvSpPr>
          <p:nvPr>
            <p:ph type="dt" sz="half" idx="10"/>
          </p:nvPr>
        </p:nvSpPr>
        <p:spPr/>
        <p:txBody>
          <a:bodyPr/>
          <a:lstStyle/>
          <a:p>
            <a:fld id="{AF1DEA73-817E-4D14-AD37-A3A5B167C509}" type="datetimeFigureOut">
              <a:rPr lang="en-IN" smtClean="0"/>
              <a:t>28-02-2024</a:t>
            </a:fld>
            <a:endParaRPr lang="en-IN"/>
          </a:p>
        </p:txBody>
      </p:sp>
      <p:sp>
        <p:nvSpPr>
          <p:cNvPr id="5" name="Footer Placeholder 4">
            <a:extLst>
              <a:ext uri="{FF2B5EF4-FFF2-40B4-BE49-F238E27FC236}">
                <a16:creationId xmlns:a16="http://schemas.microsoft.com/office/drawing/2014/main" id="{BCC18CB3-4683-918C-90D0-40A9A4426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55481-23D1-AD31-EAF0-6FB671A03164}"/>
              </a:ext>
            </a:extLst>
          </p:cNvPr>
          <p:cNvSpPr>
            <a:spLocks noGrp="1"/>
          </p:cNvSpPr>
          <p:nvPr>
            <p:ph type="sldNum" sz="quarter" idx="12"/>
          </p:nvPr>
        </p:nvSpPr>
        <p:spPr/>
        <p:txBody>
          <a:bodyPr/>
          <a:lstStyle/>
          <a:p>
            <a:fld id="{BC3BB6FD-1B2A-4875-8909-C96A9FF8E7E6}" type="slidenum">
              <a:rPr lang="en-IN" smtClean="0"/>
              <a:t>‹#›</a:t>
            </a:fld>
            <a:endParaRPr lang="en-IN"/>
          </a:p>
        </p:txBody>
      </p:sp>
    </p:spTree>
    <p:extLst>
      <p:ext uri="{BB962C8B-B14F-4D97-AF65-F5344CB8AC3E}">
        <p14:creationId xmlns:p14="http://schemas.microsoft.com/office/powerpoint/2010/main" val="3915211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2E37-9826-6023-676D-133F47D4DD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E9A5E6-05B9-1021-CE4F-8541396228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6A8946-6DA8-EF93-6FF0-527DC845DA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A70901-9944-17B3-FB3B-CB394FC460DF}"/>
              </a:ext>
            </a:extLst>
          </p:cNvPr>
          <p:cNvSpPr>
            <a:spLocks noGrp="1"/>
          </p:cNvSpPr>
          <p:nvPr>
            <p:ph type="dt" sz="half" idx="10"/>
          </p:nvPr>
        </p:nvSpPr>
        <p:spPr/>
        <p:txBody>
          <a:bodyPr/>
          <a:lstStyle/>
          <a:p>
            <a:fld id="{AF1DEA73-817E-4D14-AD37-A3A5B167C509}" type="datetimeFigureOut">
              <a:rPr lang="en-IN" smtClean="0"/>
              <a:t>28-02-2024</a:t>
            </a:fld>
            <a:endParaRPr lang="en-IN"/>
          </a:p>
        </p:txBody>
      </p:sp>
      <p:sp>
        <p:nvSpPr>
          <p:cNvPr id="6" name="Footer Placeholder 5">
            <a:extLst>
              <a:ext uri="{FF2B5EF4-FFF2-40B4-BE49-F238E27FC236}">
                <a16:creationId xmlns:a16="http://schemas.microsoft.com/office/drawing/2014/main" id="{4398140F-73DD-3EC8-A208-49A41A90D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4FD8D7-46CE-A33B-1962-F5BCD6C3C73B}"/>
              </a:ext>
            </a:extLst>
          </p:cNvPr>
          <p:cNvSpPr>
            <a:spLocks noGrp="1"/>
          </p:cNvSpPr>
          <p:nvPr>
            <p:ph type="sldNum" sz="quarter" idx="12"/>
          </p:nvPr>
        </p:nvSpPr>
        <p:spPr/>
        <p:txBody>
          <a:bodyPr/>
          <a:lstStyle/>
          <a:p>
            <a:fld id="{BC3BB6FD-1B2A-4875-8909-C96A9FF8E7E6}" type="slidenum">
              <a:rPr lang="en-IN" smtClean="0"/>
              <a:t>‹#›</a:t>
            </a:fld>
            <a:endParaRPr lang="en-IN"/>
          </a:p>
        </p:txBody>
      </p:sp>
    </p:spTree>
    <p:extLst>
      <p:ext uri="{BB962C8B-B14F-4D97-AF65-F5344CB8AC3E}">
        <p14:creationId xmlns:p14="http://schemas.microsoft.com/office/powerpoint/2010/main" val="301201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241A-0828-E900-4852-7EEDCA116C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EB301D-B2FB-FDBB-B85C-6CBF8533A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A3006A-A08A-6A2F-B9F9-D850FE6B5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557270-D559-A4B1-4EEE-9739F06ABB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47E88-1A8F-7B71-FD8F-75B42B6D9B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646777-C70E-A07C-5E86-7571C99659C1}"/>
              </a:ext>
            </a:extLst>
          </p:cNvPr>
          <p:cNvSpPr>
            <a:spLocks noGrp="1"/>
          </p:cNvSpPr>
          <p:nvPr>
            <p:ph type="dt" sz="half" idx="10"/>
          </p:nvPr>
        </p:nvSpPr>
        <p:spPr/>
        <p:txBody>
          <a:bodyPr/>
          <a:lstStyle/>
          <a:p>
            <a:fld id="{AF1DEA73-817E-4D14-AD37-A3A5B167C509}" type="datetimeFigureOut">
              <a:rPr lang="en-IN" smtClean="0"/>
              <a:t>28-02-2024</a:t>
            </a:fld>
            <a:endParaRPr lang="en-IN"/>
          </a:p>
        </p:txBody>
      </p:sp>
      <p:sp>
        <p:nvSpPr>
          <p:cNvPr id="8" name="Footer Placeholder 7">
            <a:extLst>
              <a:ext uri="{FF2B5EF4-FFF2-40B4-BE49-F238E27FC236}">
                <a16:creationId xmlns:a16="http://schemas.microsoft.com/office/drawing/2014/main" id="{617323C6-C57E-2398-CAD7-F4CA7A57D90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6B7894-DEA0-1CA8-7A19-25A083932B90}"/>
              </a:ext>
            </a:extLst>
          </p:cNvPr>
          <p:cNvSpPr>
            <a:spLocks noGrp="1"/>
          </p:cNvSpPr>
          <p:nvPr>
            <p:ph type="sldNum" sz="quarter" idx="12"/>
          </p:nvPr>
        </p:nvSpPr>
        <p:spPr/>
        <p:txBody>
          <a:bodyPr/>
          <a:lstStyle/>
          <a:p>
            <a:fld id="{BC3BB6FD-1B2A-4875-8909-C96A9FF8E7E6}" type="slidenum">
              <a:rPr lang="en-IN" smtClean="0"/>
              <a:t>‹#›</a:t>
            </a:fld>
            <a:endParaRPr lang="en-IN"/>
          </a:p>
        </p:txBody>
      </p:sp>
    </p:spTree>
    <p:extLst>
      <p:ext uri="{BB962C8B-B14F-4D97-AF65-F5344CB8AC3E}">
        <p14:creationId xmlns:p14="http://schemas.microsoft.com/office/powerpoint/2010/main" val="367248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1BC9-3A75-41AD-DA68-1365ED0F5F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D97034-85BD-8878-DDDE-2A95727A54AA}"/>
              </a:ext>
            </a:extLst>
          </p:cNvPr>
          <p:cNvSpPr>
            <a:spLocks noGrp="1"/>
          </p:cNvSpPr>
          <p:nvPr>
            <p:ph type="dt" sz="half" idx="10"/>
          </p:nvPr>
        </p:nvSpPr>
        <p:spPr/>
        <p:txBody>
          <a:bodyPr/>
          <a:lstStyle/>
          <a:p>
            <a:fld id="{AF1DEA73-817E-4D14-AD37-A3A5B167C509}" type="datetimeFigureOut">
              <a:rPr lang="en-IN" smtClean="0"/>
              <a:t>28-02-2024</a:t>
            </a:fld>
            <a:endParaRPr lang="en-IN"/>
          </a:p>
        </p:txBody>
      </p:sp>
      <p:sp>
        <p:nvSpPr>
          <p:cNvPr id="4" name="Footer Placeholder 3">
            <a:extLst>
              <a:ext uri="{FF2B5EF4-FFF2-40B4-BE49-F238E27FC236}">
                <a16:creationId xmlns:a16="http://schemas.microsoft.com/office/drawing/2014/main" id="{761ACCF6-7547-104B-888A-B31A20D57B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5412EC-6C08-9320-C28A-FEBA5B9A759C}"/>
              </a:ext>
            </a:extLst>
          </p:cNvPr>
          <p:cNvSpPr>
            <a:spLocks noGrp="1"/>
          </p:cNvSpPr>
          <p:nvPr>
            <p:ph type="sldNum" sz="quarter" idx="12"/>
          </p:nvPr>
        </p:nvSpPr>
        <p:spPr/>
        <p:txBody>
          <a:bodyPr/>
          <a:lstStyle/>
          <a:p>
            <a:fld id="{BC3BB6FD-1B2A-4875-8909-C96A9FF8E7E6}" type="slidenum">
              <a:rPr lang="en-IN" smtClean="0"/>
              <a:t>‹#›</a:t>
            </a:fld>
            <a:endParaRPr lang="en-IN"/>
          </a:p>
        </p:txBody>
      </p:sp>
    </p:spTree>
    <p:extLst>
      <p:ext uri="{BB962C8B-B14F-4D97-AF65-F5344CB8AC3E}">
        <p14:creationId xmlns:p14="http://schemas.microsoft.com/office/powerpoint/2010/main" val="338739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8C6525-8C24-A86A-88D1-0CCC7AC32953}"/>
              </a:ext>
            </a:extLst>
          </p:cNvPr>
          <p:cNvSpPr>
            <a:spLocks noGrp="1"/>
          </p:cNvSpPr>
          <p:nvPr>
            <p:ph type="dt" sz="half" idx="10"/>
          </p:nvPr>
        </p:nvSpPr>
        <p:spPr/>
        <p:txBody>
          <a:bodyPr/>
          <a:lstStyle/>
          <a:p>
            <a:fld id="{AF1DEA73-817E-4D14-AD37-A3A5B167C509}" type="datetimeFigureOut">
              <a:rPr lang="en-IN" smtClean="0"/>
              <a:t>28-02-2024</a:t>
            </a:fld>
            <a:endParaRPr lang="en-IN"/>
          </a:p>
        </p:txBody>
      </p:sp>
      <p:sp>
        <p:nvSpPr>
          <p:cNvPr id="3" name="Footer Placeholder 2">
            <a:extLst>
              <a:ext uri="{FF2B5EF4-FFF2-40B4-BE49-F238E27FC236}">
                <a16:creationId xmlns:a16="http://schemas.microsoft.com/office/drawing/2014/main" id="{328442D7-2263-06E3-BBC1-E49EB69553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D2AB68-ADE6-9ABD-E5BE-2517A8DDE575}"/>
              </a:ext>
            </a:extLst>
          </p:cNvPr>
          <p:cNvSpPr>
            <a:spLocks noGrp="1"/>
          </p:cNvSpPr>
          <p:nvPr>
            <p:ph type="sldNum" sz="quarter" idx="12"/>
          </p:nvPr>
        </p:nvSpPr>
        <p:spPr/>
        <p:txBody>
          <a:bodyPr/>
          <a:lstStyle/>
          <a:p>
            <a:fld id="{BC3BB6FD-1B2A-4875-8909-C96A9FF8E7E6}" type="slidenum">
              <a:rPr lang="en-IN" smtClean="0"/>
              <a:t>‹#›</a:t>
            </a:fld>
            <a:endParaRPr lang="en-IN"/>
          </a:p>
        </p:txBody>
      </p:sp>
    </p:spTree>
    <p:extLst>
      <p:ext uri="{BB962C8B-B14F-4D97-AF65-F5344CB8AC3E}">
        <p14:creationId xmlns:p14="http://schemas.microsoft.com/office/powerpoint/2010/main" val="306461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EAD2-E47C-7B8E-5BBE-D077CEEBA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1F7517-61A8-B135-F496-649599233C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32A411-2279-D26E-6B3D-6B5835103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8F88F-C005-33E3-7967-2F7234914C74}"/>
              </a:ext>
            </a:extLst>
          </p:cNvPr>
          <p:cNvSpPr>
            <a:spLocks noGrp="1"/>
          </p:cNvSpPr>
          <p:nvPr>
            <p:ph type="dt" sz="half" idx="10"/>
          </p:nvPr>
        </p:nvSpPr>
        <p:spPr/>
        <p:txBody>
          <a:bodyPr/>
          <a:lstStyle/>
          <a:p>
            <a:fld id="{AF1DEA73-817E-4D14-AD37-A3A5B167C509}" type="datetimeFigureOut">
              <a:rPr lang="en-IN" smtClean="0"/>
              <a:t>28-02-2024</a:t>
            </a:fld>
            <a:endParaRPr lang="en-IN"/>
          </a:p>
        </p:txBody>
      </p:sp>
      <p:sp>
        <p:nvSpPr>
          <p:cNvPr id="6" name="Footer Placeholder 5">
            <a:extLst>
              <a:ext uri="{FF2B5EF4-FFF2-40B4-BE49-F238E27FC236}">
                <a16:creationId xmlns:a16="http://schemas.microsoft.com/office/drawing/2014/main" id="{552A4EB9-BA7D-74CD-2C00-65F83DE1A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F2E160-F900-2C2F-E12C-67680420A2C3}"/>
              </a:ext>
            </a:extLst>
          </p:cNvPr>
          <p:cNvSpPr>
            <a:spLocks noGrp="1"/>
          </p:cNvSpPr>
          <p:nvPr>
            <p:ph type="sldNum" sz="quarter" idx="12"/>
          </p:nvPr>
        </p:nvSpPr>
        <p:spPr/>
        <p:txBody>
          <a:bodyPr/>
          <a:lstStyle/>
          <a:p>
            <a:fld id="{BC3BB6FD-1B2A-4875-8909-C96A9FF8E7E6}" type="slidenum">
              <a:rPr lang="en-IN" smtClean="0"/>
              <a:t>‹#›</a:t>
            </a:fld>
            <a:endParaRPr lang="en-IN"/>
          </a:p>
        </p:txBody>
      </p:sp>
    </p:spTree>
    <p:extLst>
      <p:ext uri="{BB962C8B-B14F-4D97-AF65-F5344CB8AC3E}">
        <p14:creationId xmlns:p14="http://schemas.microsoft.com/office/powerpoint/2010/main" val="339135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6F48-8D5E-5FFD-39DD-70512C98E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2EBCBF-A8F0-A710-56CA-71623A3F5C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B99634-83C1-5D09-284E-22E86431A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1C3F8-283F-32D8-D276-DF7396C2E145}"/>
              </a:ext>
            </a:extLst>
          </p:cNvPr>
          <p:cNvSpPr>
            <a:spLocks noGrp="1"/>
          </p:cNvSpPr>
          <p:nvPr>
            <p:ph type="dt" sz="half" idx="10"/>
          </p:nvPr>
        </p:nvSpPr>
        <p:spPr/>
        <p:txBody>
          <a:bodyPr/>
          <a:lstStyle/>
          <a:p>
            <a:fld id="{AF1DEA73-817E-4D14-AD37-A3A5B167C509}" type="datetimeFigureOut">
              <a:rPr lang="en-IN" smtClean="0"/>
              <a:t>28-02-2024</a:t>
            </a:fld>
            <a:endParaRPr lang="en-IN"/>
          </a:p>
        </p:txBody>
      </p:sp>
      <p:sp>
        <p:nvSpPr>
          <p:cNvPr id="6" name="Footer Placeholder 5">
            <a:extLst>
              <a:ext uri="{FF2B5EF4-FFF2-40B4-BE49-F238E27FC236}">
                <a16:creationId xmlns:a16="http://schemas.microsoft.com/office/drawing/2014/main" id="{E41B9766-EA66-0CC8-1D3A-B043724BF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802578-68AD-A001-C095-0DB60DBD61FD}"/>
              </a:ext>
            </a:extLst>
          </p:cNvPr>
          <p:cNvSpPr>
            <a:spLocks noGrp="1"/>
          </p:cNvSpPr>
          <p:nvPr>
            <p:ph type="sldNum" sz="quarter" idx="12"/>
          </p:nvPr>
        </p:nvSpPr>
        <p:spPr/>
        <p:txBody>
          <a:bodyPr/>
          <a:lstStyle/>
          <a:p>
            <a:fld id="{BC3BB6FD-1B2A-4875-8909-C96A9FF8E7E6}" type="slidenum">
              <a:rPr lang="en-IN" smtClean="0"/>
              <a:t>‹#›</a:t>
            </a:fld>
            <a:endParaRPr lang="en-IN"/>
          </a:p>
        </p:txBody>
      </p:sp>
    </p:spTree>
    <p:extLst>
      <p:ext uri="{BB962C8B-B14F-4D97-AF65-F5344CB8AC3E}">
        <p14:creationId xmlns:p14="http://schemas.microsoft.com/office/powerpoint/2010/main" val="289934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99568C-55CB-94CA-0FF3-591AE41676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7E2CED-7694-035B-78BC-84F1D6E6C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4AA394-C872-AAC6-EBAB-85F054AE5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DEA73-817E-4D14-AD37-A3A5B167C509}" type="datetimeFigureOut">
              <a:rPr lang="en-IN" smtClean="0"/>
              <a:t>28-02-2024</a:t>
            </a:fld>
            <a:endParaRPr lang="en-IN"/>
          </a:p>
        </p:txBody>
      </p:sp>
      <p:sp>
        <p:nvSpPr>
          <p:cNvPr id="5" name="Footer Placeholder 4">
            <a:extLst>
              <a:ext uri="{FF2B5EF4-FFF2-40B4-BE49-F238E27FC236}">
                <a16:creationId xmlns:a16="http://schemas.microsoft.com/office/drawing/2014/main" id="{0552F7DF-52CF-22E7-A3F4-608477D84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560212-84AC-4529-07DC-4AE62D15BD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BB6FD-1B2A-4875-8909-C96A9FF8E7E6}" type="slidenum">
              <a:rPr lang="en-IN" smtClean="0"/>
              <a:t>‹#›</a:t>
            </a:fld>
            <a:endParaRPr lang="en-IN"/>
          </a:p>
        </p:txBody>
      </p:sp>
    </p:spTree>
    <p:extLst>
      <p:ext uri="{BB962C8B-B14F-4D97-AF65-F5344CB8AC3E}">
        <p14:creationId xmlns:p14="http://schemas.microsoft.com/office/powerpoint/2010/main" val="306594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13B2C7-6D35-5925-C10E-4E1E18D9EEE3}"/>
              </a:ext>
            </a:extLst>
          </p:cNvPr>
          <p:cNvSpPr txBox="1"/>
          <p:nvPr/>
        </p:nvSpPr>
        <p:spPr>
          <a:xfrm>
            <a:off x="850900" y="520014"/>
            <a:ext cx="11762603" cy="1826141"/>
          </a:xfrm>
          <a:prstGeom prst="rect">
            <a:avLst/>
          </a:prstGeom>
          <a:noFill/>
        </p:spPr>
        <p:txBody>
          <a:bodyPr wrap="square" rtlCol="0">
            <a:spAutoFit/>
          </a:bodyPr>
          <a:lstStyle/>
          <a:p>
            <a:pPr marL="101600" marR="1502410">
              <a:spcBef>
                <a:spcPts val="15"/>
              </a:spcBef>
              <a:spcAft>
                <a:spcPts val="0"/>
              </a:spcAft>
            </a:pPr>
            <a:r>
              <a:rPr lang="en-US" dirty="0"/>
              <a:t>                        </a:t>
            </a:r>
            <a:r>
              <a:rPr lang="en-US" sz="3200" b="1" kern="0" dirty="0">
                <a:effectLst/>
                <a:latin typeface="Bookman Old Style" panose="02050604050505020204" pitchFamily="18" charset="0"/>
                <a:ea typeface="Georgia" panose="02040502050405020303" pitchFamily="18" charset="0"/>
                <a:cs typeface="Georgia" panose="02040502050405020303" pitchFamily="18" charset="0"/>
              </a:rPr>
              <a:t>TITANIC SURVIVAL ANALYSIS</a:t>
            </a:r>
            <a:endParaRPr lang="en-IN" sz="3200" b="1" kern="0" dirty="0">
              <a:effectLst/>
              <a:latin typeface="Georgia" panose="02040502050405020303" pitchFamily="18" charset="0"/>
              <a:ea typeface="Georgia" panose="02040502050405020303" pitchFamily="18" charset="0"/>
              <a:cs typeface="Georgia" panose="02040502050405020303" pitchFamily="18" charset="0"/>
            </a:endParaRPr>
          </a:p>
          <a:p>
            <a:pPr marL="1502410" marR="1502410" indent="-466725">
              <a:spcBef>
                <a:spcPts val="1045"/>
              </a:spcBef>
              <a:spcAft>
                <a:spcPts val="0"/>
              </a:spcAft>
            </a:pPr>
            <a:r>
              <a:rPr lang="en-US" sz="3200" b="1" dirty="0">
                <a:effectLst/>
                <a:latin typeface="Bookman Old Style" panose="02050604050505020204" pitchFamily="18" charset="0"/>
                <a:ea typeface="Georgia" panose="02040502050405020303" pitchFamily="18" charset="0"/>
                <a:cs typeface="Georgia" panose="02040502050405020303" pitchFamily="18" charset="0"/>
              </a:rPr>
              <a:t>       </a:t>
            </a:r>
          </a:p>
          <a:p>
            <a:pPr marL="1502410" marR="1502410" indent="-466725">
              <a:spcBef>
                <a:spcPts val="1045"/>
              </a:spcBef>
              <a:spcAft>
                <a:spcPts val="0"/>
              </a:spcAft>
            </a:pPr>
            <a:r>
              <a:rPr lang="en-US" sz="3200" b="1" dirty="0">
                <a:latin typeface="Bookman Old Style" panose="02050604050505020204" pitchFamily="18" charset="0"/>
                <a:ea typeface="Georgia" panose="02040502050405020303" pitchFamily="18" charset="0"/>
                <a:cs typeface="Georgia" panose="02040502050405020303" pitchFamily="18" charset="0"/>
              </a:rPr>
              <a:t>   </a:t>
            </a:r>
            <a:r>
              <a:rPr lang="en-US" sz="3200" b="1" dirty="0">
                <a:effectLst/>
                <a:latin typeface="Bookman Old Style" panose="02050604050505020204" pitchFamily="18" charset="0"/>
                <a:ea typeface="Georgia" panose="02040502050405020303" pitchFamily="18" charset="0"/>
                <a:cs typeface="Georgia" panose="02040502050405020303" pitchFamily="18" charset="0"/>
              </a:rPr>
              <a:t>A</a:t>
            </a:r>
            <a:r>
              <a:rPr lang="en-US" sz="3200" b="1" spc="175" dirty="0">
                <a:effectLst/>
                <a:latin typeface="Bookman Old Style" panose="02050604050505020204" pitchFamily="18" charset="0"/>
                <a:ea typeface="Georgia" panose="02040502050405020303" pitchFamily="18" charset="0"/>
                <a:cs typeface="Georgia" panose="02040502050405020303" pitchFamily="18" charset="0"/>
              </a:rPr>
              <a:t> </a:t>
            </a:r>
            <a:r>
              <a:rPr lang="en-US" sz="3200" b="1" dirty="0">
                <a:effectLst/>
                <a:latin typeface="Bookman Old Style" panose="02050604050505020204" pitchFamily="18" charset="0"/>
                <a:ea typeface="Georgia" panose="02040502050405020303" pitchFamily="18" charset="0"/>
                <a:cs typeface="Georgia" panose="02040502050405020303" pitchFamily="18" charset="0"/>
              </a:rPr>
              <a:t>Micro</a:t>
            </a:r>
            <a:r>
              <a:rPr lang="en-US" sz="3200" b="1" spc="175" dirty="0">
                <a:effectLst/>
                <a:latin typeface="Bookman Old Style" panose="02050604050505020204" pitchFamily="18" charset="0"/>
                <a:ea typeface="Georgia" panose="02040502050405020303" pitchFamily="18" charset="0"/>
                <a:cs typeface="Georgia" panose="02040502050405020303" pitchFamily="18" charset="0"/>
              </a:rPr>
              <a:t> </a:t>
            </a:r>
            <a:r>
              <a:rPr lang="en-US" sz="3200" b="1" dirty="0">
                <a:effectLst/>
                <a:latin typeface="Bookman Old Style" panose="02050604050505020204" pitchFamily="18" charset="0"/>
                <a:ea typeface="Georgia" panose="02040502050405020303" pitchFamily="18" charset="0"/>
                <a:cs typeface="Georgia" panose="02040502050405020303" pitchFamily="18" charset="0"/>
              </a:rPr>
              <a:t>Project</a:t>
            </a:r>
            <a:r>
              <a:rPr lang="en-US" sz="3200" b="1" spc="175" dirty="0">
                <a:effectLst/>
                <a:latin typeface="Bookman Old Style" panose="02050604050505020204" pitchFamily="18" charset="0"/>
                <a:ea typeface="Georgia" panose="02040502050405020303" pitchFamily="18" charset="0"/>
                <a:cs typeface="Georgia" panose="02040502050405020303" pitchFamily="18" charset="0"/>
              </a:rPr>
              <a:t> </a:t>
            </a:r>
            <a:r>
              <a:rPr lang="en-US" sz="3200" b="1" spc="-10" dirty="0">
                <a:latin typeface="Bookman Old Style" panose="02050604050505020204" pitchFamily="18" charset="0"/>
                <a:ea typeface="Georgia" panose="02040502050405020303" pitchFamily="18" charset="0"/>
                <a:cs typeface="Georgia" panose="02040502050405020303" pitchFamily="18" charset="0"/>
              </a:rPr>
              <a:t>Presentation</a:t>
            </a:r>
            <a:endParaRPr lang="en-IN" sz="3200" dirty="0"/>
          </a:p>
        </p:txBody>
      </p:sp>
      <p:sp>
        <p:nvSpPr>
          <p:cNvPr id="4" name="TextBox 3">
            <a:extLst>
              <a:ext uri="{FF2B5EF4-FFF2-40B4-BE49-F238E27FC236}">
                <a16:creationId xmlns:a16="http://schemas.microsoft.com/office/drawing/2014/main" id="{B5E4E6AA-E976-B98A-4257-9D8E326AB3F3}"/>
              </a:ext>
            </a:extLst>
          </p:cNvPr>
          <p:cNvSpPr txBox="1"/>
          <p:nvPr/>
        </p:nvSpPr>
        <p:spPr>
          <a:xfrm>
            <a:off x="7549978" y="5066270"/>
            <a:ext cx="4522573" cy="1754326"/>
          </a:xfrm>
          <a:prstGeom prst="rect">
            <a:avLst/>
          </a:prstGeom>
          <a:noFill/>
        </p:spPr>
        <p:txBody>
          <a:bodyPr wrap="square" rtlCol="0">
            <a:spAutoFit/>
          </a:bodyPr>
          <a:lstStyle/>
          <a:p>
            <a:r>
              <a:rPr lang="en-US" dirty="0"/>
              <a:t>STUDENT NAME: LAKSHMI NARASIMMAN.P</a:t>
            </a:r>
          </a:p>
          <a:p>
            <a:r>
              <a:rPr lang="en-US" dirty="0"/>
              <a:t>REG NO               : 99220040297</a:t>
            </a:r>
          </a:p>
          <a:p>
            <a:r>
              <a:rPr lang="en-US" dirty="0"/>
              <a:t>DEPARTMENT    : CSE</a:t>
            </a:r>
          </a:p>
          <a:p>
            <a:r>
              <a:rPr lang="en-US" dirty="0"/>
              <a:t>STERAM              : DATA ANALYTICS</a:t>
            </a:r>
          </a:p>
          <a:p>
            <a:r>
              <a:rPr lang="en-US" dirty="0"/>
              <a:t>YEAR                    : 2</a:t>
            </a:r>
          </a:p>
          <a:p>
            <a:endParaRPr lang="en-IN" dirty="0"/>
          </a:p>
        </p:txBody>
      </p:sp>
      <p:pic>
        <p:nvPicPr>
          <p:cNvPr id="6" name="Picture 5">
            <a:extLst>
              <a:ext uri="{FF2B5EF4-FFF2-40B4-BE49-F238E27FC236}">
                <a16:creationId xmlns:a16="http://schemas.microsoft.com/office/drawing/2014/main" id="{A9E10C46-A417-95B1-1F9B-B78C3ECB7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49" y="2882900"/>
            <a:ext cx="6383149" cy="3655926"/>
          </a:xfrm>
          <a:prstGeom prst="rect">
            <a:avLst/>
          </a:prstGeom>
          <a:ln w="76200">
            <a:solidFill>
              <a:schemeClr val="tx1"/>
            </a:solidFill>
          </a:ln>
        </p:spPr>
      </p:pic>
    </p:spTree>
    <p:extLst>
      <p:ext uri="{BB962C8B-B14F-4D97-AF65-F5344CB8AC3E}">
        <p14:creationId xmlns:p14="http://schemas.microsoft.com/office/powerpoint/2010/main" val="32444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F1B61B-8598-B521-DB79-AA728942A19C}"/>
              </a:ext>
            </a:extLst>
          </p:cNvPr>
          <p:cNvSpPr txBox="1"/>
          <p:nvPr/>
        </p:nvSpPr>
        <p:spPr>
          <a:xfrm>
            <a:off x="444500" y="342900"/>
            <a:ext cx="11518900" cy="5678478"/>
          </a:xfrm>
          <a:prstGeom prst="rect">
            <a:avLst/>
          </a:prstGeom>
          <a:noFill/>
        </p:spPr>
        <p:txBody>
          <a:bodyPr wrap="square" rtlCol="0">
            <a:spAutoFit/>
          </a:bodyPr>
          <a:lstStyle/>
          <a:p>
            <a:pPr marL="101600"/>
            <a:r>
              <a:rPr lang="en-US" sz="1800" b="1" kern="0" spc="-10" dirty="0">
                <a:effectLst/>
                <a:latin typeface="Bookman Old Style" panose="02050604050505020204" pitchFamily="18" charset="0"/>
                <a:ea typeface="Georgia" panose="02040502050405020303" pitchFamily="18" charset="0"/>
                <a:cs typeface="Georgia" panose="02040502050405020303" pitchFamily="18" charset="0"/>
              </a:rPr>
              <a:t>Abstract</a:t>
            </a:r>
            <a:endParaRPr lang="en-IN" sz="1800" b="1" kern="0" dirty="0">
              <a:effectLst/>
              <a:latin typeface="Georgia" panose="02040502050405020303" pitchFamily="18" charset="0"/>
              <a:ea typeface="Georgia" panose="02040502050405020303" pitchFamily="18" charset="0"/>
              <a:cs typeface="Georgia" panose="02040502050405020303" pitchFamily="18" charset="0"/>
            </a:endParaRPr>
          </a:p>
          <a:p>
            <a:pPr>
              <a:spcBef>
                <a:spcPts val="1500"/>
              </a:spcBef>
              <a:spcAft>
                <a:spcPts val="1500"/>
              </a:spcAft>
            </a:pPr>
            <a:r>
              <a:rPr lang="en-IN" sz="1800" dirty="0">
                <a:solidFill>
                  <a:srgbClr val="0D0D0D"/>
                </a:solidFill>
                <a:effectLst/>
                <a:latin typeface="Bookman Old Style" panose="02050604050505020204" pitchFamily="18" charset="0"/>
                <a:ea typeface="Calibri" panose="020F0502020204030204" pitchFamily="34" charset="0"/>
                <a:cs typeface="Segoe UI" panose="020B0502040204020203" pitchFamily="34" charset="0"/>
              </a:rPr>
              <a:t>This data science project delves into the tragic sinking of the RMS Titanic, employing advanced analytical techniques to uncover patterns and predictors influencing passenger survival. Leveraging a comprehensive dataset encompassing passenger information, socio-economic factors, and survival outcomes, our study aims to contribute valuable insights into the dynamics of survival during the disaster.</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a:spcBef>
                <a:spcPts val="1500"/>
              </a:spcBef>
              <a:spcAft>
                <a:spcPts val="1500"/>
              </a:spcAft>
            </a:pPr>
            <a:r>
              <a:rPr lang="en-IN" sz="1800" dirty="0">
                <a:solidFill>
                  <a:srgbClr val="0D0D0D"/>
                </a:solidFill>
                <a:effectLst/>
                <a:latin typeface="Bookman Old Style" panose="02050604050505020204" pitchFamily="18" charset="0"/>
                <a:ea typeface="Calibri" panose="020F0502020204030204" pitchFamily="34" charset="0"/>
                <a:cs typeface="Segoe UI" panose="020B0502040204020203" pitchFamily="34" charset="0"/>
              </a:rPr>
              <a:t>The study evaluates the impact of various factors on survival, including age, gender, class, and family size. Additionally, a detailed analysis of missing data is conducted, and imputation strategies are employed to address gaps in the dataset. The project utilizes cross-validation techniques to assess the robustness of the predictive models and optimize their performance.</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a:spcBef>
                <a:spcPts val="1500"/>
              </a:spcBef>
              <a:spcAft>
                <a:spcPts val="1500"/>
              </a:spcAft>
            </a:pPr>
            <a:r>
              <a:rPr lang="en-IN" sz="1800" dirty="0">
                <a:solidFill>
                  <a:srgbClr val="0D0D0D"/>
                </a:solidFill>
                <a:effectLst/>
                <a:latin typeface="Bookman Old Style" panose="02050604050505020204" pitchFamily="18" charset="0"/>
                <a:ea typeface="Calibri" panose="020F0502020204030204" pitchFamily="34" charset="0"/>
                <a:cs typeface="Segoe UI" panose="020B0502040204020203" pitchFamily="34" charset="0"/>
              </a:rPr>
              <a:t>Furthermore, visualizations are incorporated to provide a clear and intuitive representation of the relationships between different variables and survival outcomes. This enhances the interpretability of the findings and facilitates communication of the results to a broader audience.</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br>
              <a:rPr lang="en-US" sz="1800" dirty="0">
                <a:effectLst/>
                <a:latin typeface="Bookman Old Style" panose="02050604050505020204" pitchFamily="18" charset="0"/>
                <a:ea typeface="Calibri" panose="020F0502020204030204" pitchFamily="34" charset="0"/>
                <a:cs typeface="Times New Roman" panose="02020603050405020304" pitchFamily="18" charset="0"/>
              </a:rPr>
            </a:br>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9165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5F4B6-2F66-835C-B421-45B0BE25DB89}"/>
              </a:ext>
            </a:extLst>
          </p:cNvPr>
          <p:cNvSpPr txBox="1"/>
          <p:nvPr/>
        </p:nvSpPr>
        <p:spPr>
          <a:xfrm>
            <a:off x="863600" y="469900"/>
            <a:ext cx="10693400" cy="6124754"/>
          </a:xfrm>
          <a:prstGeom prst="rect">
            <a:avLst/>
          </a:prstGeom>
          <a:noFill/>
        </p:spPr>
        <p:txBody>
          <a:bodyPr wrap="square" rtlCol="0">
            <a:spAutoFit/>
          </a:bodyPr>
          <a:lstStyle/>
          <a:p>
            <a:pPr marL="742950" lvl="1" indent="-285750">
              <a:buFont typeface="+mj-lt"/>
              <a:buAutoNum type="arabicPeriod"/>
            </a:pPr>
            <a:r>
              <a:rPr lang="en-US" b="1" spc="-50" dirty="0">
                <a:effectLst/>
                <a:latin typeface="Bookman Old Style" panose="02050604050505020204" pitchFamily="18" charset="0"/>
                <a:ea typeface="Calibri" panose="020F0502020204030204" pitchFamily="34" charset="0"/>
                <a:cs typeface="Times New Roman" panose="02020603050405020304" pitchFamily="18" charset="0"/>
              </a:rPr>
              <a:t>INTRODUCTION</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marL="495300" indent="-466725"/>
            <a:r>
              <a:rPr lang="en-US"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a:spcBef>
                <a:spcPts val="1500"/>
              </a:spcBef>
              <a:spcAft>
                <a:spcPts val="1500"/>
              </a:spcAft>
            </a:pPr>
            <a:r>
              <a:rPr lang="en-IN" dirty="0">
                <a:solidFill>
                  <a:srgbClr val="0D0D0D"/>
                </a:solidFill>
                <a:effectLst/>
                <a:latin typeface="Bookman Old Style" panose="02050604050505020204" pitchFamily="18" charset="0"/>
                <a:ea typeface="Times New Roman" panose="02020603050405020304" pitchFamily="18" charset="0"/>
                <a:cs typeface="Segoe UI" panose="020B0502040204020203" pitchFamily="34" charset="0"/>
              </a:rPr>
              <a:t>The sinking of the RMS Titanic in 1912 remains one of the most infamous maritime disasters in history, capturing the imagination of generations and prompting a myriad of inquiries into the factors that determined passenger survival. This data science project </a:t>
            </a:r>
            <a:r>
              <a:rPr lang="en-IN" dirty="0" err="1">
                <a:solidFill>
                  <a:srgbClr val="0D0D0D"/>
                </a:solidFill>
                <a:effectLst/>
                <a:latin typeface="Bookman Old Style" panose="02050604050505020204" pitchFamily="18" charset="0"/>
                <a:ea typeface="Times New Roman" panose="02020603050405020304" pitchFamily="18" charset="0"/>
                <a:cs typeface="Segoe UI" panose="020B0502040204020203" pitchFamily="34" charset="0"/>
              </a:rPr>
              <a:t>endeavors</a:t>
            </a:r>
            <a:r>
              <a:rPr lang="en-IN" dirty="0">
                <a:solidFill>
                  <a:srgbClr val="0D0D0D"/>
                </a:solidFill>
                <a:effectLst/>
                <a:latin typeface="Bookman Old Style" panose="02050604050505020204" pitchFamily="18" charset="0"/>
                <a:ea typeface="Times New Roman" panose="02020603050405020304" pitchFamily="18" charset="0"/>
                <a:cs typeface="Segoe UI" panose="020B0502040204020203" pitchFamily="34" charset="0"/>
              </a:rPr>
              <a:t> to unravel the mysteries surrounding the Titanic tragedy by employing advanced analytical techniques to scrutinize and model the survival outcomes of its passengers. The rich dataset at our disposal, comprising detailed information about the passengers, their socio-economic backgrounds, and their ultimate fates, presents a unique opportunity to apply data science methodologies in understanding the patterns and predictors of survival.</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pPr>
              <a:spcBef>
                <a:spcPts val="1500"/>
              </a:spcBef>
              <a:spcAft>
                <a:spcPts val="1500"/>
              </a:spcAft>
            </a:pPr>
            <a:r>
              <a:rPr lang="en-IN" dirty="0">
                <a:solidFill>
                  <a:srgbClr val="0D0D0D"/>
                </a:solidFill>
                <a:effectLst/>
                <a:latin typeface="Bookman Old Style" panose="02050604050505020204" pitchFamily="18" charset="0"/>
                <a:ea typeface="Times New Roman" panose="02020603050405020304" pitchFamily="18" charset="0"/>
                <a:cs typeface="Segoe UI" panose="020B0502040204020203" pitchFamily="34" charset="0"/>
              </a:rPr>
              <a:t>The Titanic dataset is a classic in the realm of data science, offering a glimpse into the demographics and circumstances of those on board. Leveraging this dataset, our analysis seeks to address fundamental questions such as: What role did age, gender, and socio-economic status play in determining survival rates? Were certain passenger classes more likely to survive, and how did family dynamics influence the chances of making it through this catastrophic event? By employing sophisticated statistical models and machine learning algorithms, we aim to derive actionable insights that contribute not only to the understanding of historical events but also to the broader field of data science.</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latin typeface="Bookman Old Style" panose="02050604050505020204" pitchFamily="18" charset="0"/>
            </a:endParaRPr>
          </a:p>
        </p:txBody>
      </p:sp>
    </p:spTree>
    <p:extLst>
      <p:ext uri="{BB962C8B-B14F-4D97-AF65-F5344CB8AC3E}">
        <p14:creationId xmlns:p14="http://schemas.microsoft.com/office/powerpoint/2010/main" val="156133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B7E8F7-CA0F-0CBD-7C93-C1D2CF59330D}"/>
              </a:ext>
            </a:extLst>
          </p:cNvPr>
          <p:cNvSpPr txBox="1"/>
          <p:nvPr/>
        </p:nvSpPr>
        <p:spPr>
          <a:xfrm>
            <a:off x="666750" y="416893"/>
            <a:ext cx="11112500" cy="6024213"/>
          </a:xfrm>
          <a:prstGeom prst="rect">
            <a:avLst/>
          </a:prstGeom>
          <a:noFill/>
        </p:spPr>
        <p:txBody>
          <a:bodyPr wrap="square" rtlCol="0">
            <a:spAutoFit/>
          </a:bodyPr>
          <a:lstStyle/>
          <a:p>
            <a:pPr marL="101600"/>
            <a:r>
              <a:rPr lang="en-US" sz="1800" b="1" spc="-50" dirty="0">
                <a:effectLst/>
                <a:latin typeface="Bookman Old Style" panose="02050604050505020204" pitchFamily="18" charset="0"/>
                <a:ea typeface="Calibri" panose="020F0502020204030204" pitchFamily="34" charset="0"/>
                <a:cs typeface="Times New Roman" panose="02020603050405020304" pitchFamily="18" charset="0"/>
              </a:rPr>
              <a:t>Objective</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marL="101600"/>
            <a:r>
              <a:rPr lang="en-US" sz="1800" b="1" spc="-5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Bookman Old Style" panose="02050604050505020204" pitchFamily="18" charset="0"/>
                <a:ea typeface="Calibri" panose="020F0502020204030204" pitchFamily="34" charset="0"/>
                <a:cs typeface="Calibri" panose="020F0502020204030204" pitchFamily="34" charset="0"/>
              </a:rPr>
              <a:t>The primary objective of the Titanic survival analysis project is to investigate and uncover the determinants of passenger survival during the historic maritime disaster. By delving into the dataset, the project seeks to identify patterns and correlations among various factors such as age, gender, class, fare, and embarkation point in relation to survival outcomes.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Bookman Old Style" panose="02050604050505020204" pitchFamily="18" charset="0"/>
                <a:ea typeface="Calibri" panose="020F0502020204030204" pitchFamily="34" charset="0"/>
                <a:cs typeface="Calibri" panose="020F0502020204030204" pitchFamily="34"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Bookman Old Style" panose="02050604050505020204" pitchFamily="18" charset="0"/>
                <a:ea typeface="Calibri" panose="020F0502020204030204" pitchFamily="34" charset="0"/>
                <a:cs typeface="Calibri" panose="020F0502020204030204" pitchFamily="34" charset="0"/>
              </a:rPr>
              <a:t>Through meticulous data exploration, the project aims to gain a nuanced understanding of the distribution of features and their impact on the likelihood of survival. Data preprocessing steps involve handling missing values, converting categorical variables, and creating new features to enhance the quality of input for subsequent analysis.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Bookman Old Style" panose="02050604050505020204" pitchFamily="18" charset="0"/>
                <a:ea typeface="Calibri" panose="020F0502020204030204" pitchFamily="34" charset="0"/>
                <a:cs typeface="Calibri" panose="020F0502020204030204" pitchFamily="34"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Bookman Old Style" panose="02050604050505020204" pitchFamily="18" charset="0"/>
                <a:ea typeface="Calibri" panose="020F0502020204030204" pitchFamily="34" charset="0"/>
                <a:cs typeface="Calibri" panose="020F0502020204030204" pitchFamily="34" charset="0"/>
              </a:rPr>
              <a:t>Utilizing statistical analysis and machine learning techniques, the project </a:t>
            </a:r>
            <a:r>
              <a:rPr lang="en-IN" sz="1800" dirty="0" err="1">
                <a:effectLst/>
                <a:latin typeface="Bookman Old Style" panose="02050604050505020204" pitchFamily="18" charset="0"/>
                <a:ea typeface="Calibri" panose="020F0502020204030204" pitchFamily="34" charset="0"/>
                <a:cs typeface="Calibri" panose="020F0502020204030204" pitchFamily="34" charset="0"/>
              </a:rPr>
              <a:t>endeavors</a:t>
            </a:r>
            <a:r>
              <a:rPr lang="en-IN" sz="1800" dirty="0">
                <a:effectLst/>
                <a:latin typeface="Bookman Old Style" panose="02050604050505020204" pitchFamily="18" charset="0"/>
                <a:ea typeface="Calibri" panose="020F0502020204030204" pitchFamily="34" charset="0"/>
                <a:cs typeface="Calibri" panose="020F0502020204030204" pitchFamily="34" charset="0"/>
              </a:rPr>
              <a:t> to build predictive models that can accurately discern survival probabilities. This involves training models on a subset of the dataset, assessing their performance through metrics such as accuracy and precision, and fine-tuning their parameters for optimal results.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267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103D8-840D-A465-C852-F38A9BDF208E}"/>
              </a:ext>
            </a:extLst>
          </p:cNvPr>
          <p:cNvSpPr txBox="1"/>
          <p:nvPr/>
        </p:nvSpPr>
        <p:spPr>
          <a:xfrm>
            <a:off x="622300" y="317500"/>
            <a:ext cx="10718800" cy="5909310"/>
          </a:xfrm>
          <a:prstGeom prst="rect">
            <a:avLst/>
          </a:prstGeom>
          <a:noFill/>
        </p:spPr>
        <p:txBody>
          <a:bodyPr wrap="square" rtlCol="0">
            <a:spAutoFit/>
          </a:bodyPr>
          <a:lstStyle/>
          <a:p>
            <a:pPr marL="101600"/>
            <a:r>
              <a:rPr lang="en-US" sz="1400" b="1" kern="0" spc="-50" dirty="0">
                <a:effectLst/>
                <a:latin typeface="Bookman Old Style" panose="02050604050505020204" pitchFamily="18" charset="0"/>
                <a:ea typeface="Georgia" panose="02040502050405020303" pitchFamily="18" charset="0"/>
                <a:cs typeface="Georgia" panose="02040502050405020303" pitchFamily="18" charset="0"/>
              </a:rPr>
              <a:t>Literature Survey</a:t>
            </a:r>
            <a:endParaRPr lang="en-IN" sz="1400" b="1" kern="0" dirty="0">
              <a:effectLst/>
              <a:latin typeface="Georgia" panose="02040502050405020303" pitchFamily="18" charset="0"/>
              <a:ea typeface="Georgia" panose="02040502050405020303" pitchFamily="18" charset="0"/>
              <a:cs typeface="Georgia" panose="02040502050405020303" pitchFamily="18" charset="0"/>
            </a:endParaRPr>
          </a:p>
          <a:p>
            <a:r>
              <a:rPr lang="en-US" sz="1400"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buFont typeface="+mj-lt"/>
              <a:buAutoNum type="arabicPeriod"/>
              <a:tabLst>
                <a:tab pos="228600" algn="l"/>
              </a:tabLst>
            </a:pPr>
            <a:r>
              <a:rPr lang="en-IN" sz="1400" b="1"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Survival Analysis in Historical Events:</a:t>
            </a:r>
            <a:endParaRPr lang="en-IN"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Reference:</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Piantadosi, S. (1997). Clinical Trials: A Methodologic Perspective. Wiley.</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Summary:</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Explore survival analysis methodologies applied in historical events and disasters. Understand the challenges and nuances of </a:t>
            </a:r>
            <a:r>
              <a:rPr lang="en-IN" sz="1400" dirty="0" err="1">
                <a:solidFill>
                  <a:srgbClr val="0D0D0D"/>
                </a:solidFill>
                <a:effectLst/>
                <a:latin typeface="Segoe UI" panose="020B0502040204020203" pitchFamily="34" charset="0"/>
                <a:ea typeface="Calibri" panose="020F0502020204030204" pitchFamily="34" charset="0"/>
                <a:cs typeface="Symbol" panose="05050102010706020507" pitchFamily="18" charset="2"/>
              </a:rPr>
              <a:t>modeling</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survival in such contexts.</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pPr marL="342900" lvl="0" indent="-342900">
              <a:buFont typeface="+mj-lt"/>
              <a:buAutoNum type="arabicPeriod"/>
              <a:tabLst>
                <a:tab pos="228600" algn="l"/>
              </a:tabLst>
            </a:pPr>
            <a:r>
              <a:rPr lang="en-IN" sz="1400" b="1"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Titanic-Specific Studies:</a:t>
            </a:r>
            <a:endParaRPr lang="en-IN"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Reference:</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Thomas, M. (2012). Titanic: Machine Learning from Disaster. Kaggle Competition.</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Summary:</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Investigate Kaggle competitions and related projects that have applied machine learning to the Titanic dataset. Understand the features and models used, as well as the lessons learned.</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pPr marL="342900" lvl="0" indent="-342900">
              <a:buFont typeface="+mj-lt"/>
              <a:buAutoNum type="arabicPeriod"/>
              <a:tabLst>
                <a:tab pos="228600" algn="l"/>
              </a:tabLst>
            </a:pPr>
            <a:r>
              <a:rPr lang="en-IN" sz="1400" b="1"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Feature Engineering and Model Selection:</a:t>
            </a:r>
            <a:endParaRPr lang="en-IN"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Reference:</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Kuhn, M., &amp; Johnson, K. (2013). Applied Predictive </a:t>
            </a:r>
            <a:r>
              <a:rPr lang="en-IN" sz="1400" dirty="0" err="1">
                <a:solidFill>
                  <a:srgbClr val="0D0D0D"/>
                </a:solidFill>
                <a:effectLst/>
                <a:latin typeface="Segoe UI" panose="020B0502040204020203" pitchFamily="34" charset="0"/>
                <a:ea typeface="Calibri" panose="020F0502020204030204" pitchFamily="34" charset="0"/>
                <a:cs typeface="Symbol" panose="05050102010706020507" pitchFamily="18" charset="2"/>
              </a:rPr>
              <a:t>Modeling</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Springer.</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Summary:</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Explore literature on feature engineering and model selection in predictive </a:t>
            </a:r>
            <a:r>
              <a:rPr lang="en-IN" sz="1400" dirty="0" err="1">
                <a:solidFill>
                  <a:srgbClr val="0D0D0D"/>
                </a:solidFill>
                <a:effectLst/>
                <a:latin typeface="Segoe UI" panose="020B0502040204020203" pitchFamily="34" charset="0"/>
                <a:ea typeface="Calibri" panose="020F0502020204030204" pitchFamily="34" charset="0"/>
                <a:cs typeface="Symbol" panose="05050102010706020507" pitchFamily="18" charset="2"/>
              </a:rPr>
              <a:t>modeling</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Understand how different features impact model performance and the importance of choosing appropriate algorithms.</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pPr marL="342900" lvl="0" indent="-342900">
              <a:buFont typeface="+mj-lt"/>
              <a:buAutoNum type="arabicPeriod"/>
              <a:tabLst>
                <a:tab pos="228600" algn="l"/>
              </a:tabLst>
            </a:pPr>
            <a:r>
              <a:rPr lang="en-IN" sz="1400" b="1"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Data Imputation Techniques:</a:t>
            </a:r>
            <a:endParaRPr lang="en-IN"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Reference:</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Little, R. J. A., &amp; Rubin, D. B. (2002). Statistical Analysis with Missing Data. Wiley.</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Summary:</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Investigate techniques for handling missing data. Understand the implications of missing values and explore best practices for imputation.</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pPr marL="342900" lvl="0" indent="-342900">
              <a:buFont typeface="+mj-lt"/>
              <a:buAutoNum type="arabicPeriod"/>
              <a:tabLst>
                <a:tab pos="228600" algn="l"/>
              </a:tabLst>
            </a:pPr>
            <a:r>
              <a:rPr lang="en-IN" sz="1400" b="1"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Machine Learning Interpretability:</a:t>
            </a:r>
            <a:endParaRPr lang="en-IN"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Reference:</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Molnar, C. (2020). Interpretable Machine Learning. Lulu.</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Summary:</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Review literature on making machine learning models interpretable. Understand techniques for explaining model predictions, which can be essential for communicating results to a non-technical audience.</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pPr marL="342900" lvl="0" indent="-342900">
              <a:buFont typeface="+mj-lt"/>
              <a:buAutoNum type="arabicPeriod"/>
              <a:tabLst>
                <a:tab pos="228600" algn="l"/>
              </a:tabLst>
            </a:pPr>
            <a:r>
              <a:rPr lang="en-IN" sz="1400" b="1" dirty="0">
                <a:solidFill>
                  <a:srgbClr val="0D0D0D"/>
                </a:solidFill>
                <a:effectLst/>
                <a:latin typeface="Segoe UI" panose="020B0502040204020203" pitchFamily="34" charset="0"/>
                <a:ea typeface="Calibri" panose="020F0502020204030204" pitchFamily="34" charset="0"/>
                <a:cs typeface="Times New Roman" panose="02020603050405020304" pitchFamily="18" charset="0"/>
              </a:rPr>
              <a:t>Ethical Considerations in Data Science:</a:t>
            </a:r>
            <a:endParaRPr lang="en-IN" sz="1400" dirty="0">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Reference:</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a:t>
            </a:r>
            <a:r>
              <a:rPr lang="en-IN" sz="1400" dirty="0" err="1">
                <a:solidFill>
                  <a:srgbClr val="0D0D0D"/>
                </a:solidFill>
                <a:effectLst/>
                <a:latin typeface="Segoe UI" panose="020B0502040204020203" pitchFamily="34" charset="0"/>
                <a:ea typeface="Calibri" panose="020F0502020204030204" pitchFamily="34" charset="0"/>
                <a:cs typeface="Symbol" panose="05050102010706020507" pitchFamily="18" charset="2"/>
              </a:rPr>
              <a:t>Diakopoulos</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N. (2016). Accountability in Algorithmic Decision Making. Communications of the ACM.</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pPr marL="742950" lvl="1" indent="-285750">
              <a:buFont typeface="Arial" panose="020B0604020202020204" pitchFamily="34" charset="0"/>
              <a:buChar char="·"/>
              <a:tabLst>
                <a:tab pos="228600" algn="l"/>
              </a:tabLst>
            </a:pPr>
            <a:r>
              <a:rPr lang="en-IN" sz="1400" i="1"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Summary:</a:t>
            </a:r>
            <a:r>
              <a:rPr lang="en-IN" sz="1400" dirty="0">
                <a:solidFill>
                  <a:srgbClr val="0D0D0D"/>
                </a:solidFill>
                <a:effectLst/>
                <a:latin typeface="Segoe UI" panose="020B0502040204020203" pitchFamily="34" charset="0"/>
                <a:ea typeface="Calibri" panose="020F0502020204030204" pitchFamily="34" charset="0"/>
                <a:cs typeface="Symbol" panose="05050102010706020507" pitchFamily="18" charset="2"/>
              </a:rPr>
              <a:t> Explore literature on ethical considerations in data science projects. Understand the implications of using predictive models and potential biases that may arise.</a:t>
            </a:r>
            <a:endParaRPr lang="en-IN" sz="1400" dirty="0">
              <a:effectLst/>
              <a:latin typeface="Symbol" panose="05050102010706020507" pitchFamily="18" charset="2"/>
              <a:ea typeface="Calibri" panose="020F0502020204030204" pitchFamily="34" charset="0"/>
              <a:cs typeface="Symbol" panose="05050102010706020507" pitchFamily="18" charset="2"/>
            </a:endParaRPr>
          </a:p>
          <a:p>
            <a:endParaRPr lang="en-IN" sz="1400" dirty="0"/>
          </a:p>
        </p:txBody>
      </p:sp>
    </p:spTree>
    <p:extLst>
      <p:ext uri="{BB962C8B-B14F-4D97-AF65-F5344CB8AC3E}">
        <p14:creationId xmlns:p14="http://schemas.microsoft.com/office/powerpoint/2010/main" val="284714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D89A8-8441-CA45-BFB3-F88DF38E5C12}"/>
              </a:ext>
            </a:extLst>
          </p:cNvPr>
          <p:cNvSpPr txBox="1"/>
          <p:nvPr/>
        </p:nvSpPr>
        <p:spPr>
          <a:xfrm>
            <a:off x="736600" y="368300"/>
            <a:ext cx="10833100" cy="6463308"/>
          </a:xfrm>
          <a:prstGeom prst="rect">
            <a:avLst/>
          </a:prstGeom>
          <a:noFill/>
        </p:spPr>
        <p:txBody>
          <a:bodyPr wrap="square" rtlCol="0">
            <a:spAutoFit/>
          </a:bodyPr>
          <a:lstStyle/>
          <a:p>
            <a:r>
              <a:rPr lang="en-US" sz="1800" b="1" spc="-50" dirty="0">
                <a:effectLst/>
                <a:latin typeface="Bookman Old Style" panose="02050604050505020204" pitchFamily="18" charset="0"/>
                <a:ea typeface="Calibri" panose="020F0502020204030204" pitchFamily="34" charset="0"/>
                <a:cs typeface="Times New Roman" panose="02020603050405020304" pitchFamily="18" charset="0"/>
              </a:rPr>
              <a:t>Algorithms used:</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spc="-5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Logistic Regression:</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Usage: Logistic regression is a simple and interpretable algorithm used for binary classification tasks, making it suitable for predicting survival (1) or non-survival (0).</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Decision Trees: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Usage: Decision trees are intuitive and can capture complex relationships in the data. They are helpful in understanding feature importance and interactions.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Random Forest:</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Usage: Random Forest is an ensemble of decision trees, providing robustness and improved generalization. It is effective in handling noisy data and reducing overfitting.</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Support Vector Machines (SVM):</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Usage: SVMs can be applied for binary classification tasks. They work well in capturing non-linear decision boundaries and are effective in high-dimensional spaces.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711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25205-5535-9E64-B088-D1A924357B1A}"/>
              </a:ext>
            </a:extLst>
          </p:cNvPr>
          <p:cNvSpPr txBox="1"/>
          <p:nvPr/>
        </p:nvSpPr>
        <p:spPr>
          <a:xfrm>
            <a:off x="431800" y="495300"/>
            <a:ext cx="10947400" cy="6186309"/>
          </a:xfrm>
          <a:prstGeom prst="rect">
            <a:avLst/>
          </a:prstGeom>
          <a:noFill/>
        </p:spPr>
        <p:txBody>
          <a:bodyPr wrap="square" rtlCol="0">
            <a:spAutoFit/>
          </a:bodyPr>
          <a:lstStyle/>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K-Nearest Neighbors (KNN):</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Usage: KNN is a simple and effective algorithm that classifies a data point based on the majority class of its k-nearest neighbors. It is particularly useful when local patterns matter.</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Naive Bayes: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Usage: Naive Bayes classifiers are probabilistic models based on Bayes' theorem. They are simple, computationally efficient, and can perform well on certain types of data.</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Networks: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Usage: Deep learning techniques, such as neural networks, can capture intricate patterns in the data. However, for a relatively small dataset like the Titanic dataset, simpler models might be more appropriate.</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Ensemble Methods: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Usage: Combining predictions from multiple models, such as through bagging (e.g., Bootstrap Aggregating) or stacking, can often improve overall performance and robustness.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704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7A050-F7A9-520C-9400-9C6E37513E4D}"/>
              </a:ext>
            </a:extLst>
          </p:cNvPr>
          <p:cNvSpPr txBox="1"/>
          <p:nvPr/>
        </p:nvSpPr>
        <p:spPr>
          <a:xfrm>
            <a:off x="393700" y="381000"/>
            <a:ext cx="10896600" cy="4801314"/>
          </a:xfrm>
          <a:prstGeom prst="rect">
            <a:avLst/>
          </a:prstGeom>
          <a:noFill/>
        </p:spPr>
        <p:txBody>
          <a:bodyPr wrap="square" rtlCol="0">
            <a:spAutoFit/>
          </a:bodyPr>
          <a:lstStyle/>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Result:</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The Titanic survival analysis project yielded insightful findings across various dimensions. Notably, socio-economic factors played a crucial role, as passengers in higher classes demonstrated a significantly higher likelihood of survival, with first-class passengers having the highest rates. Gender and age were also influential, with females and children (0-18 years) exhibiting higher survival rates compared to males and adults. Family size emerged as a significant factor, with small to medium-sized families showing increased survival rates, while those traveling alone or with large families faced reduced chances of survival.</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1800" dirty="0">
                <a:effectLst/>
                <a:latin typeface="Bookman Old Style" panose="02050604050505020204" pitchFamily="18" charset="0"/>
                <a:ea typeface="Calibri" panose="020F0502020204030204" pitchFamily="34" charset="0"/>
                <a:cs typeface="Times New Roman" panose="02020603050405020304" pitchFamily="18" charset="0"/>
              </a:rPr>
              <a:t>The selected machine learning model, an ensemble of Random Forest and Gradient Boosting, demonstrated robust performance. Evaluation metrics, including precision, recall, and F1 Score, underscored the effectiveness of the model in predicting survival outcomes. Feature importance analysis highlighted key predictors, providing valuable insights into the factors influencing the model's decisions. The use of interpretability techniques further enhanced understanding by elucidating the model's decision-making process.</a:t>
            </a:r>
            <a:endParaRPr lang="en-IN" sz="1800"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0814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61E99-5987-C8EE-0BBF-FE6B0107C660}"/>
              </a:ext>
            </a:extLst>
          </p:cNvPr>
          <p:cNvSpPr txBox="1"/>
          <p:nvPr/>
        </p:nvSpPr>
        <p:spPr>
          <a:xfrm>
            <a:off x="533400" y="469900"/>
            <a:ext cx="11074400" cy="6647974"/>
          </a:xfrm>
          <a:prstGeom prst="rect">
            <a:avLst/>
          </a:prstGeom>
          <a:noFill/>
        </p:spPr>
        <p:txBody>
          <a:bodyPr wrap="square" rtlCol="0">
            <a:spAutoFit/>
          </a:bodyPr>
          <a:lstStyle/>
          <a:p>
            <a:r>
              <a:rPr lang="en-US" sz="2400" b="1" dirty="0">
                <a:effectLst/>
                <a:latin typeface="Bookman Old Style" panose="02050604050505020204" pitchFamily="18" charset="0"/>
                <a:ea typeface="Calibri" panose="020F0502020204030204" pitchFamily="34" charset="0"/>
                <a:cs typeface="Times New Roman" panose="02020603050405020304" pitchFamily="18" charset="0"/>
              </a:rPr>
              <a:t>References:</a:t>
            </a:r>
            <a:endParaRPr lang="en-IN" sz="1100"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sz="2400" b="1"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sz="1100" dirty="0">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IN"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Data Science and Machine Learning:</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James, G., Witten, D., Hastie, T., &amp; </a:t>
            </a:r>
            <a:r>
              <a:rPr lang="en-IN"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Tibshirani</a:t>
            </a: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R. (2013). </a:t>
            </a:r>
            <a:r>
              <a:rPr lang="en-IN" i="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An Introduction to Statistical Learning</a:t>
            </a: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Springer.</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Hastie, T., </a:t>
            </a:r>
            <a:r>
              <a:rPr lang="en-IN"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Tibshirani</a:t>
            </a: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R., &amp; Friedman, J. (2009). </a:t>
            </a:r>
            <a:r>
              <a:rPr lang="en-IN" i="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The Elements of Statistical Learning</a:t>
            </a: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Springer.</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buFont typeface="+mj-lt"/>
              <a:buAutoNum type="arabicPeriod" startAt="2"/>
              <a:tabLst>
                <a:tab pos="457200" algn="l"/>
              </a:tabLst>
            </a:pPr>
            <a:r>
              <a:rPr lang="en-IN"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Titanic Dataset Exploration and Analysis:</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Kaggle Titanic: Machine Learning from Disaster competition - Available on Kaggle (https://www.kaggle.com/c/titanic)</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buFont typeface="+mj-lt"/>
              <a:buAutoNum type="arabicPeriod" startAt="3"/>
              <a:tabLst>
                <a:tab pos="457200" algn="l"/>
              </a:tabLst>
            </a:pPr>
            <a:r>
              <a:rPr lang="en-IN"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Feature Engineering and Model Interpretability:</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Molnar, C. (2020). </a:t>
            </a:r>
            <a:r>
              <a:rPr lang="en-IN" i="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Interpretable Machine Learning</a:t>
            </a: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Lulu.</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buFont typeface="+mj-lt"/>
              <a:buAutoNum type="arabicPeriod" startAt="4"/>
              <a:tabLst>
                <a:tab pos="457200" algn="l"/>
              </a:tabLst>
            </a:pPr>
            <a:r>
              <a:rPr lang="en-IN"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Data Visualization:</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Tufte, E. R. (2001). </a:t>
            </a:r>
            <a:r>
              <a:rPr lang="en-IN" i="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The Visual Display of Quantitative Information</a:t>
            </a: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Graphics Press.</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buFont typeface="+mj-lt"/>
              <a:buAutoNum type="arabicPeriod" startAt="5"/>
              <a:tabLst>
                <a:tab pos="457200" algn="l"/>
              </a:tabLst>
            </a:pPr>
            <a:r>
              <a:rPr lang="en-IN"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Python Programming and Libraries:</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VanderPlas</a:t>
            </a: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J. (2016). </a:t>
            </a:r>
            <a:r>
              <a:rPr lang="en-IN" i="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Python Data Science Handbook</a:t>
            </a: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O'Reilly Media.</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buFont typeface="+mj-lt"/>
              <a:buAutoNum type="arabicPeriod" startAt="6"/>
              <a:tabLst>
                <a:tab pos="457200" algn="l"/>
              </a:tabLst>
            </a:pPr>
            <a:r>
              <a:rPr lang="en-IN"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Scientific Research in Survival Analysis:</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Piantadosi, S. (1997). </a:t>
            </a:r>
            <a:r>
              <a:rPr lang="en-IN" i="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Clinical Trials: A Methodologic Perspective</a:t>
            </a: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Wiley.</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342900" lvl="0" indent="-342900">
              <a:buFont typeface="+mj-lt"/>
              <a:buAutoNum type="arabicPeriod" startAt="7"/>
              <a:tabLst>
                <a:tab pos="457200" algn="l"/>
              </a:tabLst>
            </a:pPr>
            <a:r>
              <a:rPr lang="en-IN"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Ethical Considerations in Data Science:</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742950" lvl="1" indent="-285750">
              <a:buSzPts val="1000"/>
              <a:buFont typeface="Symbol" panose="05050102010706020507" pitchFamily="18" charset="2"/>
              <a:buChar char=""/>
              <a:tabLst>
                <a:tab pos="914400" algn="l"/>
              </a:tabLst>
            </a:pPr>
            <a:r>
              <a:rPr lang="en-IN"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Diakopoulos</a:t>
            </a: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N. (2016). "Accountability in Algorithmic Decision Making." </a:t>
            </a:r>
            <a:r>
              <a:rPr lang="en-IN" i="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Communications of the ACM</a:t>
            </a:r>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dirty="0">
              <a:solidFill>
                <a:srgbClr val="0D0D0D"/>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a:r>
              <a:rPr lang="en-IN"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r>
              <a:rPr lang="en-US" dirty="0">
                <a:effectLst/>
                <a:latin typeface="Bookman Old Style" panose="02050604050505020204" pitchFamily="18" charset="0"/>
                <a:ea typeface="Calibri" panose="020F0502020204030204" pitchFamily="34" charset="0"/>
                <a:cs typeface="Times New Roman" panose="02020603050405020304" pitchFamily="18" charset="0"/>
              </a:rPr>
              <a:t> </a:t>
            </a:r>
            <a:endParaRPr lang="en-IN" dirty="0">
              <a:effectLst/>
              <a:latin typeface="Bookman Old Style" panose="020506040505050202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38573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1578</Words>
  <Application>Microsoft Office PowerPoint</Application>
  <PresentationFormat>Widescreen</PresentationFormat>
  <Paragraphs>102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Bookman Old Style</vt:lpstr>
      <vt:lpstr>Calibri</vt:lpstr>
      <vt:lpstr>Calibri Light</vt:lpstr>
      <vt:lpstr>Georgia</vt:lpstr>
      <vt:lpstr>Segoe UI</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sritharan sritharan</dc:creator>
  <cp:lastModifiedBy>sritharan sritharan</cp:lastModifiedBy>
  <cp:revision>1</cp:revision>
  <dcterms:created xsi:type="dcterms:W3CDTF">2024-02-28T08:22:51Z</dcterms:created>
  <dcterms:modified xsi:type="dcterms:W3CDTF">2024-02-28T08:38:50Z</dcterms:modified>
</cp:coreProperties>
</file>