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61" r:id="rId6"/>
    <p:sldId id="262" r:id="rId7"/>
    <p:sldId id="259" r:id="rId8"/>
    <p:sldId id="260" r:id="rId9"/>
    <p:sldId id="263" r:id="rId10"/>
    <p:sldId id="268" r:id="rId11"/>
    <p:sldId id="269" r:id="rId12"/>
    <p:sldId id="267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86380" autoAdjust="0"/>
  </p:normalViewPr>
  <p:slideViewPr>
    <p:cSldViewPr>
      <p:cViewPr varScale="1">
        <p:scale>
          <a:sx n="63" d="100"/>
          <a:sy n="63" d="100"/>
        </p:scale>
        <p:origin x="-13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6" y="48294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D662-F537-445F-92EC-305D163431BC}" type="datetimeFigureOut">
              <a:rPr lang="en-IN" smtClean="0"/>
              <a:pPr/>
              <a:t>25-05-2017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D2CFE90-538F-4449-8652-1A2B42E725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D662-F537-445F-92EC-305D163431BC}" type="datetimeFigureOut">
              <a:rPr lang="en-IN" smtClean="0"/>
              <a:pPr/>
              <a:t>25-05-2017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FE90-538F-4449-8652-1A2B42E725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D662-F537-445F-92EC-305D163431BC}" type="datetimeFigureOut">
              <a:rPr lang="en-IN" smtClean="0"/>
              <a:pPr/>
              <a:t>25-05-2017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FE90-538F-4449-8652-1A2B42E725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D662-F537-445F-92EC-305D163431BC}" type="datetimeFigureOut">
              <a:rPr lang="en-IN" smtClean="0"/>
              <a:pPr/>
              <a:t>25-05-2017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FE90-538F-4449-8652-1A2B42E725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D662-F537-445F-92EC-305D163431BC}" type="datetimeFigureOut">
              <a:rPr lang="en-IN" smtClean="0"/>
              <a:pPr/>
              <a:t>25-05-2017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D2CFE90-538F-4449-8652-1A2B42E725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D662-F537-445F-92EC-305D163431BC}" type="datetimeFigureOut">
              <a:rPr lang="en-IN" smtClean="0"/>
              <a:pPr/>
              <a:t>25-05-2017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FE90-538F-4449-8652-1A2B42E725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D662-F537-445F-92EC-305D163431BC}" type="datetimeFigureOut">
              <a:rPr lang="en-IN" smtClean="0"/>
              <a:pPr/>
              <a:t>25-05-2017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FE90-538F-4449-8652-1A2B42E725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D662-F537-445F-92EC-305D163431BC}" type="datetimeFigureOut">
              <a:rPr lang="en-IN" smtClean="0"/>
              <a:pPr/>
              <a:t>25-05-2017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FE90-538F-4449-8652-1A2B42E725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D662-F537-445F-92EC-305D163431BC}" type="datetimeFigureOut">
              <a:rPr lang="en-IN" smtClean="0"/>
              <a:pPr/>
              <a:t>25-05-2017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FE90-538F-4449-8652-1A2B42E725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D662-F537-445F-92EC-305D163431BC}" type="datetimeFigureOut">
              <a:rPr lang="en-IN" smtClean="0"/>
              <a:pPr/>
              <a:t>25-05-2017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FE90-538F-4449-8652-1A2B42E725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D662-F537-445F-92EC-305D163431BC}" type="datetimeFigureOut">
              <a:rPr lang="en-IN" smtClean="0"/>
              <a:pPr/>
              <a:t>25-05-2017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D2CFE90-538F-4449-8652-1A2B42E725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45DD662-F537-445F-92EC-305D163431BC}" type="datetimeFigureOut">
              <a:rPr lang="en-IN" smtClean="0"/>
              <a:pPr/>
              <a:t>25-05-2017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D2CFE90-538F-4449-8652-1A2B42E725A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Lakshmi</a:t>
            </a:r>
            <a:r>
              <a:rPr lang="en-US" dirty="0" smtClean="0"/>
              <a:t> </a:t>
            </a:r>
            <a:r>
              <a:rPr lang="en-US" dirty="0" err="1" smtClean="0"/>
              <a:t>Viswanath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Road Detection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65455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RGB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space  road segmentation results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hesh\Downloads\UAVimages\UAV images\a\img_00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714356"/>
            <a:ext cx="3155179" cy="1785950"/>
          </a:xfrm>
          <a:prstGeom prst="rect">
            <a:avLst/>
          </a:prstGeom>
          <a:noFill/>
        </p:spPr>
      </p:pic>
      <p:pic>
        <p:nvPicPr>
          <p:cNvPr id="5" name="Picture 3" descr="C:\Users\Mahesh\Downloads\UAVimages\UAV images\b\img_0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643182"/>
            <a:ext cx="3214710" cy="1852419"/>
          </a:xfrm>
          <a:prstGeom prst="rect">
            <a:avLst/>
          </a:prstGeom>
          <a:noFill/>
        </p:spPr>
      </p:pic>
      <p:pic>
        <p:nvPicPr>
          <p:cNvPr id="21506" name="Picture 2" descr="C:\Users\Mahesh\Downloads\UAVimages\UAV images\c\img_005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71538" y="4786322"/>
            <a:ext cx="3214710" cy="1808274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214414" y="285728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Original Images                                Segmented and overlaid on original image</a:t>
            </a:r>
            <a:endParaRPr lang="en-IN" dirty="0"/>
          </a:p>
        </p:txBody>
      </p:sp>
      <p:pic>
        <p:nvPicPr>
          <p:cNvPr id="2" name="Picture 2" descr="C:\Users\Mahesh\Desktop\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8" y="642918"/>
            <a:ext cx="3357586" cy="1900521"/>
          </a:xfrm>
          <a:prstGeom prst="rect">
            <a:avLst/>
          </a:prstGeom>
          <a:noFill/>
        </p:spPr>
      </p:pic>
      <p:pic>
        <p:nvPicPr>
          <p:cNvPr id="3" name="Picture 3" descr="C:\Users\Mahesh\Desktop\2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628" y="2643182"/>
            <a:ext cx="3357586" cy="2018597"/>
          </a:xfrm>
          <a:prstGeom prst="rect">
            <a:avLst/>
          </a:prstGeom>
          <a:noFill/>
        </p:spPr>
      </p:pic>
      <p:pic>
        <p:nvPicPr>
          <p:cNvPr id="6" name="Picture 4" descr="C:\Users\Mahesh\Desktop\3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29190" y="4714884"/>
            <a:ext cx="3429024" cy="1928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 algn="ctr"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H and V values of HSV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space  road segmentation results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hesh\Downloads\UAVimages\UAV images\a\img_00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714356"/>
            <a:ext cx="3155179" cy="1785950"/>
          </a:xfrm>
          <a:prstGeom prst="rect">
            <a:avLst/>
          </a:prstGeom>
          <a:noFill/>
        </p:spPr>
      </p:pic>
      <p:pic>
        <p:nvPicPr>
          <p:cNvPr id="5" name="Picture 3" descr="C:\Users\Mahesh\Downloads\UAVimages\UAV images\b\img_0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643182"/>
            <a:ext cx="3214710" cy="1852419"/>
          </a:xfrm>
          <a:prstGeom prst="rect">
            <a:avLst/>
          </a:prstGeom>
          <a:noFill/>
        </p:spPr>
      </p:pic>
      <p:pic>
        <p:nvPicPr>
          <p:cNvPr id="21506" name="Picture 2" descr="C:\Users\Mahesh\Downloads\UAVimages\UAV images\c\img_005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71538" y="4786322"/>
            <a:ext cx="3214710" cy="1808274"/>
          </a:xfrm>
          <a:prstGeom prst="rect">
            <a:avLst/>
          </a:prstGeom>
          <a:noFill/>
        </p:spPr>
      </p:pic>
      <p:pic>
        <p:nvPicPr>
          <p:cNvPr id="21507" name="Picture 3" descr="C:\Users\Mahesh\Documents\MATLAB\Road_Extraction\trainingHSV\a\untitle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90" y="714357"/>
            <a:ext cx="3252782" cy="1714512"/>
          </a:xfrm>
          <a:prstGeom prst="rect">
            <a:avLst/>
          </a:prstGeom>
          <a:noFill/>
        </p:spPr>
      </p:pic>
      <p:pic>
        <p:nvPicPr>
          <p:cNvPr id="21508" name="Picture 4" descr="C:\Users\Mahesh\Documents\MATLAB\Road_Extraction\trainingHSV\b\untitled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29190" y="2643182"/>
            <a:ext cx="3214710" cy="1932698"/>
          </a:xfrm>
          <a:prstGeom prst="rect">
            <a:avLst/>
          </a:prstGeom>
          <a:noFill/>
        </p:spPr>
      </p:pic>
      <p:pic>
        <p:nvPicPr>
          <p:cNvPr id="21509" name="Picture 5" descr="C:\Users\Mahesh\Documents\MATLAB\Road_Extraction\trainingHSV\c\untitled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57752" y="4786322"/>
            <a:ext cx="3301981" cy="1857364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214414" y="285728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Original Images                                Segmented and overlaid on original image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Road Detection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81596"/>
          </a:xfrm>
        </p:spPr>
        <p:txBody>
          <a:bodyPr>
            <a:normAutofit/>
          </a:bodyPr>
          <a:lstStyle/>
          <a:p>
            <a:pPr marL="0" indent="0"/>
            <a:r>
              <a:rPr lang="en-IN" dirty="0" smtClean="0"/>
              <a:t>Road Detection plays an important role in automatic navigation, traffic monitoring , ground vehicle tracking and also constructing road networks for modelling and simulation. </a:t>
            </a:r>
          </a:p>
          <a:p>
            <a:pPr marL="0" indent="0"/>
            <a:r>
              <a:rPr lang="en-IN" dirty="0" smtClean="0"/>
              <a:t> We propose a method for detection of a specific road in UAV.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sz="2000" dirty="0" smtClean="0"/>
              <a:t>Fig 1: Scenarios with different road </a:t>
            </a:r>
            <a:r>
              <a:rPr lang="en-IN" sz="2000" dirty="0" err="1" smtClean="0"/>
              <a:t>colors</a:t>
            </a:r>
            <a:endParaRPr lang="en-IN" sz="2000" dirty="0"/>
          </a:p>
        </p:txBody>
      </p:sp>
      <p:pic>
        <p:nvPicPr>
          <p:cNvPr id="6" name="Picture 2" descr="C:\Users\Mahesh\Downloads\UAVimages\UAV images\a\img_00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357562"/>
            <a:ext cx="3538534" cy="2002944"/>
          </a:xfrm>
          <a:prstGeom prst="rect">
            <a:avLst/>
          </a:prstGeom>
          <a:noFill/>
        </p:spPr>
      </p:pic>
      <p:pic>
        <p:nvPicPr>
          <p:cNvPr id="7" name="Picture 3" descr="C:\Users\Mahesh\Downloads\UAVimages\UAV images\b\img_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3357562"/>
            <a:ext cx="3286148" cy="19759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1671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 An </a:t>
            </a:r>
            <a:r>
              <a:rPr lang="en-IN" dirty="0" smtClean="0"/>
              <a:t>unsupervised algorithm for </a:t>
            </a:r>
            <a:r>
              <a:rPr lang="en-IN" dirty="0" err="1" smtClean="0"/>
              <a:t>modeling</a:t>
            </a:r>
            <a:r>
              <a:rPr lang="en-IN" dirty="0" smtClean="0"/>
              <a:t> Gaussian mixtures that is based on the expectation (EM) algorithm and the minimum </a:t>
            </a:r>
            <a:r>
              <a:rPr lang="en-IN" dirty="0" err="1" smtClean="0"/>
              <a:t>discription</a:t>
            </a:r>
            <a:r>
              <a:rPr lang="en-IN" dirty="0" smtClean="0"/>
              <a:t> length (MDL) order estimation </a:t>
            </a:r>
            <a:r>
              <a:rPr lang="en-IN" dirty="0" smtClean="0"/>
              <a:t>criteria is proposed. </a:t>
            </a:r>
          </a:p>
          <a:p>
            <a:r>
              <a:rPr lang="en-IN" dirty="0" smtClean="0"/>
              <a:t>This algorithm </a:t>
            </a:r>
            <a:r>
              <a:rPr lang="en-IN" dirty="0" smtClean="0"/>
              <a:t>clusters feature vectors to produce a Gaussian mixture </a:t>
            </a:r>
            <a:r>
              <a:rPr lang="en-IN" dirty="0" smtClean="0"/>
              <a:t>model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296974"/>
          </a:xfrm>
        </p:spPr>
        <p:txBody>
          <a:bodyPr>
            <a:noAutofit/>
          </a:bodyPr>
          <a:lstStyle/>
          <a:p>
            <a:r>
              <a:rPr lang="en-IN" dirty="0" smtClean="0"/>
              <a:t>Proposed Methodology for Road Detection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81596"/>
          </a:xfrm>
        </p:spPr>
        <p:txBody>
          <a:bodyPr/>
          <a:lstStyle/>
          <a:p>
            <a:r>
              <a:rPr lang="en-IN" dirty="0" smtClean="0"/>
              <a:t>Gaussian mixture model(GMM) is used to segment road which forms a probabilistic model composed of number of classes.</a:t>
            </a:r>
          </a:p>
          <a:p>
            <a:r>
              <a:rPr lang="en-IN" dirty="0" smtClean="0"/>
              <a:t> Each subclass has a set of parameters which are to be estimated from training data of M dimension vector (our methodology </a:t>
            </a:r>
            <a:r>
              <a:rPr lang="en-IN" dirty="0" smtClean="0"/>
              <a:t>M </a:t>
            </a:r>
            <a:r>
              <a:rPr lang="en-IN" dirty="0" smtClean="0"/>
              <a:t>is </a:t>
            </a:r>
            <a:r>
              <a:rPr lang="en-IN" dirty="0" smtClean="0"/>
              <a:t>3 for RGB </a:t>
            </a:r>
            <a:r>
              <a:rPr lang="en-IN" dirty="0" err="1" smtClean="0"/>
              <a:t>color</a:t>
            </a:r>
            <a:r>
              <a:rPr lang="en-IN" dirty="0" smtClean="0"/>
              <a:t> model and </a:t>
            </a:r>
            <a:r>
              <a:rPr lang="en-IN" dirty="0" smtClean="0"/>
              <a:t>2 for </a:t>
            </a:r>
            <a:r>
              <a:rPr lang="en-IN" dirty="0" smtClean="0"/>
              <a:t>H and V values from HSV </a:t>
            </a:r>
            <a:r>
              <a:rPr lang="en-IN" dirty="0" err="1" smtClean="0"/>
              <a:t>color</a:t>
            </a:r>
            <a:r>
              <a:rPr lang="en-IN" dirty="0" smtClean="0"/>
              <a:t> model).</a:t>
            </a:r>
          </a:p>
          <a:p>
            <a:r>
              <a:rPr lang="en-IN" dirty="0" smtClean="0"/>
              <a:t>Each Gaussian  mixture is described by its     -  mean vector M for subclass k,     - covariance matrix M x M for subclass k and    - probability that a pixel has subclass k (                   )</a:t>
            </a:r>
          </a:p>
          <a:p>
            <a:r>
              <a:rPr lang="en-IN" dirty="0" smtClean="0"/>
              <a:t> Later conditional probability can be found for interest class.</a:t>
            </a:r>
          </a:p>
          <a:p>
            <a:pPr>
              <a:buNone/>
            </a:pPr>
            <a:endParaRPr lang="en-IN" dirty="0"/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6215074" y="4429132"/>
          <a:ext cx="381002" cy="457202"/>
        </p:xfrm>
        <a:graphic>
          <a:graphicData uri="http://schemas.openxmlformats.org/presentationml/2006/ole">
            <p:oleObj spid="_x0000_s2052" name="Equation" r:id="rId3" imgW="190440" imgH="228600" progId="Equation.DSMT4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3286116" y="4786322"/>
          <a:ext cx="428628" cy="514354"/>
        </p:xfrm>
        <a:graphic>
          <a:graphicData uri="http://schemas.openxmlformats.org/presentationml/2006/ole">
            <p:oleObj spid="_x0000_s2053" name="Equation" r:id="rId4" imgW="190440" imgH="228600" progId="Equation.DSMT4">
              <p:embed/>
            </p:oleObj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1714480" y="5214950"/>
          <a:ext cx="357190" cy="428628"/>
        </p:xfrm>
        <a:graphic>
          <a:graphicData uri="http://schemas.openxmlformats.org/presentationml/2006/ole">
            <p:oleObj spid="_x0000_s2054" name="Equation" r:id="rId5" imgW="190440" imgH="228600" progId="Equation.DSMT4">
              <p:embed/>
            </p:oleObj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6715140" y="5286387"/>
          <a:ext cx="1587518" cy="357191"/>
        </p:xfrm>
        <a:graphic>
          <a:graphicData uri="http://schemas.openxmlformats.org/presentationml/2006/ole">
            <p:oleObj spid="_x0000_s2055" name="Equation" r:id="rId6" imgW="1015920" imgH="2286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9642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 Let                            be N multispectral pixels obtained from interest class. If for each pixel    ,the subclass of pixel (    to be found) then probability density function of a multivariate Gaussian distribution is </a:t>
            </a:r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Since       =k is not known, we use conditional probability and sum over k </a:t>
            </a:r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857356" y="1500174"/>
          <a:ext cx="1928826" cy="428628"/>
        </p:xfrm>
        <a:graphic>
          <a:graphicData uri="http://schemas.openxmlformats.org/presentationml/2006/ole">
            <p:oleObj spid="_x0000_s5122" name="Equation" r:id="rId3" imgW="927000" imgH="228600" progId="Equation.DSMT4">
              <p:embed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4786314" y="1857364"/>
          <a:ext cx="284164" cy="464995"/>
        </p:xfrm>
        <a:graphic>
          <a:graphicData uri="http://schemas.openxmlformats.org/presentationml/2006/ole">
            <p:oleObj spid="_x0000_s5123" name="Equation" r:id="rId4" imgW="139680" imgH="228600" progId="Equation.DSMT4">
              <p:embed/>
            </p:oleObj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7621588" y="1928813"/>
          <a:ext cx="377825" cy="400050"/>
        </p:xfrm>
        <a:graphic>
          <a:graphicData uri="http://schemas.openxmlformats.org/presentationml/2006/ole">
            <p:oleObj spid="_x0000_s5124" name="Equation" r:id="rId5" imgW="215640" imgH="228600" progId="Equation.DSMT4">
              <p:embed/>
            </p:oleObj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2000232" y="3143248"/>
          <a:ext cx="5891909" cy="741366"/>
        </p:xfrm>
        <a:graphic>
          <a:graphicData uri="http://schemas.openxmlformats.org/presentationml/2006/ole">
            <p:oleObj spid="_x0000_s5126" name="Equation" r:id="rId6" imgW="3835080" imgH="482400" progId="Equation.DSMT4">
              <p:embed/>
            </p:oleObj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1928794" y="4071942"/>
          <a:ext cx="428628" cy="453841"/>
        </p:xfrm>
        <a:graphic>
          <a:graphicData uri="http://schemas.openxmlformats.org/presentationml/2006/ole">
            <p:oleObj spid="_x0000_s5129" name="Equation" r:id="rId7" imgW="215640" imgH="228600" progId="Equation.DSMT4">
              <p:embed/>
            </p:oleObj>
          </a:graphicData>
        </a:graphic>
      </p:graphicFrame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3000364" y="4857759"/>
          <a:ext cx="2786082" cy="730337"/>
        </p:xfrm>
        <a:graphic>
          <a:graphicData uri="http://schemas.openxmlformats.org/presentationml/2006/ole">
            <p:oleObj spid="_x0000_s5130" name="Equation" r:id="rId8" imgW="209520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For estimating K, </a:t>
            </a:r>
            <a:r>
              <a:rPr lang="en-IN" dirty="0" err="1" smtClean="0"/>
              <a:t>Rissanen</a:t>
            </a:r>
            <a:r>
              <a:rPr lang="en-IN" dirty="0" smtClean="0"/>
              <a:t> Minimum Description Length (MDL) is used 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For estimating Gaussian parameters , Maximum Likelihood is given by  </a:t>
            </a:r>
          </a:p>
          <a:p>
            <a:pPr>
              <a:buNone/>
            </a:pPr>
            <a:endParaRPr lang="en-IN" dirty="0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143108" y="2285992"/>
          <a:ext cx="5385618" cy="657228"/>
        </p:xfrm>
        <a:graphic>
          <a:graphicData uri="http://schemas.openxmlformats.org/presentationml/2006/ole">
            <p:oleObj spid="_x0000_s7171" name="Equation" r:id="rId3" imgW="3746160" imgH="457200" progId="Equation.DSMT4">
              <p:embed/>
            </p:oleObj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2214546" y="3786190"/>
          <a:ext cx="4000528" cy="559515"/>
        </p:xfrm>
        <a:graphic>
          <a:graphicData uri="http://schemas.openxmlformats.org/presentationml/2006/ole">
            <p:oleObj spid="_x0000_s7172" name="Equation" r:id="rId4" imgW="181584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0"/>
            <a:ext cx="7772400" cy="1143000"/>
          </a:xfrm>
        </p:spPr>
        <p:txBody>
          <a:bodyPr/>
          <a:lstStyle/>
          <a:p>
            <a:r>
              <a:rPr lang="en-IN" dirty="0" smtClean="0"/>
              <a:t>Algorithm for parameter estimation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480537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Initialize a class(road or non road pixels </a:t>
            </a:r>
            <a:r>
              <a:rPr lang="en-IN" dirty="0" smtClean="0"/>
              <a:t>H V </a:t>
            </a:r>
            <a:r>
              <a:rPr lang="en-IN" dirty="0" smtClean="0"/>
              <a:t>or RGB values</a:t>
            </a:r>
            <a:r>
              <a:rPr lang="en-IN" dirty="0" smtClean="0"/>
              <a:t> </a:t>
            </a:r>
            <a:r>
              <a:rPr lang="en-IN" dirty="0" smtClean="0"/>
              <a:t>from </a:t>
            </a:r>
            <a:r>
              <a:rPr lang="en-IN" dirty="0" err="1" smtClean="0"/>
              <a:t>color</a:t>
            </a:r>
            <a:r>
              <a:rPr lang="en-IN" dirty="0" smtClean="0"/>
              <a:t> </a:t>
            </a:r>
            <a:r>
              <a:rPr lang="en-IN" dirty="0" smtClean="0"/>
              <a:t>space) with large number of subclasses say,      </a:t>
            </a:r>
          </a:p>
          <a:p>
            <a:r>
              <a:rPr lang="en-IN" dirty="0" err="1" smtClean="0"/>
              <a:t>Initilize</a:t>
            </a:r>
            <a:r>
              <a:rPr lang="en-IN" dirty="0" smtClean="0"/>
              <a:t> </a:t>
            </a:r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Apply iterative Expectation-Maximization (EM) algorithm to classify pixels and re-estimate their subclass parameters to obtain parameters until the change in Minimum Description Length(MDL) is less than </a:t>
            </a:r>
            <a:endParaRPr lang="en-IN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285984" y="2285992"/>
          <a:ext cx="2486153" cy="1978034"/>
        </p:xfrm>
        <a:graphic>
          <a:graphicData uri="http://schemas.openxmlformats.org/presentationml/2006/ole">
            <p:oleObj spid="_x0000_s3074" name="Equation" r:id="rId3" imgW="1739880" imgH="1384200" progId="Equation.DSMT4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7643834" y="1571612"/>
          <a:ext cx="947493" cy="500066"/>
        </p:xfrm>
        <a:graphic>
          <a:graphicData uri="http://schemas.openxmlformats.org/presentationml/2006/ole">
            <p:oleObj spid="_x0000_s3076" name="Equation" r:id="rId4" imgW="457200" imgH="241200" progId="Equation.DSMT4">
              <p:embed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4357686" y="5214950"/>
          <a:ext cx="3176891" cy="571504"/>
        </p:xfrm>
        <a:graphic>
          <a:graphicData uri="http://schemas.openxmlformats.org/presentationml/2006/ole">
            <p:oleObj spid="_x0000_s3077" name="Equation" r:id="rId5" imgW="2400120" imgH="431640" progId="Equation.DSMT4">
              <p:embed/>
            </p:oleObj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3525838" y="6002338"/>
          <a:ext cx="2090737" cy="639762"/>
        </p:xfrm>
        <a:graphic>
          <a:graphicData uri="http://schemas.openxmlformats.org/presentationml/2006/ole">
            <p:oleObj spid="_x0000_s3078" name="Equation" r:id="rId6" imgW="142236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0"/>
            <a:ext cx="77724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re-estimate 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Save final GMM parameter values and Minimum Description Length(MDL) value.</a:t>
            </a:r>
          </a:p>
          <a:p>
            <a:r>
              <a:rPr lang="en-IN" dirty="0" smtClean="0"/>
              <a:t> The required number of GMM subclasses is 5, so reduce the number of cluster K      </a:t>
            </a:r>
            <a:r>
              <a:rPr lang="en-IN" dirty="0" err="1" smtClean="0"/>
              <a:t>K</a:t>
            </a:r>
            <a:r>
              <a:rPr lang="en-IN" dirty="0" smtClean="0"/>
              <a:t>-1 by merging 2 subclasses such that distance between any two clusters is less than MDL 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and go to step 3.</a:t>
            </a:r>
          </a:p>
          <a:p>
            <a:r>
              <a:rPr lang="en-IN" dirty="0" smtClean="0"/>
              <a:t>Stop the process when 5 Gaussians mixture parameters of road or non road pixels is obtained.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3643306" y="4357694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714612" y="4929198"/>
          <a:ext cx="4179123" cy="785818"/>
        </p:xfrm>
        <a:graphic>
          <a:graphicData uri="http://schemas.openxmlformats.org/presentationml/2006/ole">
            <p:oleObj spid="_x0000_s4098" name="Equation" r:id="rId3" imgW="2857320" imgH="634680" progId="Equation.DSMT4">
              <p:embed/>
            </p:oleObj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2714612" y="0"/>
          <a:ext cx="4653637" cy="2857496"/>
        </p:xfrm>
        <a:graphic>
          <a:graphicData uri="http://schemas.openxmlformats.org/presentationml/2006/ole">
            <p:oleObj spid="_x0000_s4101" name="Equation" r:id="rId4" imgW="2895480" imgH="1777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and </a:t>
            </a:r>
            <a:r>
              <a:rPr lang="en-IN" dirty="0" err="1" smtClean="0"/>
              <a:t>Discuission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81596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2 GMM’s (one for road pixels and other for non road pixel) are modelled , each of 5 components. So totally 2x5 GMM components are obtained.</a:t>
            </a:r>
          </a:p>
          <a:p>
            <a:r>
              <a:rPr lang="en-IN" dirty="0" smtClean="0"/>
              <a:t> Road and non road pixels are obtained by scratching an image where road segment and non road segments are in image. GMM’s are obtained for H and V values of the pixels.</a:t>
            </a:r>
          </a:p>
          <a:p>
            <a:r>
              <a:rPr lang="en-IN" dirty="0" smtClean="0"/>
              <a:t>H(Hue) and V(Value) components from HSV </a:t>
            </a:r>
            <a:r>
              <a:rPr lang="en-IN" dirty="0" err="1" smtClean="0"/>
              <a:t>color</a:t>
            </a:r>
            <a:r>
              <a:rPr lang="en-IN" dirty="0" smtClean="0"/>
              <a:t> space of interest </a:t>
            </a:r>
            <a:r>
              <a:rPr lang="en-IN" dirty="0" smtClean="0"/>
              <a:t>image or R ,G and B values from RGB </a:t>
            </a:r>
            <a:r>
              <a:rPr lang="en-IN" dirty="0" err="1" smtClean="0"/>
              <a:t>color</a:t>
            </a:r>
            <a:r>
              <a:rPr lang="en-IN" dirty="0" smtClean="0"/>
              <a:t> space </a:t>
            </a:r>
            <a:r>
              <a:rPr lang="en-IN" dirty="0" smtClean="0"/>
              <a:t>is obtained to form a probability model by GMM’s.</a:t>
            </a:r>
          </a:p>
          <a:p>
            <a:r>
              <a:rPr lang="en-IN" dirty="0" smtClean="0"/>
              <a:t> Proposed method works for UAV images.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429</TotalTime>
  <Words>555</Words>
  <Application>Microsoft Office PowerPoint</Application>
  <PresentationFormat>On-screen Show (4:3)</PresentationFormat>
  <Paragraphs>67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Equity</vt:lpstr>
      <vt:lpstr>Equation</vt:lpstr>
      <vt:lpstr>Road Detection</vt:lpstr>
      <vt:lpstr>Road Detection </vt:lpstr>
      <vt:lpstr>Slide 3</vt:lpstr>
      <vt:lpstr>Proposed Methodology for Road Detection</vt:lpstr>
      <vt:lpstr>Slide 5</vt:lpstr>
      <vt:lpstr>Slide 6</vt:lpstr>
      <vt:lpstr>Algorithm for parameter estimation</vt:lpstr>
      <vt:lpstr>Slide 8</vt:lpstr>
      <vt:lpstr>Results and Discuission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Landsat logistic regression classification</dc:title>
  <dc:creator>win</dc:creator>
  <cp:lastModifiedBy>Mahesh</cp:lastModifiedBy>
  <cp:revision>50</cp:revision>
  <dcterms:created xsi:type="dcterms:W3CDTF">2017-04-15T09:07:55Z</dcterms:created>
  <dcterms:modified xsi:type="dcterms:W3CDTF">2017-05-25T19:33:06Z</dcterms:modified>
</cp:coreProperties>
</file>