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012B78-C659-442C-B165-49BE3CFF08B8}">
  <a:tblStyle styleId="{F7012B78-C659-442C-B165-49BE3CFF08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b0c761f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b0c761f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b0c761fe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b0c761f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b0c761fe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b0c761fe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0c761f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b0c761f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b0c761fe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b0c761fe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0c761f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0c761f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0c761fe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0c761fe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0c761f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0c761f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de22da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de22da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de22da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4de22da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4b4904cd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4b4904cd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4de22da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4de22da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4b4904cd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4b4904cd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0c761f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b0c761f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b0c761f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b0c761f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0c761fe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b0c761fe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Lakri99/Text_perturbation_attac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clweb.org/anthology/2020.emnlp-main.500/" TargetMode="External"/><Relationship Id="rId4" Type="http://schemas.openxmlformats.org/officeDocument/2006/relationships/hyperlink" Target="https://github.com/LinyangLee/BERT-Attack" TargetMode="External"/><Relationship Id="rId5" Type="http://schemas.openxmlformats.org/officeDocument/2006/relationships/hyperlink" Target="https://github.com/jind11/TextFool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72533" y="13117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TADS - </a:t>
            </a:r>
            <a:r>
              <a:rPr lang="en-GB" sz="4300" u="sng"/>
              <a:t>T</a:t>
            </a:r>
            <a:r>
              <a:rPr lang="en-GB" sz="4300"/>
              <a:t>ext perturbation </a:t>
            </a:r>
            <a:r>
              <a:rPr b="1" lang="en-GB" sz="4300" u="sng"/>
              <a:t>A</a:t>
            </a:r>
            <a:r>
              <a:rPr lang="en-GB" sz="4300"/>
              <a:t>ttack and </a:t>
            </a:r>
            <a:r>
              <a:rPr b="1" lang="en-GB" sz="4300" u="sng"/>
              <a:t>D</a:t>
            </a:r>
            <a:r>
              <a:rPr lang="en-GB" sz="4300"/>
              <a:t>efense with </a:t>
            </a:r>
            <a:r>
              <a:rPr b="1" lang="en-GB" sz="4300" u="sng"/>
              <a:t>S</a:t>
            </a:r>
            <a:r>
              <a:rPr lang="en-GB" sz="4300"/>
              <a:t>ynonym replacement</a:t>
            </a:r>
            <a:endParaRPr sz="4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23400" y="3479425"/>
            <a:ext cx="8520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https://github.com/Lakri99/Text_perturbation_attack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for cyber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AJL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3800" y="1412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 Constraint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modified reviews are constraint to &gt;= threshold similarity score in BERT sentence embedding space.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other combinations of similar words are ignored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Example: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solidFill>
                  <a:srgbClr val="6AA84F"/>
                </a:solidFill>
              </a:rPr>
              <a:t>A touching movie . It is full of emotions and marvellous acting . I could have sat through it a second time .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CC0000"/>
                </a:solidFill>
              </a:rPr>
              <a:t>A touching movie . It is full of emotions and howling acting . I could have sat through it a second time .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79825" y="140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Modified text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Original Text: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a great movie . Too bad it is not available on home video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Modified text: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is a greatest movie . Too worse it is not provided on home video 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42425" y="134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degradation on Test data subset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75" y="2171082"/>
            <a:ext cx="3319031" cy="241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519" y="2128875"/>
            <a:ext cx="3319031" cy="241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 rotWithShape="1">
          <a:blip r:embed="rId5">
            <a:alphaModFix/>
          </a:blip>
          <a:srcRect b="16001" l="0" r="0" t="0"/>
          <a:stretch/>
        </p:blipFill>
        <p:spPr>
          <a:xfrm>
            <a:off x="3992046" y="4645113"/>
            <a:ext cx="894247" cy="34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906825" y="126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/>
              <a:t>Text perturbation defense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1804625"/>
            <a:ext cx="76887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Created a dataset consisting of original text and corresponding perturbed text samples using the synonym replacement method mentioned before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dataset consists of 80k samples totally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70% of this data is used as training data and 30% is used as test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2036950" y="2615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{F7012B78-C659-442C-B165-49BE3CFF08B8}</a:tableStyleId>
              </a:tblPr>
              <a:tblGrid>
                <a:gridCol w="1345425"/>
                <a:gridCol w="1380050"/>
                <a:gridCol w="1449150"/>
              </a:tblGrid>
              <a:tr h="4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Positive review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Negative review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Original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Perturbed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architecture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trained two models using the text perturbation dataset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first model is an LSTM classifier and the second model is a pre-trained BERT model </a:t>
            </a:r>
            <a:r>
              <a:rPr lang="en-GB"/>
              <a:t>particularly ‘bert-base-uncased’ which is then fine tuned for this task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175" name="Google Shape;175;p2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{F7012B78-C659-442C-B165-49BE3CFF08B8}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96.76%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Bert-based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97.14%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Models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/>
              <a:t>Base model: LSTM based Sentiment classifier trained on IMDB reviews dataset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/>
              <a:t>Attack method: Replacement of important words with synonyms from WordNet, GloVe 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/>
              <a:t>Defence method: LSTM-classifier, BERT-based classifier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Word replacement with sentence embedding as a constraint preserves the overall semantics of perturbed text similar to original text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Significant performance degradation of the model after the text perturbation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Defense method to identify the perturbed text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https://www.aclweb.org/anthology/2020.emnlp-main.500/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https://github.com/LinyangLee/BERT-Attack</a:t>
            </a:r>
            <a:endParaRPr/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- jind11/TextFooler: A Model for Natural Language Attack on Text Classification and Inference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Generating input perturbation for text data and identifying it through a defens</a:t>
            </a:r>
            <a:r>
              <a:rPr lang="en-GB"/>
              <a:t>e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model for text classification task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Objectives:</a:t>
            </a:r>
            <a:endParaRPr/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 methods to perturb text input in order to reverse the decision of the text classification model</a:t>
            </a:r>
            <a:endParaRPr/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perturbed text input is semantically similar to original text input</a:t>
            </a:r>
            <a:endParaRPr/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 a model to classify if the given text input has been perturbed or not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for the attack model: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 a LSTM classifier for sentiment analysis on IMDB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Identify the important words that influence the classification decision using a </a:t>
            </a:r>
            <a:r>
              <a:rPr lang="en-GB">
                <a:highlight>
                  <a:srgbClr val="FFFF00"/>
                </a:highlight>
              </a:rPr>
              <a:t>black box </a:t>
            </a:r>
            <a:r>
              <a:rPr lang="en-GB"/>
              <a:t>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Rank the important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Replace the ranked words one by one with synonyms / word embeddings  </a:t>
            </a:r>
            <a:r>
              <a:rPr lang="en-GB"/>
              <a:t>until</a:t>
            </a:r>
            <a:r>
              <a:rPr lang="en-GB"/>
              <a:t> the decision flips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for the defense model: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 a model that classifies if the given sentence has been perturbed or not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</a:t>
            </a:r>
            <a:r>
              <a:rPr lang="en-GB"/>
              <a:t>e a dataset using the perturbed text from the attack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the created dataset to train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59575" y="2347975"/>
            <a:ext cx="79917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model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Trained a LSTM model for sentiment Analysis on IMDB. The model has an accuracy of about 87% on the test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950" y="152400"/>
            <a:ext cx="507074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title"/>
          </p:nvPr>
        </p:nvSpPr>
        <p:spPr>
          <a:xfrm>
            <a:off x="207375" y="1999050"/>
            <a:ext cx="30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perturbation attack model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Ranking based on word importance: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 u="sng"/>
              <a:t>Example sentence:</a:t>
            </a:r>
            <a:r>
              <a:rPr lang="en-GB" sz="1100"/>
              <a:t> 	‘I wish I knew what to make of a movie like this. It seems to be divided into two parts -- action sequences and personal dramas ashore. It follows Ashton Kutsher ………….we don't learn much about that. We don't really learn much about anything. The film devolves into a succession of visual displays and not too much else. A disappointment.’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00"/>
                </a:highlight>
              </a:rPr>
              <a:t>Original output logit: 0.0899</a:t>
            </a:r>
            <a:endParaRPr sz="11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/>
              <a:t>Logit output without ‘wish’ : 0.0796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/>
              <a:t>Logit output without ‘knew’ : 0.0831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/>
              <a:t>Logit output without ‘learn’ : 0.0633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/>
              <a:t>Logit output without ‘</a:t>
            </a:r>
            <a:r>
              <a:rPr lang="en-GB" sz="1100">
                <a:highlight>
                  <a:srgbClr val="FFFF00"/>
                </a:highlight>
              </a:rPr>
              <a:t>disappointment’ : 0.3023</a:t>
            </a:r>
            <a:endParaRPr sz="11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/>
              <a:t>word importance ranking: [('disappointment', 0.21241310238838196), ('elements', 0.05572117865085602),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/>
              <a:t>('displays', 0.03151237219572067), ('learn', 0.026578865945339203), ('succession', 0.022550858557224274) …]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Similar word generation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Wordnet Synsets with pos restrictions: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/>
              <a:t>Example:</a:t>
            </a:r>
            <a:r>
              <a:rPr lang="en-GB" u="sng"/>
              <a:t> 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Word:</a:t>
            </a:r>
            <a:r>
              <a:rPr lang="en-GB"/>
              <a:t> ‘cheap'	</a:t>
            </a:r>
            <a:r>
              <a:rPr b="1" lang="en-GB"/>
              <a:t> pos</a:t>
            </a:r>
            <a:r>
              <a:rPr lang="en-GB"/>
              <a:t>: 'ADJ'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Synset list:</a:t>
            </a:r>
            <a:r>
              <a:rPr lang="en-GB"/>
              <a:t> ['brassy', 'crummy', 'chintzy', 'garish', 'sleazy', 'tatty', 'gimcrack', 'tinny', 'flash', 'bum', 'flashy', 'punk', 'meretricious', 'cheesy', 'tawdry', 'chinchy', 'gaudy', 'loud', 'trashy', 'inexpensive', 'cheap', 'tacky']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Word:</a:t>
            </a:r>
            <a:r>
              <a:rPr lang="en-GB"/>
              <a:t> ‘film’		</a:t>
            </a:r>
            <a:r>
              <a:rPr b="1" lang="en-GB"/>
              <a:t>pos:</a:t>
            </a:r>
            <a:r>
              <a:rPr lang="en-GB"/>
              <a:t> ‘NOUN’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Synset list:</a:t>
            </a:r>
            <a:r>
              <a:rPr lang="en-GB"/>
              <a:t> ['cinema', 'motion picture', 'motion-picture show', 'moving-picture show', 'moving picture', 'pic', 'flick', 'plastic film', 'movie', 'photographic film', 'celluloid', 'picture show', 'picture']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Similar word generation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Glove embedding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/>
              <a:t>Example: </a:t>
            </a:r>
            <a:endParaRPr b="1" u="sng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divided ----&gt; split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succession ----&gt; dynastic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disappointment ----&gt; frustration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learn ----&gt; understand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film ----&gt; movie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