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861A6830-41F7-4D16-840B-C9C1AB82BBC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b="off" i="off"/>
      <a:tcStyle>
        <a:fill>
          <a:solidFill>
            <a:srgbClr val="CBE2F5"/>
          </a:solidFill>
        </a:fill>
      </a:tcStyle>
    </a:band1H>
    <a:band2H>
      <a:tcTxStyle b="off" i="off"/>
      <a:tcStyle>
        <a:fill>
          <a:solidFill>
            <a:srgbClr val="CBE2F5"/>
          </a:solidFill>
        </a:fill>
      </a:tcStyle>
    </a:band2H>
    <a:band1V>
      <a:tcTxStyle b="off" i="off"/>
      <a:tcStyle>
        <a:fill>
          <a:solidFill>
            <a:srgbClr val="CBE2F5"/>
          </a:solidFill>
        </a:fill>
      </a:tcStyle>
    </a:band1V>
    <a:band2V>
      <a:tcTxStyle b="off" i="off"/>
      <a:tcStyle>
        <a:fill>
          <a:solidFill>
            <a:srgbClr val="CBE2F5"/>
          </a:solidFill>
        </a:fill>
      </a:tc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op>
            <a:ln w="38100" cap="flat" cmpd="sng">
              <a:solidFill>
                <a:schemeClr val="lt1"/>
              </a:solidFill>
              <a:prstDash val="solid"/>
              <a:round/>
              <a:headEnd type="none" w="sm" len="sm"/>
              <a:tailEnd type="none" w="sm" len="sm"/>
            </a:ln>
          </a:top>
        </a:tcBdr>
        <a:fill>
          <a:solidFill>
            <a:schemeClr val="accent1"/>
          </a:solidFill>
        </a:fill>
      </a:tcStyle>
    </a:seCell>
    <a:swCell>
      <a:tcTxStyle b="off" i="off"/>
      <a:tcStyle>
        <a:tcBdr>
          <a:top>
            <a:ln w="38100" cap="flat" cmpd="sng">
              <a:solidFill>
                <a:schemeClr val="lt1"/>
              </a:solidFill>
              <a:prstDash val="solid"/>
              <a:round/>
              <a:headEnd type="none" w="sm" len="sm"/>
              <a:tailEnd type="none" w="sm" len="sm"/>
            </a:ln>
          </a:top>
        </a:tcBdr>
        <a:fill>
          <a:solidFill>
            <a:schemeClr val="accent1"/>
          </a:solidFill>
        </a:fill>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eCell>
    <a:nwCell>
      <a:tcTxStyle b="off" i="off"/>
      <a:tcStyle>
        <a:tcBdr>
          <a:bottom>
            <a:ln w="38100" cap="flat" cmpd="sng">
              <a:solidFill>
                <a:schemeClr val="lt1"/>
              </a:solidFill>
              <a:prstDash val="solid"/>
              <a:round/>
              <a:headEnd type="none" w="sm" len="sm"/>
              <a:tailEnd type="none" w="sm" len="sm"/>
            </a:ln>
          </a:bottom>
        </a:tcBdr>
        <a:fill>
          <a:solidFill>
            <a:schemeClr val="accent1"/>
          </a:solidFill>
        </a:fill>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28"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9"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0"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1"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2"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3"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IN"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IN"/>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7"/>
        <p:cNvGrpSpPr/>
        <p:nvPr/>
      </p:nvGrpSpPr>
      <p:grpSpPr>
        <a:xfrm>
          <a:off x="0" y="0"/>
          <a:ext cx="0" cy="0"/>
          <a:chOff x="0" y="0"/>
          <a:chExt cx="0" cy="0"/>
        </a:xfrm>
      </p:grpSpPr>
      <p:sp>
        <p:nvSpPr>
          <p:cNvPr id="1048700" name="Google Shape;188;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1" name="Google Shape;189;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8"/>
        <p:cNvGrpSpPr/>
        <p:nvPr/>
      </p:nvGrpSpPr>
      <p:grpSpPr>
        <a:xfrm>
          <a:off x="0" y="0"/>
          <a:ext cx="0" cy="0"/>
          <a:chOff x="0" y="0"/>
          <a:chExt cx="0" cy="0"/>
        </a:xfrm>
      </p:grpSpPr>
      <p:sp>
        <p:nvSpPr>
          <p:cNvPr id="1048710" name="Google Shape;199;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0;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6"/>
        <p:cNvGrpSpPr/>
        <p:nvPr/>
      </p:nvGrpSpPr>
      <p:grpSpPr>
        <a:xfrm>
          <a:off x="0" y="0"/>
          <a:ext cx="0" cy="0"/>
          <a:chOff x="0" y="0"/>
          <a:chExt cx="0" cy="0"/>
        </a:xfrm>
      </p:grpSpPr>
      <p:sp>
        <p:nvSpPr>
          <p:cNvPr id="1048713" name="Google Shape;207;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4" name="Google Shape;208;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212"/>
        <p:cNvGrpSpPr/>
        <p:nvPr/>
      </p:nvGrpSpPr>
      <p:grpSpPr>
        <a:xfrm>
          <a:off x="0" y="0"/>
          <a:ext cx="0" cy="0"/>
          <a:chOff x="0" y="0"/>
          <a:chExt cx="0" cy="0"/>
        </a:xfrm>
      </p:grpSpPr>
      <p:sp>
        <p:nvSpPr>
          <p:cNvPr id="1048717" name="Google Shape;213;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8" name="Google Shape;214;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4"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5"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1"/>
        <p:cNvGrpSpPr/>
        <p:nvPr/>
      </p:nvGrpSpPr>
      <p:grpSpPr>
        <a:xfrm>
          <a:off x="0" y="0"/>
          <a:ext cx="0" cy="0"/>
          <a:chOff x="0" y="0"/>
          <a:chExt cx="0" cy="0"/>
        </a:xfrm>
      </p:grpSpPr>
      <p:sp>
        <p:nvSpPr>
          <p:cNvPr id="1048662" name="Google Shape;132;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3" name="Google Shape;133;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4"/>
        <p:cNvGrpSpPr/>
        <p:nvPr/>
      </p:nvGrpSpPr>
      <p:grpSpPr>
        <a:xfrm>
          <a:off x="0" y="0"/>
          <a:ext cx="0" cy="0"/>
          <a:chOff x="0" y="0"/>
          <a:chExt cx="0" cy="0"/>
        </a:xfrm>
      </p:grpSpPr>
      <p:sp>
        <p:nvSpPr>
          <p:cNvPr id="1048669" name="Google Shape;145;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0" name="Google Shape;146;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5"/>
        <p:cNvGrpSpPr/>
        <p:nvPr/>
      </p:nvGrpSpPr>
      <p:grpSpPr>
        <a:xfrm>
          <a:off x="0" y="0"/>
          <a:ext cx="0" cy="0"/>
          <a:chOff x="0" y="0"/>
          <a:chExt cx="0" cy="0"/>
        </a:xfrm>
      </p:grpSpPr>
      <p:sp>
        <p:nvSpPr>
          <p:cNvPr id="1048677" name="Google Shape;156;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8" name="Google Shape;157;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7"/>
        <p:cNvGrpSpPr/>
        <p:nvPr/>
      </p:nvGrpSpPr>
      <p:grpSpPr>
        <a:xfrm>
          <a:off x="0" y="0"/>
          <a:ext cx="0" cy="0"/>
          <a:chOff x="0" y="0"/>
          <a:chExt cx="0" cy="0"/>
        </a:xfrm>
      </p:grpSpPr>
      <p:sp>
        <p:nvSpPr>
          <p:cNvPr id="1048681" name="Google Shape;168;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2" name="Google Shape;169;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92"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3"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0" name="Shape 36"/>
        <p:cNvGrpSpPr/>
        <p:nvPr/>
      </p:nvGrpSpPr>
      <p:grpSpPr>
        <a:xfrm>
          <a:off x="0" y="0"/>
          <a:ext cx="0" cy="0"/>
          <a:chOff x="0" y="0"/>
          <a:chExt cx="0" cy="0"/>
        </a:xfrm>
      </p:grpSpPr>
      <p:sp>
        <p:nvSpPr>
          <p:cNvPr id="1048702"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3"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04"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5"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6"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19"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0"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1"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2"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3"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4"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5"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7"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IN"/>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Clr>
                <a:srgbClr val="0F0F0F"/>
              </a:buClr>
              <a:buSzPts val="3200"/>
              <a:buFont typeface="Times New Roman"/>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IN"/>
              <a:t>1</a:t>
            </a:fld>
          </a:p>
        </p:txBody>
      </p:sp>
      <p:sp>
        <p:nvSpPr>
          <p:cNvPr id="1048602" name="Google Shape;66;p7"/>
          <p:cNvSpPr txBox="1"/>
          <p:nvPr/>
        </p:nvSpPr>
        <p:spPr>
          <a:xfrm>
            <a:off x="2554542" y="3314150"/>
            <a:ext cx="8610600" cy="1742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STUDENT NAME: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V</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T</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REGISTER NO: 122201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3</a:t>
            </a:r>
            <a:r>
              <a:rPr b="1" sz="2400" lang="en-IN">
                <a:solidFill>
                  <a:schemeClr val="dk1"/>
                </a:solidFill>
                <a:latin typeface="Arial"/>
                <a:ea typeface="Arial"/>
                <a:cs typeface="Arial"/>
                <a:sym typeface="Arial"/>
              </a:rPr>
              <a:t> ; </a:t>
            </a:r>
            <a:r>
              <a:rPr sz="2400" lang="en-IN">
                <a:solidFill>
                  <a:schemeClr val="dk1"/>
                </a:solidFill>
              </a:rPr>
              <a:t>unm13012225</a:t>
            </a:r>
            <a:r>
              <a:rPr sz="2400" lang="en-US">
                <a:solidFill>
                  <a:schemeClr val="dk1"/>
                </a:solidFill>
              </a:rPr>
              <a:t>6</a:t>
            </a:r>
            <a:r>
              <a:rPr sz="2400" lang="en-US">
                <a:solidFill>
                  <a:schemeClr val="dk1"/>
                </a:solidFill>
              </a:rPr>
              <a:t>8</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DEPARTMENT: B.COM CORPORATE SECRETARYSHIP</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COLLEGE: AGURCHUND MANMULL JAIN COLLEGE</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400"/>
              <a:buFont typeface="Calibri"/>
              <a:buNone/>
            </a:pPr>
            <a:r>
              <a:rPr sz="2400" lang="en-IN">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90"/>
        <p:cNvGrpSpPr/>
        <p:nvPr/>
      </p:nvGrpSpPr>
      <p:grpSpPr>
        <a:xfrm>
          <a:off x="0" y="0"/>
          <a:ext cx="0" cy="0"/>
          <a:chOff x="0" y="0"/>
          <a:chExt cx="0" cy="0"/>
        </a:xfrm>
      </p:grpSpPr>
      <p:sp>
        <p:nvSpPr>
          <p:cNvPr id="1048694" name="Google Shape;191;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2097166" name="Google Shape;192;p1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5" name="Google Shape;193;p16"/>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IN">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6" name="Google Shape;194;p16"/>
          <p:cNvSpPr txBox="1"/>
          <p:nvPr/>
        </p:nvSpPr>
        <p:spPr>
          <a:xfrm>
            <a:off x="739775" y="291147"/>
            <a:ext cx="3303900" cy="758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Clr>
                <a:schemeClr val="dk1"/>
              </a:buClr>
              <a:buSzPts val="4800"/>
              <a:buFont typeface="Trebuchet MS"/>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97" name="Google Shape;195;p1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98" name="Google Shape;196;p16"/>
          <p:cNvSpPr txBox="1"/>
          <p:nvPr/>
        </p:nvSpPr>
        <p:spPr>
          <a:xfrm>
            <a:off x="491975" y="722525"/>
            <a:ext cx="9814200" cy="4613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000"/>
              <a:buFont typeface="Arial"/>
              <a:buNone/>
            </a:pPr>
            <a:r>
              <a:rPr sz="2000" lang="en-IN">
                <a:solidFill>
                  <a:schemeClr val="dk1"/>
                </a:solidFill>
                <a:latin typeface="Arial"/>
                <a:ea typeface="Arial"/>
                <a:cs typeface="Arial"/>
                <a:sym typeface="Arial"/>
              </a:rPr>
              <a:t>1)</a:t>
            </a:r>
            <a:r>
              <a:rPr sz="2000" lang="en-IN" u="sng">
                <a:solidFill>
                  <a:schemeClr val="dk1"/>
                </a:solidFill>
                <a:latin typeface="Arial"/>
                <a:ea typeface="Arial"/>
                <a:cs typeface="Arial"/>
                <a:sym typeface="Arial"/>
              </a:rPr>
              <a:t>Data Collection</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Download employee data from  Edunet Dashboard</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0" lvl="0" marL="0" marR="0" rtl="0">
              <a:spcBef>
                <a:spcPts val="0"/>
              </a:spcBef>
              <a:spcAft>
                <a:spcPts val="0"/>
              </a:spcAft>
              <a:buClr>
                <a:schemeClr val="dk1"/>
              </a:buClr>
              <a:buSzPts val="2000"/>
              <a:buFont typeface="Arial"/>
              <a:buNone/>
            </a:pPr>
            <a:r>
              <a:rPr sz="2000" lang="en-IN">
                <a:solidFill>
                  <a:schemeClr val="dk1"/>
                </a:solidFill>
                <a:latin typeface="Arial"/>
                <a:ea typeface="Arial"/>
                <a:cs typeface="Arial"/>
                <a:sym typeface="Arial"/>
              </a:rPr>
              <a:t>2) </a:t>
            </a:r>
            <a:r>
              <a:rPr sz="2000" lang="en-IN"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algn="l" indent="0" lvl="0" marL="0" marR="0" rtl="0">
              <a:spcBef>
                <a:spcPts val="0"/>
              </a:spcBef>
              <a:spcAft>
                <a:spcPts val="0"/>
              </a:spcAft>
              <a:buClr>
                <a:schemeClr val="dk1"/>
              </a:buClr>
              <a:buSzPts val="2000"/>
              <a:buFont typeface="Calibri"/>
              <a:buNone/>
            </a:pPr>
            <a:r>
              <a:rPr sz="2000" lang="en-IN" u="sng">
                <a:solidFill>
                  <a:schemeClr val="dk1"/>
                </a:solidFill>
                <a:latin typeface="Calibri"/>
                <a:ea typeface="Calibri"/>
                <a:cs typeface="Calibri"/>
                <a:sym typeface="Calibri"/>
              </a:rPr>
              <a:t>There were 26 features in the data and </a:t>
            </a:r>
            <a:r>
              <a:rPr sz="2000" lang="en-IN">
                <a:solidFill>
                  <a:schemeClr val="dk1"/>
                </a:solidFill>
                <a:latin typeface="Arial"/>
                <a:ea typeface="Arial"/>
                <a:cs typeface="Arial"/>
                <a:sym typeface="Arial"/>
              </a:rPr>
              <a:t>9 Features </a:t>
            </a:r>
            <a:r>
              <a:rPr sz="2000" lang="en-IN">
                <a:solidFill>
                  <a:schemeClr val="dk1"/>
                </a:solidFill>
                <a:latin typeface="Calibri"/>
                <a:ea typeface="Calibri"/>
                <a:cs typeface="Calibri"/>
                <a:sym typeface="Calibri"/>
              </a:rPr>
              <a:t>were taken into consideration.</a:t>
            </a:r>
            <a:endParaRPr sz="2000">
              <a:solidFill>
                <a:schemeClr val="dk1"/>
              </a:solidFill>
              <a:latin typeface="Arial"/>
              <a:ea typeface="Arial"/>
              <a:cs typeface="Arial"/>
              <a:sym typeface="Arial"/>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ID</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First Name</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Last Name </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Status</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Performance Level</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Current Employee Ratings</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Department Type</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Division</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Job Function</a:t>
            </a:r>
            <a:endParaRPr sz="1800">
              <a:solidFill>
                <a:schemeClr val="dk1"/>
              </a:solidFill>
              <a:latin typeface="Calibri"/>
              <a:ea typeface="Calibri"/>
              <a:cs typeface="Calibri"/>
              <a:sym typeface="Calibri"/>
            </a:endParaRPr>
          </a:p>
        </p:txBody>
      </p:sp>
      <p:sp>
        <p:nvSpPr>
          <p:cNvPr id="1048699" name="Google Shape;197;p16"/>
          <p:cNvSpPr txBox="1"/>
          <p:nvPr/>
        </p:nvSpPr>
        <p:spPr>
          <a:xfrm>
            <a:off x="739775" y="5336200"/>
            <a:ext cx="7507200" cy="15795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000000"/>
                </a:solidFill>
                <a:latin typeface="Calibri"/>
                <a:ea typeface="Calibri"/>
                <a:cs typeface="Calibri"/>
                <a:sym typeface="Calibri"/>
              </a:rPr>
              <a:t>3) PERFORMANCE LEVEL:</a:t>
            </a:r>
            <a:endParaRPr b="0" cap="none"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000000"/>
                </a:solidFill>
                <a:latin typeface="Calibri"/>
                <a:ea typeface="Calibri"/>
                <a:cs typeface="Calibri"/>
                <a:sym typeface="Calibri"/>
              </a:rPr>
              <a:t>Performance level was converted from numerical value to alphabetical values by using this formula,</a:t>
            </a:r>
            <a:endParaRPr b="0" cap="none"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000000"/>
                </a:solidFill>
                <a:latin typeface="Calibri"/>
                <a:ea typeface="Calibri"/>
                <a:cs typeface="Calibri"/>
                <a:sym typeface="Calibri"/>
              </a:rPr>
              <a:t>•Performance level =IFS(Z8&gt;=5,"VERY HIGH", Z8&gt;=4,"HIGH",Z8&gt;=3,"MED", TRUE, "LOW")</a:t>
            </a:r>
            <a:endParaRPr b="0" cap="none" sz="1800" i="0" strike="noStrike" u="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1" name="Shape 201"/>
        <p:cNvGrpSpPr/>
        <p:nvPr/>
      </p:nvGrpSpPr>
      <p:grpSpPr>
        <a:xfrm>
          <a:off x="0" y="0"/>
          <a:ext cx="0" cy="0"/>
          <a:chOff x="0" y="0"/>
          <a:chExt cx="0" cy="0"/>
        </a:xfrm>
      </p:grpSpPr>
      <p:sp>
        <p:nvSpPr>
          <p:cNvPr id="1048707" name="Google Shape;202;p17"/>
          <p:cNvSpPr txBox="1"/>
          <p:nvPr/>
        </p:nvSpPr>
        <p:spPr>
          <a:xfrm>
            <a:off x="739775" y="291147"/>
            <a:ext cx="3303900" cy="758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Clr>
                <a:schemeClr val="dk1"/>
              </a:buClr>
              <a:buSzPts val="4800"/>
              <a:buFont typeface="Trebuchet MS"/>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8" name="Google Shape;203;p17"/>
          <p:cNvSpPr txBox="1"/>
          <p:nvPr/>
        </p:nvSpPr>
        <p:spPr>
          <a:xfrm>
            <a:off x="739775" y="1049325"/>
            <a:ext cx="5850600" cy="1419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Arial"/>
              <a:buNone/>
            </a:pPr>
            <a:r>
              <a:rPr sz="1800" lang="en-IN">
                <a:solidFill>
                  <a:schemeClr val="dk1"/>
                </a:solidFill>
                <a:latin typeface="Arial"/>
                <a:ea typeface="Arial"/>
                <a:cs typeface="Arial"/>
                <a:sym typeface="Arial"/>
              </a:rPr>
              <a:t>5) </a:t>
            </a:r>
            <a:r>
              <a:rPr sz="1800" lang="en-IN" u="sng">
                <a:solidFill>
                  <a:schemeClr val="dk1"/>
                </a:solidFill>
                <a:latin typeface="Arial"/>
                <a:ea typeface="Arial"/>
                <a:cs typeface="Arial"/>
                <a:sym typeface="Arial"/>
              </a:rPr>
              <a:t>Summary/Pivot Table</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algn="l" indent="-285750" lvl="0" marL="285750" marR="0" rtl="0">
              <a:spcBef>
                <a:spcPts val="0"/>
              </a:spcBef>
              <a:spcAft>
                <a:spcPts val="0"/>
              </a:spcAft>
              <a:buClr>
                <a:schemeClr val="dk1"/>
              </a:buClr>
              <a:buSzPts val="1800"/>
              <a:buFont typeface="Arial"/>
              <a:buChar char="•"/>
            </a:pPr>
            <a:r>
              <a:rPr sz="1800" lang="en-IN" u="sng">
                <a:solidFill>
                  <a:schemeClr val="dk1"/>
                </a:solidFill>
                <a:latin typeface="Arial"/>
                <a:ea typeface="Arial"/>
                <a:cs typeface="Arial"/>
                <a:sym typeface="Arial"/>
              </a:rPr>
              <a:t>Features/Techniques Used</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1800"/>
              <a:buFont typeface="Calibri"/>
              <a:buNone/>
            </a:pPr>
            <a:r>
              <a:t/>
            </a:r>
            <a:endParaRPr sz="1800">
              <a:solidFill>
                <a:schemeClr val="dk1"/>
              </a:solidFill>
              <a:latin typeface="Arial"/>
              <a:ea typeface="Arial"/>
              <a:cs typeface="Arial"/>
              <a:sym typeface="Arial"/>
            </a:endParaRPr>
          </a:p>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aphicFrame>
        <p:nvGraphicFramePr>
          <p:cNvPr id="4194305" name="Google Shape;204;p17"/>
          <p:cNvGraphicFramePr>
            <a:graphicFrameLocks/>
          </p:cNvGraphicFramePr>
          <p:nvPr/>
        </p:nvGraphicFramePr>
        <p:xfrm>
          <a:off x="1994243" y="2283848"/>
          <a:ext cx="3000000" cy="3000000"/>
        </p:xfrm>
        <a:graphic>
          <a:graphicData uri="http://schemas.openxmlformats.org/drawingml/2006/table">
            <a:tbl>
              <a:tblPr firstRow="1" bandRow="1">
                <a:noFill/>
                <a:tableStyleId>{861A6830-41F7-4D16-840B-C9C1AB82BBCD}</a:tableStyleId>
              </a:tblPr>
              <a:tblGrid>
                <a:gridCol w="3268450"/>
                <a:gridCol w="2582150"/>
              </a:tblGrid>
              <a:tr h="487700">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TECHNIQUES USED</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EXPLANATION (WHY)</a:t>
                      </a:r>
                      <a:endParaRPr cap="none" sz="1800" strike="noStrike" u="none"/>
                    </a:p>
                  </a:txBody>
                  <a:tcPr marL="91450" marR="91450" marT="45725" marB="45725"/>
                </a:tc>
              </a:tr>
              <a:tr h="827200">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Formula</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Calculate Employee Performance Level</a:t>
                      </a:r>
                      <a:endParaRPr cap="none" sz="1800" strike="noStrike" u="none"/>
                    </a:p>
                  </a:txBody>
                  <a:tcPr marL="91450" marR="91450" marT="45725" marB="45725"/>
                </a:tc>
              </a:tr>
              <a:tr h="487700">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Pivot Table</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Summarise</a:t>
                      </a:r>
                      <a:endParaRPr cap="none" sz="1800" strike="noStrike" u="none"/>
                    </a:p>
                  </a:txBody>
                  <a:tcPr marL="91450" marR="91450" marT="45725" marB="45725"/>
                </a:tc>
              </a:tr>
              <a:tr h="487700">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Graph</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1400"/>
                        <a:buFont typeface="Arial"/>
                        <a:buNone/>
                      </a:pPr>
                      <a:r>
                        <a:rPr cap="none" sz="1400" lang="en-IN" strike="noStrike" u="none">
                          <a:latin typeface="Arial"/>
                          <a:ea typeface="Arial"/>
                          <a:cs typeface="Arial"/>
                          <a:sym typeface="Arial"/>
                        </a:rPr>
                        <a:t>Data Visualisation</a:t>
                      </a:r>
                      <a:endParaRPr cap="none" sz="1800" strike="noStrike" u="none"/>
                    </a:p>
                  </a:txBody>
                  <a:tcPr marL="91450" marR="91450" marT="45725" marB="45725"/>
                </a:tc>
              </a:tr>
            </a:tbl>
          </a:graphicData>
        </a:graphic>
      </p:graphicFrame>
      <p:sp>
        <p:nvSpPr>
          <p:cNvPr id="1048709" name="Google Shape;205;p17"/>
          <p:cNvSpPr txBox="1"/>
          <p:nvPr/>
        </p:nvSpPr>
        <p:spPr>
          <a:xfrm>
            <a:off x="739776" y="4925550"/>
            <a:ext cx="5850600" cy="11949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IN" strike="noStrike" u="none">
                <a:solidFill>
                  <a:srgbClr val="000000"/>
                </a:solidFill>
                <a:latin typeface="Calibri"/>
                <a:ea typeface="Calibri"/>
                <a:cs typeface="Calibri"/>
                <a:sym typeface="Calibri"/>
              </a:rPr>
              <a:t>6</a:t>
            </a:r>
            <a:r>
              <a:rPr b="0" cap="none" sz="2400" i="0" lang="en-IN" strike="noStrike" u="none">
                <a:solidFill>
                  <a:srgbClr val="000000"/>
                </a:solidFill>
                <a:latin typeface="Calibri"/>
                <a:ea typeface="Calibri"/>
                <a:cs typeface="Calibri"/>
                <a:sym typeface="Calibri"/>
              </a:rPr>
              <a:t>) Graph representation</a:t>
            </a:r>
            <a:endParaRPr b="0" cap="none" sz="24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2400"/>
              <a:buFont typeface="Arial"/>
              <a:buNone/>
            </a:pPr>
            <a:r>
              <a:rPr b="0" cap="none" sz="2400" i="0" lang="en-IN" strike="noStrike" u="none">
                <a:solidFill>
                  <a:srgbClr val="000000"/>
                </a:solidFill>
                <a:latin typeface="Calibri"/>
                <a:ea typeface="Calibri"/>
                <a:cs typeface="Calibri"/>
                <a:sym typeface="Calibri"/>
              </a:rPr>
              <a:t> Grap is used for visualisation of the data.</a:t>
            </a:r>
            <a:endParaRPr b="0" cap="none" sz="24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t/>
            </a:r>
            <a:endParaRPr b="0" cap="none" sz="1800" i="0" strike="noStrike" u="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Shape 209"/>
        <p:cNvGrpSpPr/>
        <p:nvPr/>
      </p:nvGrpSpPr>
      <p:grpSpPr>
        <a:xfrm>
          <a:off x="0" y="0"/>
          <a:ext cx="0" cy="0"/>
          <a:chOff x="0" y="0"/>
          <a:chExt cx="0" cy="0"/>
        </a:xfrm>
      </p:grpSpPr>
      <p:pic>
        <p:nvPicPr>
          <p:cNvPr id="2097167" name="Google Shape;210;p18"/>
          <p:cNvPicPr preferRelativeResize="0">
            <a:picLocks/>
          </p:cNvPicPr>
          <p:nvPr/>
        </p:nvPicPr>
        <p:blipFill rotWithShape="1">
          <a:blip xmlns:r="http://schemas.openxmlformats.org/officeDocument/2006/relationships" r:embed="rId1">
            <a:alphaModFix/>
          </a:blip>
          <a:srcRect l="0" t="0" r="0" b="0"/>
          <a:stretch>
            <a:fillRect/>
          </a:stretch>
        </p:blipFill>
        <p:spPr>
          <a:xfrm>
            <a:off x="1905000" y="1600200"/>
            <a:ext cx="6172200" cy="4267200"/>
          </a:xfrm>
          <a:prstGeom prst="rect"/>
          <a:noFill/>
          <a:ln>
            <a:noFill/>
          </a:ln>
        </p:spPr>
      </p:pic>
      <p:sp>
        <p:nvSpPr>
          <p:cNvPr id="1048712" name="Google Shape;211;p18"/>
          <p:cNvSpPr txBox="1"/>
          <p:nvPr/>
        </p:nvSpPr>
        <p:spPr>
          <a:xfrm>
            <a:off x="755332" y="385444"/>
            <a:ext cx="2437130" cy="758190"/>
          </a:xfrm>
          <a:prstGeom prst="rect"/>
          <a:noFill/>
          <a:ln>
            <a:noFill/>
          </a:ln>
        </p:spPr>
        <p:txBody>
          <a:bodyPr anchor="t" anchorCtr="0" bIns="0" lIns="0" rIns="0" spcFirstLastPara="1" tIns="13325" wrap="square">
            <a:spAutoFit/>
          </a:bodyPr>
          <a:p>
            <a:pPr algn="l" indent="0" lvl="0" marL="12700" marR="0" rtl="0">
              <a:spcBef>
                <a:spcPts val="0"/>
              </a:spcBef>
              <a:spcAft>
                <a:spcPts val="0"/>
              </a:spcAft>
              <a:buNone/>
            </a:pPr>
            <a:r>
              <a:rPr b="1" sz="4800" i="0" lang="en-IN">
                <a:solidFill>
                  <a:schemeClr val="dk1"/>
                </a:solidFill>
                <a:latin typeface="Trebuchet MS"/>
                <a:ea typeface="Trebuchet MS"/>
                <a:cs typeface="Trebuchet MS"/>
                <a:sym typeface="Trebuchet MS"/>
              </a:rPr>
              <a:t>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7" name="Shape 215"/>
        <p:cNvGrpSpPr/>
        <p:nvPr/>
      </p:nvGrpSpPr>
      <p:grpSpPr>
        <a:xfrm>
          <a:off x="0" y="0"/>
          <a:ext cx="0" cy="0"/>
          <a:chOff x="0" y="0"/>
          <a:chExt cx="0" cy="0"/>
        </a:xfrm>
      </p:grpSpPr>
      <p:sp>
        <p:nvSpPr>
          <p:cNvPr id="1048715" name="Google Shape;216;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6" name="Google Shape;217;p19"/>
          <p:cNvSpPr txBox="1"/>
          <p:nvPr/>
        </p:nvSpPr>
        <p:spPr>
          <a:xfrm>
            <a:off x="838200" y="1371600"/>
            <a:ext cx="754380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IN">
                <a:solidFill>
                  <a:schemeClr val="dk1"/>
                </a:solidFill>
                <a:latin typeface="Arial"/>
                <a:ea typeface="Arial"/>
                <a:cs typeface="Arial"/>
                <a:sym typeface="Arial"/>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pPr algn="l" indent="0" lvl="0" marL="0" marR="0" rtl="0">
              <a:spcBef>
                <a:spcPts val="0"/>
              </a:spcBef>
              <a:spcAft>
                <a:spcPts val="0"/>
              </a:spcAft>
              <a:buNone/>
            </a:pPr>
            <a:r>
              <a:rPr sz="2000" lang="en-IN">
                <a:solidFill>
                  <a:schemeClr val="dk1"/>
                </a:solidFill>
                <a:latin typeface="Arial"/>
                <a:ea typeface="Arial"/>
                <a:cs typeface="Arial"/>
                <a:sym typeface="Arial"/>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00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2</a:t>
            </a:fld>
          </a:p>
        </p:txBody>
      </p:sp>
      <p:sp>
        <p:nvSpPr>
          <p:cNvPr id="1048626" name="Google Shape;91;p8"/>
          <p:cNvSpPr txBox="1"/>
          <p:nvPr/>
        </p:nvSpPr>
        <p:spPr>
          <a:xfrm>
            <a:off x="1217522" y="2123271"/>
            <a:ext cx="8593228" cy="13106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IN">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IN">
                <a:solidFill>
                  <a:srgbClr val="2D83C3"/>
                </a:solidFill>
                <a:latin typeface="Trebuchet MS"/>
                <a:ea typeface="Trebuchet MS"/>
                <a:cs typeface="Trebuchet MS"/>
                <a:sym typeface="Trebuchet MS"/>
              </a:rPr>
              <a:t>3/21/2024  </a:t>
            </a:r>
            <a:r>
              <a:rPr b="1" sz="1100" lang="en-IN">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334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IN"/>
              <a:t>AGENDA</a:t>
            </a:r>
          </a:p>
        </p:txBody>
      </p:sp>
      <p:sp>
        <p:nvSpPr>
          <p:cNvPr id="1048644" name="Google Shape;116;p9"/>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3</a:t>
            </a:fld>
          </a:p>
        </p:txBody>
      </p:sp>
      <p:sp>
        <p:nvSpPr>
          <p:cNvPr id="1048645" name="Google Shape;117;p9"/>
          <p:cNvSpPr txBox="1"/>
          <p:nvPr/>
        </p:nvSpPr>
        <p:spPr>
          <a:xfrm>
            <a:off x="2509807" y="1041533"/>
            <a:ext cx="5029200" cy="4015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IN">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Results and </a:t>
            </a:r>
            <a:r>
              <a:rPr sz="2800" lang="en-IN">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IN">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1849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4</a:t>
            </a:fld>
          </a:p>
        </p:txBody>
      </p:sp>
      <p:sp>
        <p:nvSpPr>
          <p:cNvPr id="1048653" name="Google Shape;130;p10"/>
          <p:cNvSpPr txBox="1"/>
          <p:nvPr/>
        </p:nvSpPr>
        <p:spPr>
          <a:xfrm>
            <a:off x="990600" y="2418100"/>
            <a:ext cx="5781675" cy="3075900"/>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For the growth of an organisation, employee’s performance is crucial.</a:t>
            </a: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For better performance; promotion, increments and appreciation are received.</a:t>
            </a: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For lesser performance, employees are motivated to do in a better and effective manner.</a:t>
            </a: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To find out the better and lesser performers, it is required to do Employee Data Analysis on the performance of the employees.</a:t>
            </a:r>
          </a:p>
          <a:p>
            <a:pPr algn="l" indent="0" lvl="0" marL="0" marR="0" rtl="0">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4"/>
        <p:cNvGrpSpPr/>
        <p:nvPr/>
      </p:nvGrpSpPr>
      <p:grpSpPr>
        <a:xfrm>
          <a:off x="0" y="0"/>
          <a:ext cx="0" cy="0"/>
          <a:chOff x="0" y="0"/>
          <a:chExt cx="0" cy="0"/>
        </a:xfrm>
      </p:grpSpPr>
      <p:grpSp>
        <p:nvGrpSpPr>
          <p:cNvPr id="42" name="Google Shape;135;p11"/>
          <p:cNvGrpSpPr/>
          <p:nvPr/>
        </p:nvGrpSpPr>
        <p:grpSpPr>
          <a:xfrm>
            <a:off x="8658225" y="2647950"/>
            <a:ext cx="3533775" cy="3810000"/>
            <a:chOff x="8658225" y="2647950"/>
            <a:chExt cx="3533775" cy="3810000"/>
          </a:xfrm>
        </p:grpSpPr>
        <p:sp>
          <p:nvSpPr>
            <p:cNvPr id="1048656" name="Google Shape;136;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7" name="Google Shape;137;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8;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8" name="Google Shape;139;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9" name="Google Shape;140;p11"/>
          <p:cNvSpPr txBox="1"/>
          <p:nvPr>
            <p:ph type="title"/>
          </p:nvPr>
        </p:nvSpPr>
        <p:spPr>
          <a:xfrm>
            <a:off x="739775" y="829627"/>
            <a:ext cx="5263515" cy="11849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PROJECT	OVERVIEW</a:t>
            </a:r>
            <a:endParaRPr sz="4250"/>
          </a:p>
        </p:txBody>
      </p:sp>
      <p:pic>
        <p:nvPicPr>
          <p:cNvPr id="2097161" name="Google Shape;141;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0" name="Google Shape;142;p11"/>
          <p:cNvSpPr txBox="1"/>
          <p:nvPr>
            <p:ph type="sldNum" idx="12"/>
          </p:nvPr>
        </p:nvSpPr>
        <p:spPr>
          <a:xfrm>
            <a:off x="11353418" y="6473337"/>
            <a:ext cx="151129"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5</a:t>
            </a:fld>
          </a:p>
        </p:txBody>
      </p:sp>
      <p:sp>
        <p:nvSpPr>
          <p:cNvPr id="1048661" name="Google Shape;143;p11"/>
          <p:cNvSpPr txBox="1"/>
          <p:nvPr/>
        </p:nvSpPr>
        <p:spPr>
          <a:xfrm>
            <a:off x="739775" y="2286000"/>
            <a:ext cx="5737225" cy="3170099"/>
          </a:xfrm>
          <a:prstGeom prst="rect"/>
          <a:noFill/>
          <a:ln>
            <a:noFill/>
          </a:ln>
        </p:spPr>
        <p:txBody>
          <a:bodyPr anchor="t" anchorCtr="0" bIns="45700" lIns="91425" rIns="91425" spcFirstLastPara="1" tIns="45700" wrap="square">
            <a:spAutoFit/>
          </a:bodyPr>
          <a:p>
            <a:pPr algn="just" indent="0" lvl="0" marL="0" marR="0" rtl="0">
              <a:spcBef>
                <a:spcPts val="0"/>
              </a:spcBef>
              <a:spcAft>
                <a:spcPts val="0"/>
              </a:spcAft>
              <a:buNone/>
            </a:pPr>
            <a:r>
              <a:rPr sz="1800" lang="en-IN">
                <a:solidFill>
                  <a:schemeClr val="dk1"/>
                </a:solidFill>
                <a:latin typeface="Calibri"/>
                <a:ea typeface="Calibri"/>
                <a:cs typeface="Calibri"/>
                <a:sym typeface="Calibri"/>
              </a:rPr>
              <a:t>                                             </a:t>
            </a:r>
            <a:r>
              <a:rPr sz="2000" lang="en-IN">
                <a:solidFill>
                  <a:schemeClr val="dk1"/>
                </a:solidFill>
                <a:latin typeface="Arial"/>
                <a:ea typeface="Arial"/>
                <a:cs typeface="Arial"/>
                <a:sym typeface="Arial"/>
              </a:rPr>
              <a:t>Analysing the performance of the employee by considering various factors like gender, rating, performance core, achievements is called </a:t>
            </a:r>
            <a:r>
              <a:rPr b="1" sz="2000" lang="en-IN">
                <a:solidFill>
                  <a:schemeClr val="dk1"/>
                </a:solidFill>
                <a:latin typeface="Arial"/>
                <a:ea typeface="Arial"/>
                <a:cs typeface="Arial"/>
                <a:sym typeface="Arial"/>
              </a:rPr>
              <a:t>Employee Data (Performance) Analysis.</a:t>
            </a:r>
            <a:r>
              <a:rPr sz="2000" lang="en-IN">
                <a:solidFill>
                  <a:schemeClr val="dk1"/>
                </a:solidFill>
                <a:latin typeface="Arial"/>
                <a:ea typeface="Arial"/>
                <a:cs typeface="Arial"/>
                <a:sym typeface="Arial"/>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7"/>
        <p:cNvGrpSpPr/>
        <p:nvPr/>
      </p:nvGrpSpPr>
      <p:grpSpPr>
        <a:xfrm>
          <a:off x="0" y="0"/>
          <a:ext cx="0" cy="0"/>
          <a:chOff x="0" y="0"/>
          <a:chExt cx="0" cy="0"/>
        </a:xfrm>
      </p:grpSpPr>
      <p:sp>
        <p:nvSpPr>
          <p:cNvPr id="1048664" name="Google Shape;148;p1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65" name="Google Shape;149;p12"/>
          <p:cNvSpPr/>
          <p:nvPr/>
        </p:nvSpPr>
        <p:spPr>
          <a:xfrm>
            <a:off x="9286874" y="199643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66" name="Google Shape;150;p1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67" name="Google Shape;151;p12"/>
          <p:cNvSpPr txBox="1"/>
          <p:nvPr>
            <p:ph type="title"/>
          </p:nvPr>
        </p:nvSpPr>
        <p:spPr>
          <a:xfrm>
            <a:off x="699452" y="832368"/>
            <a:ext cx="5014500" cy="4610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3200"/>
              <a:buFont typeface="Trebuchet MS"/>
              <a:buNone/>
            </a:pPr>
            <a:r>
              <a:rPr sz="3200" lang="en-IN"/>
              <a:t>WHO ARE THE END USERS?</a:t>
            </a:r>
            <a:endParaRPr sz="3200"/>
          </a:p>
        </p:txBody>
      </p:sp>
      <p:pic>
        <p:nvPicPr>
          <p:cNvPr id="2097162" name="Google Shape;152;p1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68" name="Google Shape;153;p12"/>
          <p:cNvSpPr txBox="1"/>
          <p:nvPr>
            <p:ph type="sldNum" idx="12"/>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IN"/>
              <a:t>6</a:t>
            </a:fld>
          </a:p>
        </p:txBody>
      </p:sp>
      <p:pic>
        <p:nvPicPr>
          <p:cNvPr id="2097163" name="Google Shape;154;p12"/>
          <p:cNvPicPr preferRelativeResize="0">
            <a:picLocks/>
          </p:cNvPicPr>
          <p:nvPr/>
        </p:nvPicPr>
        <p:blipFill rotWithShape="1">
          <a:blip xmlns:r="http://schemas.openxmlformats.org/officeDocument/2006/relationships" r:embed="rId2">
            <a:alphaModFix/>
          </a:blip>
          <a:srcRect l="5554" t="6663" r="5555" b="7777"/>
          <a:stretch>
            <a:fillRect/>
          </a:stretch>
        </p:blipFill>
        <p:spPr>
          <a:xfrm>
            <a:off x="699450" y="1745200"/>
            <a:ext cx="7367525" cy="4427001"/>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8"/>
        <p:cNvGrpSpPr/>
        <p:nvPr/>
      </p:nvGrpSpPr>
      <p:grpSpPr>
        <a:xfrm>
          <a:off x="0" y="0"/>
          <a:ext cx="0" cy="0"/>
          <a:chOff x="0" y="0"/>
          <a:chExt cx="0" cy="0"/>
        </a:xfrm>
      </p:grpSpPr>
      <p:sp>
        <p:nvSpPr>
          <p:cNvPr id="1048671" name="Google Shape;159;p13"/>
          <p:cNvSpPr/>
          <p:nvPr/>
        </p:nvSpPr>
        <p:spPr>
          <a:xfrm>
            <a:off x="0" y="2362200"/>
            <a:ext cx="1312379" cy="2763520"/>
          </a:xfrm>
          <a:prstGeom prst="rect"/>
          <a:noFill/>
          <a:ln>
            <a:noFill/>
          </a:ln>
        </p:spPr>
      </p:sp>
      <p:sp>
        <p:nvSpPr>
          <p:cNvPr id="1048672" name="Google Shape;160;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73" name="Google Shape;161;p13"/>
          <p:cNvSpPr/>
          <p:nvPr/>
        </p:nvSpPr>
        <p:spPr>
          <a:xfrm>
            <a:off x="9377362" y="171615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74" name="Google Shape;162;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75" name="Google Shape;163;p13"/>
          <p:cNvSpPr txBox="1"/>
          <p:nvPr>
            <p:ph type="title"/>
          </p:nvPr>
        </p:nvSpPr>
        <p:spPr>
          <a:xfrm>
            <a:off x="558165" y="857885"/>
            <a:ext cx="9763200" cy="457826"/>
          </a:xfrm>
          <a:prstGeom prst="rect"/>
          <a:noFill/>
          <a:ln>
            <a:noFill/>
          </a:ln>
        </p:spPr>
        <p:txBody>
          <a:bodyPr anchor="t" anchorCtr="0" bIns="0" lIns="0" rIns="0" spcFirstLastPara="1" tIns="13325" wrap="square">
            <a:spAutoFit/>
          </a:bodyPr>
          <a:p>
            <a:pPr algn="ctr" indent="0" lvl="0" marL="12700" rtl="0">
              <a:lnSpc>
                <a:spcPct val="100000"/>
              </a:lnSpc>
              <a:spcBef>
                <a:spcPts val="0"/>
              </a:spcBef>
              <a:spcAft>
                <a:spcPts val="0"/>
              </a:spcAft>
              <a:buClr>
                <a:schemeClr val="dk1"/>
              </a:buClr>
              <a:buSzPts val="3200"/>
              <a:buFont typeface="Trebuchet MS"/>
              <a:buNone/>
            </a:pPr>
            <a:r>
              <a:rPr sz="3200" lang="en-IN"/>
              <a:t>OUR SOLUTION AND ITS VALUE PROPOSITION</a:t>
            </a:r>
          </a:p>
        </p:txBody>
      </p:sp>
      <p:pic>
        <p:nvPicPr>
          <p:cNvPr id="2097164" name="Google Shape;164;p13"/>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76" name="Google Shape;165;p13"/>
          <p:cNvSpPr txBox="1"/>
          <p:nvPr>
            <p:ph type="sldNum" idx="12"/>
          </p:nvPr>
        </p:nvSpPr>
        <p:spPr>
          <a:xfrm>
            <a:off x="11353418" y="6473337"/>
            <a:ext cx="151200" cy="1593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IN"/>
              <a:t>7</a:t>
            </a:fld>
          </a:p>
        </p:txBody>
      </p:sp>
      <p:graphicFrame>
        <p:nvGraphicFramePr>
          <p:cNvPr id="4194304" name="Google Shape;166;p13"/>
          <p:cNvGraphicFramePr>
            <a:graphicFrameLocks/>
          </p:cNvGraphicFramePr>
          <p:nvPr/>
        </p:nvGraphicFramePr>
        <p:xfrm>
          <a:off x="1872968" y="2179310"/>
          <a:ext cx="3000000" cy="3000000"/>
        </p:xfrm>
        <a:graphic>
          <a:graphicData uri="http://schemas.openxmlformats.org/drawingml/2006/table">
            <a:tbl>
              <a:tblPr firstRow="1" bandRow="1">
                <a:noFill/>
                <a:tableStyleId>{861A6830-41F7-4D16-840B-C9C1AB82BBCD}</a:tableStyleId>
              </a:tblPr>
              <a:tblGrid>
                <a:gridCol w="2314075"/>
                <a:gridCol w="3689100"/>
              </a:tblGrid>
              <a:tr h="370850">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TECHNIQUES USED</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EXPLANATION ( WHY )</a:t>
                      </a:r>
                      <a:endParaRPr cap="none" sz="1800" strike="noStrike" u="none"/>
                    </a:p>
                  </a:txBody>
                  <a:tcPr marL="91450" marR="91450" marT="45725" marB="45725"/>
                </a:tc>
              </a:tr>
              <a:tr h="370850">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Formula</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To calculate Employee Performance Level</a:t>
                      </a:r>
                      <a:endParaRPr cap="none" sz="1800" strike="noStrike" u="none"/>
                    </a:p>
                  </a:txBody>
                  <a:tcPr marL="91450" marR="91450" marT="45725" marB="45725"/>
                </a:tc>
              </a:tr>
              <a:tr h="370850">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Pivot Table</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To summarise</a:t>
                      </a:r>
                      <a:endParaRPr cap="none" sz="1800" strike="noStrike" u="none"/>
                    </a:p>
                  </a:txBody>
                  <a:tcPr marL="91450" marR="91450" marT="45725" marB="45725"/>
                </a:tc>
              </a:tr>
              <a:tr h="370850">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Graph</a:t>
                      </a:r>
                      <a:endParaRPr cap="none" sz="1800" strike="noStrike" u="none"/>
                    </a:p>
                  </a:txBody>
                  <a:tcPr marL="91450" marR="91450" marT="45725" marB="45725"/>
                </a:tc>
                <a:tc>
                  <a:txBody>
                    <a:bodyPr/>
                    <a:p>
                      <a:pPr algn="l" indent="0" lvl="0" marL="0" marR="0" rtl="0">
                        <a:lnSpc>
                          <a:spcPct val="100000"/>
                        </a:lnSpc>
                        <a:spcBef>
                          <a:spcPts val="0"/>
                        </a:spcBef>
                        <a:spcAft>
                          <a:spcPts val="0"/>
                        </a:spcAft>
                        <a:buSzPts val="2000"/>
                        <a:buFont typeface="Arial"/>
                        <a:buNone/>
                      </a:pPr>
                      <a:r>
                        <a:rPr cap="none" sz="2000" lang="en-IN" strike="noStrike" u="none">
                          <a:latin typeface="Arial"/>
                          <a:ea typeface="Arial"/>
                          <a:cs typeface="Arial"/>
                          <a:sym typeface="Arial"/>
                        </a:rPr>
                        <a:t>To present the data visually (Data Visualisation)</a:t>
                      </a:r>
                      <a:endParaRPr cap="none" sz="1800" strike="noStrike" u="none"/>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70"/>
        <p:cNvGrpSpPr/>
        <p:nvPr/>
      </p:nvGrpSpPr>
      <p:grpSpPr>
        <a:xfrm>
          <a:off x="0" y="0"/>
          <a:ext cx="0" cy="0"/>
          <a:chOff x="0" y="0"/>
          <a:chExt cx="0" cy="0"/>
        </a:xfrm>
      </p:grpSpPr>
      <p:sp>
        <p:nvSpPr>
          <p:cNvPr id="1048679" name="Google Shape;171;p14"/>
          <p:cNvSpPr txBox="1"/>
          <p:nvPr>
            <p:ph type="title"/>
          </p:nvPr>
        </p:nvSpPr>
        <p:spPr>
          <a:xfrm>
            <a:off x="755332" y="385444"/>
            <a:ext cx="10681200" cy="660401"/>
          </a:xfrm>
          <a:prstGeom prst="rect"/>
          <a:noFill/>
          <a:ln>
            <a:noFill/>
          </a:ln>
        </p:spPr>
        <p:txBody>
          <a:bodyPr anchor="t" anchorCtr="0" bIns="0" lIns="0" rIns="0" spcFirstLastPara="1" tIns="0" wrap="square">
            <a:spAutoFit/>
          </a:bodyPr>
          <a:p>
            <a:pPr algn="l" indent="0" lvl="0" marL="0" rtl="0">
              <a:spcBef>
                <a:spcPts val="0"/>
              </a:spcBef>
              <a:spcAft>
                <a:spcPts val="0"/>
              </a:spcAft>
              <a:buClr>
                <a:schemeClr val="dk1"/>
              </a:buClr>
              <a:buSzPts val="4800"/>
              <a:buFont typeface="Trebuchet MS"/>
              <a:buNone/>
            </a:pPr>
            <a:r>
              <a:rPr lang="en-IN"/>
              <a:t>Dataset Description</a:t>
            </a:r>
          </a:p>
        </p:txBody>
      </p:sp>
      <p:sp>
        <p:nvSpPr>
          <p:cNvPr id="1048680" name="Google Shape;172;p14"/>
          <p:cNvSpPr txBox="1"/>
          <p:nvPr/>
        </p:nvSpPr>
        <p:spPr>
          <a:xfrm>
            <a:off x="838200" y="1600200"/>
            <a:ext cx="5943600" cy="4676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000"/>
              <a:buFont typeface="Calibri"/>
              <a:buNone/>
            </a:pPr>
            <a:r>
              <a:rPr b="1" sz="2000" lang="en-IN">
                <a:solidFill>
                  <a:schemeClr val="dk1"/>
                </a:solidFill>
                <a:latin typeface="Calibri"/>
                <a:ea typeface="Calibri"/>
                <a:cs typeface="Calibri"/>
                <a:sym typeface="Calibri"/>
              </a:rPr>
              <a:t>Employee </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2000"/>
              <a:buFont typeface="Calibri"/>
              <a:buNone/>
            </a:pPr>
            <a:r>
              <a:t/>
            </a:r>
            <a:endParaRPr b="1" sz="2000">
              <a:solidFill>
                <a:schemeClr val="dk1"/>
              </a:solidFill>
              <a:latin typeface="Arial"/>
              <a:ea typeface="Arial"/>
              <a:cs typeface="Arial"/>
              <a:sym typeface="Arial"/>
            </a:endParaRPr>
          </a:p>
          <a:p>
            <a:pPr algn="l" indent="0" lvl="0" marL="0" marR="0" rtl="0">
              <a:spcBef>
                <a:spcPts val="0"/>
              </a:spcBef>
              <a:spcAft>
                <a:spcPts val="0"/>
              </a:spcAft>
              <a:buClr>
                <a:schemeClr val="dk1"/>
              </a:buClr>
              <a:buSzPts val="2000"/>
              <a:buFont typeface="Calibri"/>
              <a:buNone/>
            </a:pPr>
            <a:r>
              <a:rPr sz="2000" lang="en-IN">
                <a:solidFill>
                  <a:schemeClr val="dk1"/>
                </a:solidFill>
                <a:latin typeface="Calibri"/>
                <a:ea typeface="Calibri"/>
                <a:cs typeface="Calibri"/>
                <a:sym typeface="Calibri"/>
              </a:rPr>
              <a:t>There were a total of 2</a:t>
            </a:r>
            <a:r>
              <a:rPr sz="2000" lang="en-IN">
                <a:solidFill>
                  <a:schemeClr val="dk1"/>
                </a:solidFill>
                <a:latin typeface="Arial"/>
                <a:ea typeface="Arial"/>
                <a:cs typeface="Arial"/>
                <a:sym typeface="Arial"/>
              </a:rPr>
              <a:t>6 features in the employee dataset. And 9 features </a:t>
            </a:r>
            <a:r>
              <a:rPr sz="2000" lang="en-IN">
                <a:solidFill>
                  <a:schemeClr val="dk1"/>
                </a:solidFill>
                <a:latin typeface="Calibri"/>
                <a:ea typeface="Calibri"/>
                <a:cs typeface="Calibri"/>
                <a:sym typeface="Calibri"/>
              </a:rPr>
              <a:t>we're taken into consideration</a:t>
            </a:r>
            <a:r>
              <a:rPr sz="2000" lang="en-IN">
                <a:solidFill>
                  <a:schemeClr val="dk1"/>
                </a:solidFill>
                <a:latin typeface="Arial"/>
                <a:ea typeface="Arial"/>
                <a:cs typeface="Arial"/>
                <a:sym typeface="Arial"/>
              </a:rPr>
              <a:t>:-</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ID</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First Name</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Last Name </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Status</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Performance Level</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Current Employee Ratings</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Department Type</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Division</a:t>
            </a:r>
            <a:endParaRPr sz="1800">
              <a:solidFill>
                <a:schemeClr val="dk1"/>
              </a:solidFill>
              <a:latin typeface="Calibri"/>
              <a:ea typeface="Calibri"/>
              <a:cs typeface="Calibri"/>
              <a:sym typeface="Calibri"/>
            </a:endParaRP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Job Function</a:t>
            </a:r>
            <a:endParaRPr sz="1800">
              <a:solidFill>
                <a:schemeClr val="dk1"/>
              </a:solidFill>
              <a:latin typeface="Calibri"/>
              <a:ea typeface="Calibri"/>
              <a:cs typeface="Calibri"/>
              <a:sym typeface="Calibri"/>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p:txBody>
      </p:sp>
      <p:pic>
        <p:nvPicPr>
          <p:cNvPr id="2097165" name="Google Shape;173;p14" descr="DataSet Type | Different Dataset Types and Examples"/>
          <p:cNvPicPr preferRelativeResize="0">
            <a:picLocks/>
          </p:cNvPicPr>
          <p:nvPr/>
        </p:nvPicPr>
        <p:blipFill rotWithShape="1">
          <a:blip xmlns:r="http://schemas.openxmlformats.org/officeDocument/2006/relationships" r:embed="rId1">
            <a:alphaModFix/>
          </a:blip>
          <a:srcRect l="48221" t="9995" r="0" b="8404"/>
          <a:stretch>
            <a:fillRect/>
          </a:stretch>
        </p:blipFill>
        <p:spPr>
          <a:xfrm>
            <a:off x="6324600" y="1752600"/>
            <a:ext cx="3276601" cy="2868782"/>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3" name="Google Shape;178;p15"/>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2D83C3"/>
              </a:buClr>
              <a:buSzPts val="1100"/>
              <a:buFont typeface="Trebuchet MS"/>
              <a:buNone/>
            </a:pPr>
            <a:r>
              <a:rPr sz="1100" lang="en-IN">
                <a:solidFill>
                  <a:srgbClr val="2D83C3"/>
                </a:solidFill>
                <a:latin typeface="Trebuchet MS"/>
                <a:ea typeface="Trebuchet MS"/>
                <a:cs typeface="Trebuchet MS"/>
                <a:sym typeface="Trebuchet MS"/>
              </a:rPr>
              <a:t>3/21/2024  </a:t>
            </a:r>
            <a:r>
              <a:rPr b="1" sz="1100" lang="en-IN">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84" name="Google Shape;179;p1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85" name="Google Shape;180;p15"/>
          <p:cNvSpPr/>
          <p:nvPr/>
        </p:nvSpPr>
        <p:spPr>
          <a:xfrm>
            <a:off x="9353550" y="1820889"/>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86" name="Google Shape;181;p1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048687" name="Google Shape;182;p15"/>
          <p:cNvSpPr/>
          <p:nvPr/>
        </p:nvSpPr>
        <p:spPr>
          <a:xfrm rot="-1711312">
            <a:off x="570303" y="3872754"/>
            <a:ext cx="1478829" cy="2621321"/>
          </a:xfrm>
          <a:prstGeom prst="rect"/>
          <a:noFill/>
          <a:ln>
            <a:noFill/>
          </a:ln>
        </p:spPr>
      </p:sp>
      <p:sp>
        <p:nvSpPr>
          <p:cNvPr id="1048688" name="Google Shape;183;p15"/>
          <p:cNvSpPr txBox="1"/>
          <p:nvPr>
            <p:ph type="title"/>
          </p:nvPr>
        </p:nvSpPr>
        <p:spPr>
          <a:xfrm>
            <a:off x="739775" y="654938"/>
            <a:ext cx="8480400" cy="670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IN"/>
              <a:t>THE "WOW" IN OUR SOLUTION</a:t>
            </a:r>
            <a:endParaRPr sz="4250"/>
          </a:p>
        </p:txBody>
      </p:sp>
      <p:sp>
        <p:nvSpPr>
          <p:cNvPr id="1048689" name="Google Shape;184;p15"/>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IN">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0" name="Google Shape;185;p15"/>
          <p:cNvSpPr txBox="1"/>
          <p:nvPr/>
        </p:nvSpPr>
        <p:spPr>
          <a:xfrm>
            <a:off x="2743200" y="2354703"/>
            <a:ext cx="8534100" cy="954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Clr>
                <a:schemeClr val="dk1"/>
              </a:buClr>
              <a:buSzPts val="2800"/>
              <a:buFont typeface="Calibri"/>
              <a:buNone/>
            </a:pPr>
            <a:r>
              <a:t/>
            </a:r>
            <a:endParaRPr sz="2800">
              <a:solidFill>
                <a:schemeClr val="dk1"/>
              </a:solidFill>
              <a:latin typeface="Times New Roman"/>
              <a:ea typeface="Times New Roman"/>
              <a:cs typeface="Times New Roman"/>
              <a:sym typeface="Times New Roman"/>
            </a:endParaRPr>
          </a:p>
        </p:txBody>
      </p:sp>
      <p:sp>
        <p:nvSpPr>
          <p:cNvPr id="1048691" name="Google Shape;186;p15"/>
          <p:cNvSpPr txBox="1"/>
          <p:nvPr/>
        </p:nvSpPr>
        <p:spPr>
          <a:xfrm>
            <a:off x="2133600" y="1871606"/>
            <a:ext cx="6705600" cy="1920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algn="l" indent="0" lvl="0" marL="0" marR="0" rtl="0">
              <a:spcBef>
                <a:spcPts val="0"/>
              </a:spcBef>
              <a:spcAft>
                <a:spcPts val="0"/>
              </a:spcAft>
              <a:buClr>
                <a:schemeClr val="dk1"/>
              </a:buClr>
              <a:buSzPts val="3400"/>
              <a:buFont typeface="Calibri"/>
              <a:buNone/>
            </a:pPr>
            <a:r>
              <a:t/>
            </a:r>
            <a:endParaRPr b="1" sz="3400" u="sng">
              <a:solidFill>
                <a:schemeClr val="dk1"/>
              </a:solidFill>
              <a:latin typeface="Arial"/>
              <a:ea typeface="Arial"/>
              <a:cs typeface="Arial"/>
              <a:sym typeface="Arial"/>
            </a:endParaRPr>
          </a:p>
          <a:p>
            <a:pPr algn="l" indent="0" lvl="0" marL="0" marR="0" rtl="0">
              <a:spcBef>
                <a:spcPts val="0"/>
              </a:spcBef>
              <a:spcAft>
                <a:spcPts val="0"/>
              </a:spcAft>
              <a:buClr>
                <a:schemeClr val="dk1"/>
              </a:buClr>
              <a:buSzPts val="2400"/>
              <a:buFont typeface="Arial"/>
              <a:buNone/>
            </a:pPr>
            <a:r>
              <a:rPr sz="2400" lang="en-IN">
                <a:solidFill>
                  <a:schemeClr val="dk1"/>
                </a:solidFill>
                <a:latin typeface="Arial"/>
                <a:ea typeface="Arial"/>
                <a:cs typeface="Arial"/>
                <a:sym typeface="Arial"/>
              </a:rPr>
              <a:t>Performance Level Formula = IFS(Z8&gt;=5,”VERY HIGH”,Z8&gt;=4,”HIGH”,Z8&gt;=3,”MED”,”TRUE”,”LOW”)</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RMX2189</dc:creator>
  <dcterms:created xsi:type="dcterms:W3CDTF">2024-09-10T16:26:19Z</dcterms:created>
  <dcterms:modified xsi:type="dcterms:W3CDTF">2024-09-10T16:26:19Z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d102c49c9e1b442b9ed087d807a273eb</vt:lpwstr>
  </property>
</Properties>
</file>