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58" r:id="rId5"/>
    <p:sldId id="261" r:id="rId6"/>
    <p:sldId id="263" r:id="rId7"/>
    <p:sldId id="264" r:id="rId8"/>
    <p:sldId id="260" r:id="rId9"/>
    <p:sldId id="262" r:id="rId10"/>
    <p:sldId id="265" r:id="rId11"/>
    <p:sldId id="266" r:id="rId12"/>
    <p:sldId id="269" r:id="rId13"/>
    <p:sldId id="268" r:id="rId14"/>
    <p:sldId id="286" r:id="rId15"/>
    <p:sldId id="270" r:id="rId16"/>
    <p:sldId id="271" r:id="rId17"/>
    <p:sldId id="272" r:id="rId18"/>
    <p:sldId id="274" r:id="rId19"/>
    <p:sldId id="275" r:id="rId20"/>
    <p:sldId id="282" r:id="rId21"/>
    <p:sldId id="283" r:id="rId22"/>
    <p:sldId id="284" r:id="rId23"/>
    <p:sldId id="285" r:id="rId24"/>
    <p:sldId id="281" r:id="rId25"/>
    <p:sldId id="279" r:id="rId26"/>
    <p:sldId id="276" r:id="rId27"/>
    <p:sldId id="277" r:id="rId28"/>
    <p:sldId id="278" r:id="rId29"/>
    <p:sldId id="28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5E952A-F5B7-E44D-C647-7BB5913875C2}" v="13" dt="2024-04-15T17:26:50.809"/>
    <p1510:client id="{565945DA-F061-57F4-952E-0DB02692F739}" v="797" dt="2024-04-15T03:53:03.254"/>
    <p1510:client id="{7398E2D5-F4E0-5814-C1C3-71213F280314}" v="82" dt="2024-04-15T01:56:16.936"/>
    <p1510:client id="{AC8CEC0E-9E9F-F624-6C55-3E6E29320592}" v="298" dt="2024-04-14T15:21:44.8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37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222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3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413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089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606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06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430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842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04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084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482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pmGQCyxrf3t0acZNgo_5JJqvDYGytFIn#scrollTo=nABK_5eX07Zd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26911" y="1320100"/>
            <a:ext cx="6163101" cy="189225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b="1" kern="1200" dirty="0">
                <a:latin typeface="+mj-lt"/>
                <a:ea typeface="+mj-ea"/>
                <a:cs typeface="+mj-cs"/>
              </a:rPr>
              <a:t>Extracting Training Data from Large Language Models</a:t>
            </a:r>
            <a:endParaRPr lang="en-US" sz="4000" b="1" kern="1200" dirty="0">
              <a:latin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6340" y="5931171"/>
            <a:ext cx="7620000" cy="5918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 dirty="0">
                <a:solidFill>
                  <a:srgbClr val="000000"/>
                </a:solidFill>
                <a:latin typeface="Arial"/>
                <a:cs typeface="Arial"/>
              </a:rPr>
              <a:t>Carlini, Nicholas, et al. "Extracting training data from large language models." </a:t>
            </a:r>
            <a:r>
              <a:rPr lang="en-US" sz="1700" i="1" dirty="0">
                <a:solidFill>
                  <a:srgbClr val="000000"/>
                </a:solidFill>
                <a:latin typeface="Arial"/>
                <a:cs typeface="Arial"/>
              </a:rPr>
              <a:t>30th USENIX Security Symposium (USENIX Security 21)</a:t>
            </a:r>
            <a:r>
              <a:rPr lang="en-US" sz="1700" dirty="0">
                <a:solidFill>
                  <a:srgbClr val="000000"/>
                </a:solidFill>
                <a:latin typeface="Arial"/>
                <a:cs typeface="Arial"/>
              </a:rPr>
              <a:t>. 2021.</a:t>
            </a:r>
            <a:endParaRPr lang="en-US" sz="1700" dirty="0">
              <a:solidFill>
                <a:srgbClr val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060DF3-B7A2-0794-F525-C00837E6BABD}"/>
              </a:ext>
            </a:extLst>
          </p:cNvPr>
          <p:cNvSpPr txBox="1"/>
          <p:nvPr/>
        </p:nvSpPr>
        <p:spPr>
          <a:xfrm>
            <a:off x="9460974" y="4345589"/>
            <a:ext cx="212334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 defTabSz="493776">
              <a:spcAft>
                <a:spcPts val="600"/>
              </a:spcAft>
            </a:pPr>
            <a:r>
              <a:rPr lang="en-US" sz="16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Abhishek Srikanth</a:t>
            </a:r>
            <a:endParaRPr lang="en-US" sz="3200">
              <a:solidFill>
                <a:srgbClr val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1E3C68-696B-B700-2B33-BBC3FA2729AF}"/>
              </a:ext>
            </a:extLst>
          </p:cNvPr>
          <p:cNvSpPr txBox="1"/>
          <p:nvPr/>
        </p:nvSpPr>
        <p:spPr>
          <a:xfrm>
            <a:off x="9045231" y="4777642"/>
            <a:ext cx="253627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 defTabSz="493776">
              <a:spcAft>
                <a:spcPts val="600"/>
              </a:spcAft>
            </a:pPr>
            <a:r>
              <a:rPr lang="en-US" sz="16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Lakshmi Swaminathan</a:t>
            </a:r>
            <a:endParaRPr lang="en-US" sz="3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E4D2AE-8CED-71E3-5394-3B4AA9F315DB}"/>
              </a:ext>
            </a:extLst>
          </p:cNvPr>
          <p:cNvSpPr txBox="1"/>
          <p:nvPr/>
        </p:nvSpPr>
        <p:spPr>
          <a:xfrm>
            <a:off x="1314824" y="735106"/>
            <a:ext cx="10053763" cy="292847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the </a:t>
            </a:r>
            <a:r>
              <a:rPr lang="en-US" sz="4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Threat Model</a:t>
            </a: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? Capabilities and Objectives</a:t>
            </a:r>
          </a:p>
        </p:txBody>
      </p:sp>
    </p:spTree>
    <p:extLst>
      <p:ext uri="{BB962C8B-B14F-4D97-AF65-F5344CB8AC3E}">
        <p14:creationId xmlns:p14="http://schemas.microsoft.com/office/powerpoint/2010/main" val="902557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penAI, ChatGPT Logo Icon 22227364 PNG">
            <a:extLst>
              <a:ext uri="{FF2B5EF4-FFF2-40B4-BE49-F238E27FC236}">
                <a16:creationId xmlns:a16="http://schemas.microsoft.com/office/drawing/2014/main" id="{DFC56207-357B-F591-B5C7-CF03749C0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83167"/>
            <a:ext cx="5291666" cy="529166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22711C8-C078-2FBD-663A-4D26E8F3B5F4}"/>
              </a:ext>
            </a:extLst>
          </p:cNvPr>
          <p:cNvGrpSpPr/>
          <p:nvPr/>
        </p:nvGrpSpPr>
        <p:grpSpPr>
          <a:xfrm>
            <a:off x="6256865" y="2670584"/>
            <a:ext cx="5291667" cy="1516827"/>
            <a:chOff x="3012223" y="2578897"/>
            <a:chExt cx="6710548" cy="192354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48B2924-E5DF-438A-E75F-80120E9B08D3}"/>
                </a:ext>
              </a:extLst>
            </p:cNvPr>
            <p:cNvSpPr txBox="1"/>
            <p:nvPr/>
          </p:nvSpPr>
          <p:spPr>
            <a:xfrm>
              <a:off x="3012223" y="2578897"/>
              <a:ext cx="4512150" cy="70788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defTabSz="713232">
                <a:spcAft>
                  <a:spcPts val="600"/>
                </a:spcAft>
              </a:pPr>
              <a:r>
                <a:rPr lang="en-US" sz="31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What is the </a:t>
              </a:r>
              <a:r>
                <a:rPr lang="en-US" sz="312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Target</a:t>
              </a:r>
              <a:r>
                <a:rPr lang="en-US" sz="31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? </a:t>
              </a:r>
              <a:endParaRPr lang="en-US" sz="40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CE99313-A570-9816-046B-FA112E7545D7}"/>
                </a:ext>
              </a:extLst>
            </p:cNvPr>
            <p:cNvSpPr txBox="1"/>
            <p:nvPr/>
          </p:nvSpPr>
          <p:spPr>
            <a:xfrm>
              <a:off x="3013561" y="3302111"/>
              <a:ext cx="6709210" cy="120032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defTabSz="713232">
                <a:spcAft>
                  <a:spcPts val="600"/>
                </a:spcAft>
              </a:pPr>
              <a:r>
                <a:rPr lang="en-US" sz="5616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OpenAI's GPT-2</a:t>
              </a:r>
              <a:endParaRPr lang="en-US" sz="7200" b="1"/>
            </a:p>
          </p:txBody>
        </p:sp>
      </p:grpSp>
    </p:spTree>
    <p:extLst>
      <p:ext uri="{BB962C8B-B14F-4D97-AF65-F5344CB8AC3E}">
        <p14:creationId xmlns:p14="http://schemas.microsoft.com/office/powerpoint/2010/main" val="4168102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diagram of a diagram&#10;&#10;Description automatically generated">
            <a:extLst>
              <a:ext uri="{FF2B5EF4-FFF2-40B4-BE49-F238E27FC236}">
                <a16:creationId xmlns:a16="http://schemas.microsoft.com/office/drawing/2014/main" id="{D5237E15-D65E-3797-6E2B-8E6407D2D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44" y="2170085"/>
            <a:ext cx="11421911" cy="34523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C7240F-32F1-3E25-BA5A-F84F88BD0D91}"/>
              </a:ext>
            </a:extLst>
          </p:cNvPr>
          <p:cNvSpPr txBox="1"/>
          <p:nvPr/>
        </p:nvSpPr>
        <p:spPr>
          <a:xfrm>
            <a:off x="4400474" y="783064"/>
            <a:ext cx="339807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b="1" dirty="0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3387437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E8A491-7C9F-FC40-D2B0-F47FC4372BFB}"/>
              </a:ext>
            </a:extLst>
          </p:cNvPr>
          <p:cNvSpPr txBox="1"/>
          <p:nvPr/>
        </p:nvSpPr>
        <p:spPr>
          <a:xfrm>
            <a:off x="5059513" y="2177634"/>
            <a:ext cx="6015092" cy="7140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latin typeface="+mj-lt"/>
                <a:ea typeface="+mj-ea"/>
                <a:cs typeface="+mj-cs"/>
              </a:rPr>
              <a:t>Top-n</a:t>
            </a:r>
            <a:r>
              <a:rPr lang="en-US" sz="3200" kern="1200" dirty="0">
                <a:latin typeface="+mj-lt"/>
                <a:ea typeface="+mj-ea"/>
                <a:cs typeface="+mj-cs"/>
              </a:rPr>
              <a:t> Sampling Technique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E033D5-F69C-CFDB-A36F-D939E66F9A3C}"/>
              </a:ext>
            </a:extLst>
          </p:cNvPr>
          <p:cNvSpPr txBox="1"/>
          <p:nvPr/>
        </p:nvSpPr>
        <p:spPr>
          <a:xfrm>
            <a:off x="5059513" y="3236597"/>
            <a:ext cx="5435776" cy="64585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3200" kern="1200" dirty="0">
                <a:latin typeface="+mn-lt"/>
                <a:ea typeface="+mn-ea"/>
                <a:cs typeface="+mn-cs"/>
              </a:rPr>
              <a:t>Decaying </a:t>
            </a:r>
            <a:r>
              <a:rPr lang="en-US" sz="3200" b="1" kern="1200" dirty="0">
                <a:latin typeface="+mn-lt"/>
                <a:ea typeface="+mn-ea"/>
                <a:cs typeface="+mn-cs"/>
              </a:rPr>
              <a:t>Temperature</a:t>
            </a:r>
            <a:endParaRPr lang="en-US" sz="3200" b="1" kern="1200" dirty="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BA1BA0-8E85-F444-CB02-D394F48B0AE1}"/>
              </a:ext>
            </a:extLst>
          </p:cNvPr>
          <p:cNvSpPr txBox="1"/>
          <p:nvPr/>
        </p:nvSpPr>
        <p:spPr>
          <a:xfrm>
            <a:off x="5064842" y="4386096"/>
            <a:ext cx="498459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3200" b="1" dirty="0"/>
              <a:t>Internet Data</a:t>
            </a:r>
            <a:r>
              <a:rPr lang="en-US" sz="3200" dirty="0"/>
              <a:t> Conditioning</a:t>
            </a:r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C98C336-6D5F-084B-D7AD-FF1C218345AF}"/>
              </a:ext>
            </a:extLst>
          </p:cNvPr>
          <p:cNvGrpSpPr/>
          <p:nvPr/>
        </p:nvGrpSpPr>
        <p:grpSpPr>
          <a:xfrm>
            <a:off x="226358" y="2502328"/>
            <a:ext cx="5284181" cy="1474970"/>
            <a:chOff x="2799906" y="1984743"/>
            <a:chExt cx="5284181" cy="147497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694381E-CE97-93AF-9871-87B976FC08D6}"/>
                </a:ext>
              </a:extLst>
            </p:cNvPr>
            <p:cNvSpPr txBox="1"/>
            <p:nvPr/>
          </p:nvSpPr>
          <p:spPr>
            <a:xfrm>
              <a:off x="2799906" y="1984743"/>
              <a:ext cx="3730422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3600" dirty="0">
                  <a:solidFill>
                    <a:srgbClr val="FFFFFF"/>
                  </a:solidFill>
                </a:rPr>
                <a:t>Text Generation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442E56-C61A-900C-50CA-B43794B1B9C8}"/>
                </a:ext>
              </a:extLst>
            </p:cNvPr>
            <p:cNvSpPr txBox="1"/>
            <p:nvPr/>
          </p:nvSpPr>
          <p:spPr>
            <a:xfrm>
              <a:off x="2803250" y="2628716"/>
              <a:ext cx="5280837" cy="83099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800" b="1" dirty="0">
                  <a:solidFill>
                    <a:srgbClr val="FFFFFF"/>
                  </a:solidFill>
                </a:rPr>
                <a:t>Techniques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7097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C98C336-6D5F-084B-D7AD-FF1C218345AF}"/>
              </a:ext>
            </a:extLst>
          </p:cNvPr>
          <p:cNvGrpSpPr/>
          <p:nvPr/>
        </p:nvGrpSpPr>
        <p:grpSpPr>
          <a:xfrm>
            <a:off x="226358" y="2502328"/>
            <a:ext cx="5284181" cy="1474970"/>
            <a:chOff x="2799906" y="1984743"/>
            <a:chExt cx="5284181" cy="147497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694381E-CE97-93AF-9871-87B976FC08D6}"/>
                </a:ext>
              </a:extLst>
            </p:cNvPr>
            <p:cNvSpPr txBox="1"/>
            <p:nvPr/>
          </p:nvSpPr>
          <p:spPr>
            <a:xfrm>
              <a:off x="2799906" y="1984743"/>
              <a:ext cx="3730422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3600" dirty="0">
                  <a:solidFill>
                    <a:srgbClr val="FFFFFF"/>
                  </a:solidFill>
                </a:rPr>
                <a:t>Sorting</a:t>
              </a:r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442E56-C61A-900C-50CA-B43794B1B9C8}"/>
                </a:ext>
              </a:extLst>
            </p:cNvPr>
            <p:cNvSpPr txBox="1"/>
            <p:nvPr/>
          </p:nvSpPr>
          <p:spPr>
            <a:xfrm>
              <a:off x="2803250" y="2628716"/>
              <a:ext cx="5280837" cy="83099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800" b="1" dirty="0">
                  <a:solidFill>
                    <a:srgbClr val="FFFFFF"/>
                  </a:solidFill>
                </a:rPr>
                <a:t>Techniques</a:t>
              </a:r>
            </a:p>
          </p:txBody>
        </p:sp>
      </p:grpSp>
      <p:pic>
        <p:nvPicPr>
          <p:cNvPr id="2" name="Picture 1" descr="A white text with black text&#10;&#10;Description automatically generated">
            <a:extLst>
              <a:ext uri="{FF2B5EF4-FFF2-40B4-BE49-F238E27FC236}">
                <a16:creationId xmlns:a16="http://schemas.microsoft.com/office/drawing/2014/main" id="{3E0A5CE2-4097-0CFE-195F-D3B46C050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999" y="1843628"/>
            <a:ext cx="6636229" cy="371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917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list of information on a white background&#10;&#10;Description automatically generated">
            <a:extLst>
              <a:ext uri="{FF2B5EF4-FFF2-40B4-BE49-F238E27FC236}">
                <a16:creationId xmlns:a16="http://schemas.microsoft.com/office/drawing/2014/main" id="{DF87BFEB-F211-466C-454F-95964234C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6845" y="1119996"/>
            <a:ext cx="3740989" cy="3740989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9B2DBEC-B5E5-D62B-3424-CF5451A5F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FE66993-639C-648F-6FC9-0381EE5CE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8D6E46-D156-1557-8F9E-841A4D647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9BDC9F4-7C82-E273-4C3A-D5DDEF55CA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20AF1C2-4BC7-49E6-B706-77681A024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5" name="Picture 24" descr="A list of information on a white background&#10;&#10;Description automatically generated">
            <a:extLst>
              <a:ext uri="{FF2B5EF4-FFF2-40B4-BE49-F238E27FC236}">
                <a16:creationId xmlns:a16="http://schemas.microsoft.com/office/drawing/2014/main" id="{23D13C06-0510-F88F-5695-2E8EC9895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826" y="501771"/>
            <a:ext cx="5926346" cy="586883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2F32270-93FC-73FD-8F13-CFFAC6AE04D2}"/>
              </a:ext>
            </a:extLst>
          </p:cNvPr>
          <p:cNvSpPr txBox="1"/>
          <p:nvPr/>
        </p:nvSpPr>
        <p:spPr>
          <a:xfrm>
            <a:off x="453054" y="2788539"/>
            <a:ext cx="275710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 b="1" dirty="0">
                <a:solidFill>
                  <a:srgbClr val="FFFFFF"/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87104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9B2DBEC-B5E5-D62B-3424-CF5451A5F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FE66993-639C-648F-6FC9-0381EE5CE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8D6E46-D156-1557-8F9E-841A4D647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9BDC9F4-7C82-E273-4C3A-D5DDEF55CA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20AF1C2-4BC7-49E6-B706-77681A024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F32270-93FC-73FD-8F13-CFFAC6AE04D2}"/>
              </a:ext>
            </a:extLst>
          </p:cNvPr>
          <p:cNvSpPr txBox="1"/>
          <p:nvPr/>
        </p:nvSpPr>
        <p:spPr>
          <a:xfrm>
            <a:off x="453054" y="2788539"/>
            <a:ext cx="275710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 b="1" dirty="0">
                <a:solidFill>
                  <a:srgbClr val="FFFFFF"/>
                </a:solidFill>
              </a:rPr>
              <a:t>Results</a:t>
            </a:r>
          </a:p>
        </p:txBody>
      </p:sp>
      <p:pic>
        <p:nvPicPr>
          <p:cNvPr id="2" name="Picture 1" descr="A table with text and numbers&#10;&#10;Description automatically generated">
            <a:extLst>
              <a:ext uri="{FF2B5EF4-FFF2-40B4-BE49-F238E27FC236}">
                <a16:creationId xmlns:a16="http://schemas.microsoft.com/office/drawing/2014/main" id="{F7302AA5-31D9-B368-D6E4-CF96885EF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4181" y="1858185"/>
            <a:ext cx="6568654" cy="368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91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9B2DBEC-B5E5-D62B-3424-CF5451A5F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FE66993-639C-648F-6FC9-0381EE5CE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8D6E46-D156-1557-8F9E-841A4D647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9BDC9F4-7C82-E273-4C3A-D5DDEF55CA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20AF1C2-4BC7-49E6-B706-77681A024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F32270-93FC-73FD-8F13-CFFAC6AE04D2}"/>
              </a:ext>
            </a:extLst>
          </p:cNvPr>
          <p:cNvSpPr txBox="1"/>
          <p:nvPr/>
        </p:nvSpPr>
        <p:spPr>
          <a:xfrm>
            <a:off x="453054" y="2788539"/>
            <a:ext cx="275710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 b="1" dirty="0">
                <a:solidFill>
                  <a:srgbClr val="FFFFFF"/>
                </a:solidFill>
              </a:rPr>
              <a:t>Results</a:t>
            </a:r>
          </a:p>
        </p:txBody>
      </p:sp>
      <p:pic>
        <p:nvPicPr>
          <p:cNvPr id="3" name="Picture 2" descr="A table with black and white text&#10;&#10;Description automatically generated">
            <a:extLst>
              <a:ext uri="{FF2B5EF4-FFF2-40B4-BE49-F238E27FC236}">
                <a16:creationId xmlns:a16="http://schemas.microsoft.com/office/drawing/2014/main" id="{C44D27BE-09EB-D1FD-498B-F43D1E35F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243" y="1484912"/>
            <a:ext cx="6166987" cy="388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784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9B2DBEC-B5E5-D62B-3424-CF5451A5F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FE66993-639C-648F-6FC9-0381EE5CE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8D6E46-D156-1557-8F9E-841A4D647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9BDC9F4-7C82-E273-4C3A-D5DDEF55CA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20AF1C2-4BC7-49E6-B706-77681A024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F32270-93FC-73FD-8F13-CFFAC6AE04D2}"/>
              </a:ext>
            </a:extLst>
          </p:cNvPr>
          <p:cNvSpPr txBox="1"/>
          <p:nvPr/>
        </p:nvSpPr>
        <p:spPr>
          <a:xfrm>
            <a:off x="453054" y="2788539"/>
            <a:ext cx="275710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 b="1" dirty="0">
                <a:solidFill>
                  <a:srgbClr val="FFFFFF"/>
                </a:solidFill>
              </a:rPr>
              <a:t>Results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05C5DE2E-FCAA-FD67-AE16-B93FB76EB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464" y="1146774"/>
            <a:ext cx="6381750" cy="512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101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566E3C-BB6B-5336-5B27-BDC9CBB9C88B}"/>
              </a:ext>
            </a:extLst>
          </p:cNvPr>
          <p:cNvSpPr txBox="1"/>
          <p:nvPr/>
        </p:nvSpPr>
        <p:spPr>
          <a:xfrm>
            <a:off x="1314824" y="735106"/>
            <a:ext cx="10053763" cy="292847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dirty="0">
                <a:solidFill>
                  <a:srgbClr val="FFFFFF"/>
                </a:solidFill>
                <a:latin typeface="Aptos Display"/>
                <a:ea typeface="+mj-ea"/>
                <a:cs typeface="+mj-cs"/>
              </a:rPr>
              <a:t>Reimplementation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07347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33DFB7-D765-0384-BEC4-16D56A6B384F}"/>
              </a:ext>
            </a:extLst>
          </p:cNvPr>
          <p:cNvSpPr txBox="1"/>
          <p:nvPr/>
        </p:nvSpPr>
        <p:spPr>
          <a:xfrm>
            <a:off x="1314824" y="735106"/>
            <a:ext cx="10053763" cy="292847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are </a:t>
            </a:r>
            <a:r>
              <a:rPr lang="en-US" sz="4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Large Language Models</a:t>
            </a: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(LLMs) ?</a:t>
            </a:r>
          </a:p>
        </p:txBody>
      </p:sp>
    </p:spTree>
    <p:extLst>
      <p:ext uri="{BB962C8B-B14F-4D97-AF65-F5344CB8AC3E}">
        <p14:creationId xmlns:p14="http://schemas.microsoft.com/office/powerpoint/2010/main" val="3042578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551EB4C-1F6F-8767-2BD8-6A0858F03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680" y="457200"/>
            <a:ext cx="8460639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637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2ED26C8-A598-18D2-FD73-58BA6CD9D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25018"/>
            <a:ext cx="11277600" cy="580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761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2D549F1-95A9-EAA0-7496-9B63F3B15B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306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7181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2D549F1-95A9-EAA0-7496-9B63F3B15B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306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200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566E3C-BB6B-5336-5B27-BDC9CBB9C88B}"/>
              </a:ext>
            </a:extLst>
          </p:cNvPr>
          <p:cNvSpPr txBox="1"/>
          <p:nvPr/>
        </p:nvSpPr>
        <p:spPr>
          <a:xfrm>
            <a:off x="1314824" y="735106"/>
            <a:ext cx="10053763" cy="292847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solidFill>
                  <a:srgbClr val="FFFFFF"/>
                </a:solidFill>
                <a:latin typeface="Aptos Display"/>
                <a:ea typeface="+mj-ea"/>
                <a:cs typeface="+mj-cs"/>
              </a:rPr>
              <a:t>Our </a:t>
            </a:r>
            <a:r>
              <a:rPr lang="en-US" sz="4800" b="1" dirty="0">
                <a:solidFill>
                  <a:srgbClr val="FFFFFF"/>
                </a:solidFill>
                <a:latin typeface="Aptos Display"/>
                <a:ea typeface="+mj-ea"/>
                <a:cs typeface="+mj-cs"/>
              </a:rPr>
              <a:t>Enhancements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C09836-E1DD-3D48-647F-F1097135B45D}"/>
              </a:ext>
            </a:extLst>
          </p:cNvPr>
          <p:cNvSpPr txBox="1"/>
          <p:nvPr/>
        </p:nvSpPr>
        <p:spPr>
          <a:xfrm>
            <a:off x="1000665" y="5443268"/>
            <a:ext cx="102050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hlinkClick r:id="rId2"/>
              </a:rPr>
              <a:t>Google Colab 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875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566E3C-BB6B-5336-5B27-BDC9CBB9C88B}"/>
              </a:ext>
            </a:extLst>
          </p:cNvPr>
          <p:cNvSpPr txBox="1"/>
          <p:nvPr/>
        </p:nvSpPr>
        <p:spPr>
          <a:xfrm>
            <a:off x="1314824" y="735106"/>
            <a:ext cx="10053763" cy="292847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Mitigating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Privacy Leakage in LMs</a:t>
            </a:r>
          </a:p>
        </p:txBody>
      </p:sp>
    </p:spTree>
    <p:extLst>
      <p:ext uri="{BB962C8B-B14F-4D97-AF65-F5344CB8AC3E}">
        <p14:creationId xmlns:p14="http://schemas.microsoft.com/office/powerpoint/2010/main" val="2386787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566E3C-BB6B-5336-5B27-BDC9CBB9C88B}"/>
              </a:ext>
            </a:extLst>
          </p:cNvPr>
          <p:cNvSpPr txBox="1"/>
          <p:nvPr/>
        </p:nvSpPr>
        <p:spPr>
          <a:xfrm>
            <a:off x="1286069" y="1281445"/>
            <a:ext cx="10053763" cy="87250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Mitigating</a:t>
            </a: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Privacy Leakage in LMs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2BAB9D-19A2-C9A8-5AC6-31D722F13BC8}"/>
              </a:ext>
            </a:extLst>
          </p:cNvPr>
          <p:cNvSpPr txBox="1"/>
          <p:nvPr/>
        </p:nvSpPr>
        <p:spPr>
          <a:xfrm>
            <a:off x="1287609" y="2293690"/>
            <a:ext cx="8259624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ea typeface="+mn-lt"/>
                <a:cs typeface="+mn-lt"/>
              </a:rPr>
              <a:t>Training With Differential Privacy</a:t>
            </a:r>
            <a:endParaRPr lang="en-US" sz="4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1351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566E3C-BB6B-5336-5B27-BDC9CBB9C88B}"/>
              </a:ext>
            </a:extLst>
          </p:cNvPr>
          <p:cNvSpPr txBox="1"/>
          <p:nvPr/>
        </p:nvSpPr>
        <p:spPr>
          <a:xfrm>
            <a:off x="1257314" y="2057822"/>
            <a:ext cx="10053763" cy="87250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Mitigating</a:t>
            </a: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Privacy Leakage in LMs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2BAB9D-19A2-C9A8-5AC6-31D722F13BC8}"/>
              </a:ext>
            </a:extLst>
          </p:cNvPr>
          <p:cNvSpPr txBox="1"/>
          <p:nvPr/>
        </p:nvSpPr>
        <p:spPr>
          <a:xfrm>
            <a:off x="1258854" y="3070067"/>
            <a:ext cx="825962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ea typeface="+mn-lt"/>
                <a:cs typeface="+mn-lt"/>
              </a:rPr>
              <a:t>Curating the Training Data</a:t>
            </a:r>
            <a:endParaRPr lang="en-US" sz="4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181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566E3C-BB6B-5336-5B27-BDC9CBB9C88B}"/>
              </a:ext>
            </a:extLst>
          </p:cNvPr>
          <p:cNvSpPr txBox="1"/>
          <p:nvPr/>
        </p:nvSpPr>
        <p:spPr>
          <a:xfrm>
            <a:off x="1171050" y="1482727"/>
            <a:ext cx="10053763" cy="87250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Mitigating</a:t>
            </a: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Privacy Leakage in LMs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2BAB9D-19A2-C9A8-5AC6-31D722F13BC8}"/>
              </a:ext>
            </a:extLst>
          </p:cNvPr>
          <p:cNvSpPr txBox="1"/>
          <p:nvPr/>
        </p:nvSpPr>
        <p:spPr>
          <a:xfrm>
            <a:off x="1172589" y="2494973"/>
            <a:ext cx="9251661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ea typeface="+mn-lt"/>
                <a:cs typeface="+mn-lt"/>
              </a:rPr>
              <a:t>Limiting Impact of Memorization on Downstream Applications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6281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2BAB9D-19A2-C9A8-5AC6-31D722F13BC8}"/>
              </a:ext>
            </a:extLst>
          </p:cNvPr>
          <p:cNvSpPr txBox="1"/>
          <p:nvPr/>
        </p:nvSpPr>
        <p:spPr>
          <a:xfrm>
            <a:off x="1172589" y="2494973"/>
            <a:ext cx="9251661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ea typeface="+mn-lt"/>
                <a:cs typeface="+mn-lt"/>
              </a:rPr>
              <a:t>Open Questions and 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sz="4800" b="1" dirty="0">
                <a:solidFill>
                  <a:schemeClr val="bg1"/>
                </a:solidFill>
                <a:ea typeface="+mn-lt"/>
                <a:cs typeface="+mn-lt"/>
              </a:rPr>
              <a:t>Future Work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36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D8DAB1-A90B-4989-5F6E-58993E547D7F}"/>
              </a:ext>
            </a:extLst>
          </p:cNvPr>
          <p:cNvSpPr txBox="1"/>
          <p:nvPr/>
        </p:nvSpPr>
        <p:spPr>
          <a:xfrm>
            <a:off x="1314824" y="735106"/>
            <a:ext cx="10053763" cy="292847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Training Data</a:t>
            </a: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Used for Large Language Models (LLMs)</a:t>
            </a:r>
          </a:p>
        </p:txBody>
      </p:sp>
    </p:spTree>
    <p:extLst>
      <p:ext uri="{BB962C8B-B14F-4D97-AF65-F5344CB8AC3E}">
        <p14:creationId xmlns:p14="http://schemas.microsoft.com/office/powerpoint/2010/main" val="1353735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8E2DCC-E0BE-B385-D9C9-8EAABD7A5400}"/>
              </a:ext>
            </a:extLst>
          </p:cNvPr>
          <p:cNvSpPr txBox="1"/>
          <p:nvPr/>
        </p:nvSpPr>
        <p:spPr>
          <a:xfrm>
            <a:off x="1314824" y="735106"/>
            <a:ext cx="10053763" cy="292847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Memorization </a:t>
            </a: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 Large Language Models (LLMs)?</a:t>
            </a:r>
          </a:p>
        </p:txBody>
      </p:sp>
    </p:spTree>
    <p:extLst>
      <p:ext uri="{BB962C8B-B14F-4D97-AF65-F5344CB8AC3E}">
        <p14:creationId xmlns:p14="http://schemas.microsoft.com/office/powerpoint/2010/main" val="3094774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2FA176-8C0D-9F5B-72D5-C62469092C69}"/>
              </a:ext>
            </a:extLst>
          </p:cNvPr>
          <p:cNvSpPr txBox="1"/>
          <p:nvPr/>
        </p:nvSpPr>
        <p:spPr>
          <a:xfrm>
            <a:off x="1314824" y="735106"/>
            <a:ext cx="10053763" cy="292847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Formal Definition</a:t>
            </a: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of </a:t>
            </a:r>
            <a:r>
              <a:rPr lang="en-US" sz="4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Memorization </a:t>
            </a: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 Large Language Models</a:t>
            </a:r>
          </a:p>
        </p:txBody>
      </p:sp>
    </p:spTree>
    <p:extLst>
      <p:ext uri="{BB962C8B-B14F-4D97-AF65-F5344CB8AC3E}">
        <p14:creationId xmlns:p14="http://schemas.microsoft.com/office/powerpoint/2010/main" val="1215081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49A8E5-BC52-9137-8204-F23FA0FCBDCB}"/>
              </a:ext>
            </a:extLst>
          </p:cNvPr>
          <p:cNvSpPr txBox="1"/>
          <p:nvPr/>
        </p:nvSpPr>
        <p:spPr>
          <a:xfrm>
            <a:off x="1314824" y="735106"/>
            <a:ext cx="10053763" cy="292847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</a:t>
            </a:r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Knowledge 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Extraction</a:t>
            </a:r>
          </a:p>
        </p:txBody>
      </p:sp>
    </p:spTree>
    <p:extLst>
      <p:ext uri="{BB962C8B-B14F-4D97-AF65-F5344CB8AC3E}">
        <p14:creationId xmlns:p14="http://schemas.microsoft.com/office/powerpoint/2010/main" val="1308520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49A8E5-BC52-9137-8204-F23FA0FCBDCB}"/>
              </a:ext>
            </a:extLst>
          </p:cNvPr>
          <p:cNvSpPr txBox="1"/>
          <p:nvPr/>
        </p:nvSpPr>
        <p:spPr>
          <a:xfrm>
            <a:off x="1314824" y="735106"/>
            <a:ext cx="10053763" cy="292847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Eidetic 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Memorization</a:t>
            </a:r>
          </a:p>
        </p:txBody>
      </p:sp>
    </p:spTree>
    <p:extLst>
      <p:ext uri="{BB962C8B-B14F-4D97-AF65-F5344CB8AC3E}">
        <p14:creationId xmlns:p14="http://schemas.microsoft.com/office/powerpoint/2010/main" val="3333762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56BF51-FD61-23CF-5EE3-58EB9DE7F6C2}"/>
              </a:ext>
            </a:extLst>
          </p:cNvPr>
          <p:cNvSpPr txBox="1"/>
          <p:nvPr/>
        </p:nvSpPr>
        <p:spPr>
          <a:xfrm>
            <a:off x="1314824" y="735106"/>
            <a:ext cx="10053763" cy="292847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Are Training Data Attacks </a:t>
            </a:r>
            <a:r>
              <a:rPr lang="en-US" sz="4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Feasible </a:t>
            </a: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with LLMs?</a:t>
            </a:r>
          </a:p>
        </p:txBody>
      </p:sp>
    </p:spTree>
    <p:extLst>
      <p:ext uri="{BB962C8B-B14F-4D97-AF65-F5344CB8AC3E}">
        <p14:creationId xmlns:p14="http://schemas.microsoft.com/office/powerpoint/2010/main" val="2647991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535EB2-F84E-8B1A-FB1C-3CE09C6CF000}"/>
              </a:ext>
            </a:extLst>
          </p:cNvPr>
          <p:cNvSpPr txBox="1"/>
          <p:nvPr/>
        </p:nvSpPr>
        <p:spPr>
          <a:xfrm>
            <a:off x="6503158" y="649480"/>
            <a:ext cx="4862447" cy="554604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dirty="0"/>
              <a:t>"</a:t>
            </a:r>
            <a:r>
              <a:rPr lang="en-US" sz="4000" b="1" dirty="0"/>
              <a:t>at least one memorized</a:t>
            </a:r>
            <a:r>
              <a:rPr lang="en-US" sz="4000" dirty="0"/>
              <a:t> training example among the </a:t>
            </a:r>
            <a:r>
              <a:rPr lang="en-US" sz="4000" b="1" dirty="0"/>
              <a:t>1,000 GPT-3 samples</a:t>
            </a:r>
            <a:r>
              <a:rPr lang="en-US" sz="4000" dirty="0"/>
              <a:t> that OpenAI originally released in its official repository"</a:t>
            </a:r>
          </a:p>
        </p:txBody>
      </p:sp>
    </p:spTree>
    <p:extLst>
      <p:ext uri="{BB962C8B-B14F-4D97-AF65-F5344CB8AC3E}">
        <p14:creationId xmlns:p14="http://schemas.microsoft.com/office/powerpoint/2010/main" val="1032290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Extracting Training Data from Large Language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411</cp:revision>
  <dcterms:created xsi:type="dcterms:W3CDTF">2024-04-14T14:31:08Z</dcterms:created>
  <dcterms:modified xsi:type="dcterms:W3CDTF">2024-04-15T17:27:05Z</dcterms:modified>
</cp:coreProperties>
</file>