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2962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7/4/2019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640596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198268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8171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7/4/2019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836722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7/4/2019</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562932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7/4/2019</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289140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9924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839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0236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0298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1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9967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7/4/2019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1265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7/4/2019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539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7/4/2019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7777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7/4/2019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0364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7/4/2019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2774283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1BFBE8-2C50-475C-8F77-78D48BC6DA08}"/>
              </a:ext>
            </a:extLst>
          </p:cNvPr>
          <p:cNvPicPr>
            <a:picLocks noChangeAspect="1"/>
          </p:cNvPicPr>
          <p:nvPr/>
        </p:nvPicPr>
        <p:blipFill rotWithShape="1">
          <a:blip r:embed="rId2"/>
          <a:srcRect l="21151" r="16959"/>
          <a:stretch/>
        </p:blipFill>
        <p:spPr>
          <a:xfrm>
            <a:off x="4646383" y="10"/>
            <a:ext cx="7545616" cy="6857990"/>
          </a:xfrm>
          <a:prstGeom prst="rect">
            <a:avLst/>
          </a:prstGeom>
        </p:spPr>
      </p:pic>
      <p:sp>
        <p:nvSpPr>
          <p:cNvPr id="2" name="Title 1">
            <a:extLst>
              <a:ext uri="{FF2B5EF4-FFF2-40B4-BE49-F238E27FC236}">
                <a16:creationId xmlns:a16="http://schemas.microsoft.com/office/drawing/2014/main" id="{0C481F10-B776-4B5E-8ECE-ABF86F24E6F2}"/>
              </a:ext>
            </a:extLst>
          </p:cNvPr>
          <p:cNvSpPr>
            <a:spLocks noGrp="1"/>
          </p:cNvSpPr>
          <p:nvPr>
            <p:ph type="ctrTitle"/>
          </p:nvPr>
        </p:nvSpPr>
        <p:spPr>
          <a:xfrm>
            <a:off x="466524" y="1340361"/>
            <a:ext cx="3729162" cy="3341700"/>
          </a:xfrm>
        </p:spPr>
        <p:txBody>
          <a:bodyPr>
            <a:normAutofit/>
          </a:bodyPr>
          <a:lstStyle/>
          <a:p>
            <a:r>
              <a:rPr lang="en-IN" sz="3600">
                <a:solidFill>
                  <a:schemeClr val="tx1"/>
                </a:solidFill>
              </a:rPr>
              <a:t>Capstone project</a:t>
            </a:r>
            <a:endParaRPr lang="en-IN" sz="3600" dirty="0">
              <a:solidFill>
                <a:schemeClr val="tx1"/>
              </a:solidFill>
            </a:endParaRPr>
          </a:p>
        </p:txBody>
      </p:sp>
      <p:sp>
        <p:nvSpPr>
          <p:cNvPr id="3" name="Subtitle 2">
            <a:extLst>
              <a:ext uri="{FF2B5EF4-FFF2-40B4-BE49-F238E27FC236}">
                <a16:creationId xmlns:a16="http://schemas.microsoft.com/office/drawing/2014/main" id="{DCAD9B50-516B-446B-AC87-FA01EBC1122F}"/>
              </a:ext>
            </a:extLst>
          </p:cNvPr>
          <p:cNvSpPr>
            <a:spLocks noGrp="1"/>
          </p:cNvSpPr>
          <p:nvPr>
            <p:ph type="subTitle" idx="1"/>
          </p:nvPr>
        </p:nvSpPr>
        <p:spPr>
          <a:xfrm>
            <a:off x="434284" y="4731476"/>
            <a:ext cx="3793642" cy="970905"/>
          </a:xfrm>
        </p:spPr>
        <p:txBody>
          <a:bodyPr>
            <a:normAutofit/>
          </a:bodyPr>
          <a:lstStyle/>
          <a:p>
            <a:r>
              <a:rPr lang="en-IN">
                <a:solidFill>
                  <a:schemeClr val="tx1"/>
                </a:solidFill>
              </a:rPr>
              <a:t>- By Lakshmi Sathiraju</a:t>
            </a:r>
            <a:endParaRPr lang="en-IN" dirty="0">
              <a:solidFill>
                <a:schemeClr val="tx1"/>
              </a:solidFill>
            </a:endParaRPr>
          </a:p>
        </p:txBody>
      </p:sp>
    </p:spTree>
    <p:extLst>
      <p:ext uri="{BB962C8B-B14F-4D97-AF65-F5344CB8AC3E}">
        <p14:creationId xmlns:p14="http://schemas.microsoft.com/office/powerpoint/2010/main" val="34297357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FE83-8CB8-4142-9BF6-490744B41C8B}"/>
              </a:ext>
            </a:extLst>
          </p:cNvPr>
          <p:cNvSpPr>
            <a:spLocks noGrp="1"/>
          </p:cNvSpPr>
          <p:nvPr>
            <p:ph type="title"/>
          </p:nvPr>
        </p:nvSpPr>
        <p:spPr>
          <a:xfrm>
            <a:off x="646111" y="452718"/>
            <a:ext cx="9404723" cy="905565"/>
          </a:xfrm>
        </p:spPr>
        <p:txBody>
          <a:bodyPr/>
          <a:lstStyle/>
          <a:p>
            <a:r>
              <a:rPr lang="en-IN" dirty="0"/>
              <a:t>Capstone Project – Rent a House</a:t>
            </a:r>
          </a:p>
        </p:txBody>
      </p:sp>
      <p:sp>
        <p:nvSpPr>
          <p:cNvPr id="3" name="Content Placeholder 2">
            <a:extLst>
              <a:ext uri="{FF2B5EF4-FFF2-40B4-BE49-F238E27FC236}">
                <a16:creationId xmlns:a16="http://schemas.microsoft.com/office/drawing/2014/main" id="{EDC615B5-C5A5-4E53-9470-7B170F0BACC1}"/>
              </a:ext>
            </a:extLst>
          </p:cNvPr>
          <p:cNvSpPr>
            <a:spLocks noGrp="1"/>
          </p:cNvSpPr>
          <p:nvPr>
            <p:ph idx="1"/>
          </p:nvPr>
        </p:nvSpPr>
        <p:spPr>
          <a:xfrm>
            <a:off x="834502" y="1358284"/>
            <a:ext cx="9215352" cy="5046998"/>
          </a:xfrm>
        </p:spPr>
        <p:txBody>
          <a:bodyPr>
            <a:normAutofit fontScale="92500" lnSpcReduction="20000"/>
          </a:bodyPr>
          <a:lstStyle/>
          <a:p>
            <a:pPr marL="0" indent="0">
              <a:buNone/>
            </a:pPr>
            <a:r>
              <a:rPr lang="en-IN" dirty="0"/>
              <a:t>Business Problem:</a:t>
            </a:r>
            <a:endParaRPr lang="en-IN" dirty="0">
              <a:sym typeface="Wingdings" panose="05000000000000000000" pitchFamily="2" charset="2"/>
            </a:endParaRPr>
          </a:p>
          <a:p>
            <a:r>
              <a:rPr lang="en-IN" dirty="0"/>
              <a:t>Mr. John is re-locating to Bangalore, India along with his family. He is looking for a suitable accommodation for rent. He has 4 preferred locations in Bangalore, which are:</a:t>
            </a:r>
            <a:endParaRPr lang="en-IN" sz="1800" dirty="0"/>
          </a:p>
          <a:p>
            <a:pPr lvl="1"/>
            <a:r>
              <a:rPr lang="en-IN" dirty="0"/>
              <a:t>Yelahanka.</a:t>
            </a:r>
            <a:endParaRPr lang="en-IN" sz="1600" dirty="0"/>
          </a:p>
          <a:p>
            <a:pPr lvl="1"/>
            <a:r>
              <a:rPr lang="en-IN" dirty="0"/>
              <a:t>White Field.</a:t>
            </a:r>
            <a:endParaRPr lang="en-IN" sz="1600" dirty="0"/>
          </a:p>
          <a:p>
            <a:pPr lvl="1"/>
            <a:r>
              <a:rPr lang="en-IN" dirty="0"/>
              <a:t>Banashankari.</a:t>
            </a:r>
            <a:endParaRPr lang="en-IN" sz="1600" dirty="0"/>
          </a:p>
          <a:p>
            <a:pPr lvl="1"/>
            <a:r>
              <a:rPr lang="en-IN" dirty="0"/>
              <a:t>Hebbal.</a:t>
            </a:r>
            <a:endParaRPr lang="en-IN" sz="1600" dirty="0"/>
          </a:p>
          <a:p>
            <a:r>
              <a:rPr lang="en-IN" dirty="0"/>
              <a:t>He is willing to rent a house in any of these 4 locations. Provided, </a:t>
            </a:r>
            <a:r>
              <a:rPr lang="en-IN" b="1" dirty="0"/>
              <a:t>all</a:t>
            </a:r>
            <a:r>
              <a:rPr lang="en-IN" dirty="0"/>
              <a:t> the below conditions should be  satisfied. </a:t>
            </a:r>
            <a:endParaRPr lang="en-IN" sz="1800" dirty="0"/>
          </a:p>
          <a:p>
            <a:pPr lvl="0"/>
            <a:r>
              <a:rPr lang="en-IN" dirty="0"/>
              <a:t>As he is a Foodie, he is looking for nice </a:t>
            </a:r>
            <a:r>
              <a:rPr lang="en-IN" b="1" dirty="0"/>
              <a:t>Restaurants.</a:t>
            </a:r>
            <a:endParaRPr lang="en-IN" sz="1800" dirty="0"/>
          </a:p>
          <a:p>
            <a:pPr lvl="0"/>
            <a:r>
              <a:rPr lang="en-IN" dirty="0"/>
              <a:t>He needs a departmental </a:t>
            </a:r>
            <a:r>
              <a:rPr lang="en-IN" b="1" dirty="0"/>
              <a:t>Stores</a:t>
            </a:r>
            <a:r>
              <a:rPr lang="en-IN" dirty="0"/>
              <a:t> or a Super s.</a:t>
            </a:r>
            <a:endParaRPr lang="en-IN" sz="1800" dirty="0"/>
          </a:p>
          <a:p>
            <a:pPr lvl="0"/>
            <a:r>
              <a:rPr lang="en-IN" dirty="0"/>
              <a:t>A Metro/Bus/Train </a:t>
            </a:r>
            <a:r>
              <a:rPr lang="en-IN" b="1" dirty="0"/>
              <a:t>station</a:t>
            </a:r>
            <a:r>
              <a:rPr lang="en-IN" dirty="0"/>
              <a:t>.</a:t>
            </a:r>
            <a:endParaRPr lang="en-IN" sz="1800" dirty="0"/>
          </a:p>
          <a:p>
            <a:pPr lvl="0"/>
            <a:r>
              <a:rPr lang="en-IN" dirty="0"/>
              <a:t>He needs a </a:t>
            </a:r>
            <a:r>
              <a:rPr lang="en-IN" b="1" dirty="0"/>
              <a:t>Park</a:t>
            </a:r>
            <a:r>
              <a:rPr lang="en-IN" dirty="0"/>
              <a:t> in his neighbourhood, for his relaxation.</a:t>
            </a:r>
            <a:endParaRPr lang="en-IN" sz="1800" dirty="0"/>
          </a:p>
          <a:p>
            <a:pPr lvl="0"/>
            <a:r>
              <a:rPr lang="en-IN" dirty="0"/>
              <a:t>He is very much interested in workouts, and needs a full equipped </a:t>
            </a:r>
            <a:r>
              <a:rPr lang="en-IN" b="1" dirty="0"/>
              <a:t>Gym</a:t>
            </a:r>
            <a:endParaRPr lang="en-IN" sz="1800" dirty="0"/>
          </a:p>
          <a:p>
            <a:pPr marL="0" indent="0">
              <a:buNone/>
            </a:pPr>
            <a:endParaRPr lang="en-IN" dirty="0"/>
          </a:p>
        </p:txBody>
      </p:sp>
    </p:spTree>
    <p:extLst>
      <p:ext uri="{BB962C8B-B14F-4D97-AF65-F5344CB8AC3E}">
        <p14:creationId xmlns:p14="http://schemas.microsoft.com/office/powerpoint/2010/main" val="324407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C7A0-9D1B-41B1-8BC9-F95CCF50AA3E}"/>
              </a:ext>
            </a:extLst>
          </p:cNvPr>
          <p:cNvSpPr>
            <a:spLocks noGrp="1"/>
          </p:cNvSpPr>
          <p:nvPr>
            <p:ph type="title"/>
          </p:nvPr>
        </p:nvSpPr>
        <p:spPr>
          <a:xfrm>
            <a:off x="646111" y="452718"/>
            <a:ext cx="9404723" cy="887810"/>
          </a:xfrm>
        </p:spPr>
        <p:txBody>
          <a:bodyPr/>
          <a:lstStyle/>
          <a:p>
            <a:r>
              <a:rPr lang="en-IN" dirty="0"/>
              <a:t>Capstone Project – Rent a House</a:t>
            </a:r>
          </a:p>
        </p:txBody>
      </p:sp>
      <p:sp>
        <p:nvSpPr>
          <p:cNvPr id="3" name="Content Placeholder 2">
            <a:extLst>
              <a:ext uri="{FF2B5EF4-FFF2-40B4-BE49-F238E27FC236}">
                <a16:creationId xmlns:a16="http://schemas.microsoft.com/office/drawing/2014/main" id="{F68A7E3B-C9B3-404C-A6CC-0510439F6200}"/>
              </a:ext>
            </a:extLst>
          </p:cNvPr>
          <p:cNvSpPr>
            <a:spLocks noGrp="1"/>
          </p:cNvSpPr>
          <p:nvPr>
            <p:ph idx="1"/>
          </p:nvPr>
        </p:nvSpPr>
        <p:spPr>
          <a:xfrm>
            <a:off x="781236" y="1553592"/>
            <a:ext cx="9490228" cy="4694807"/>
          </a:xfrm>
        </p:spPr>
        <p:txBody>
          <a:bodyPr/>
          <a:lstStyle/>
          <a:p>
            <a:pPr marL="0" indent="0">
              <a:buNone/>
            </a:pPr>
            <a:r>
              <a:rPr lang="en-IN" dirty="0"/>
              <a:t>Data Source:</a:t>
            </a:r>
          </a:p>
          <a:p>
            <a:pPr marL="0" indent="0">
              <a:buNone/>
            </a:pPr>
            <a:r>
              <a:rPr lang="en-US" dirty="0"/>
              <a:t>This project will utilize data from </a:t>
            </a:r>
            <a:r>
              <a:rPr lang="en-US" b="1" dirty="0"/>
              <a:t>Foursquare </a:t>
            </a:r>
            <a:r>
              <a:rPr lang="en-US" dirty="0"/>
              <a:t>. Foursquare is a technology company that built a massive dataset of location data. What is interesting about Foursquare is that they were very smart about building their dataset. They actually crowd-sourced their data and had people use their app to build their dataset and add venues and complete any missing information they had in their dataset. Currently its location data is the most comprehensive out there, and quite accurate that it powers location data for many popular services like Apple Maps, Uber, Snapchat, Twitter and many others, and is currently being used by over 100,000 developers, and this number is only growing. The data returned from Foursquare API includes many information about restaurants including latitude, longitude, distance from search point, city, province, complete address, business category etc.</a:t>
            </a:r>
            <a:endParaRPr lang="en-IN" dirty="0"/>
          </a:p>
        </p:txBody>
      </p:sp>
    </p:spTree>
    <p:extLst>
      <p:ext uri="{BB962C8B-B14F-4D97-AF65-F5344CB8AC3E}">
        <p14:creationId xmlns:p14="http://schemas.microsoft.com/office/powerpoint/2010/main" val="312019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1355-5205-4380-87F0-98F6B7337F2D}"/>
              </a:ext>
            </a:extLst>
          </p:cNvPr>
          <p:cNvSpPr>
            <a:spLocks noGrp="1"/>
          </p:cNvSpPr>
          <p:nvPr>
            <p:ph type="title"/>
          </p:nvPr>
        </p:nvSpPr>
        <p:spPr>
          <a:xfrm>
            <a:off x="646111" y="452718"/>
            <a:ext cx="9404723" cy="896688"/>
          </a:xfrm>
        </p:spPr>
        <p:txBody>
          <a:bodyPr/>
          <a:lstStyle/>
          <a:p>
            <a:r>
              <a:rPr lang="en-IN" dirty="0"/>
              <a:t>Capstone Project – Rent a House</a:t>
            </a:r>
          </a:p>
        </p:txBody>
      </p:sp>
      <p:sp>
        <p:nvSpPr>
          <p:cNvPr id="5" name="Content Placeholder 4">
            <a:extLst>
              <a:ext uri="{FF2B5EF4-FFF2-40B4-BE49-F238E27FC236}">
                <a16:creationId xmlns:a16="http://schemas.microsoft.com/office/drawing/2014/main" id="{8E703EA9-F309-4127-8255-3197C0164C2B}"/>
              </a:ext>
            </a:extLst>
          </p:cNvPr>
          <p:cNvSpPr>
            <a:spLocks noGrp="1"/>
          </p:cNvSpPr>
          <p:nvPr>
            <p:ph idx="1"/>
          </p:nvPr>
        </p:nvSpPr>
        <p:spPr>
          <a:xfrm>
            <a:off x="807868" y="1349406"/>
            <a:ext cx="9871969" cy="4898993"/>
          </a:xfrm>
        </p:spPr>
        <p:txBody>
          <a:bodyPr/>
          <a:lstStyle/>
          <a:p>
            <a:pPr marL="0" indent="0">
              <a:buNone/>
            </a:pPr>
            <a:r>
              <a:rPr lang="en-IN" b="1" u="sng" dirty="0"/>
              <a:t>A Glimpse of Data from Foursquare API:</a:t>
            </a:r>
            <a:endParaRPr lang="en-IN" dirty="0"/>
          </a:p>
          <a:p>
            <a:pPr marL="0" indent="0">
              <a:buNone/>
            </a:pPr>
            <a:endParaRPr lang="en-IN" dirty="0"/>
          </a:p>
        </p:txBody>
      </p:sp>
      <p:pic>
        <p:nvPicPr>
          <p:cNvPr id="7" name="Picture 6">
            <a:extLst>
              <a:ext uri="{FF2B5EF4-FFF2-40B4-BE49-F238E27FC236}">
                <a16:creationId xmlns:a16="http://schemas.microsoft.com/office/drawing/2014/main" id="{29CE5A30-691A-46FF-A7A5-1105A38A73F8}"/>
              </a:ext>
            </a:extLst>
          </p:cNvPr>
          <p:cNvPicPr>
            <a:picLocks noChangeAspect="1"/>
          </p:cNvPicPr>
          <p:nvPr/>
        </p:nvPicPr>
        <p:blipFill>
          <a:blip r:embed="rId2"/>
          <a:stretch>
            <a:fillRect/>
          </a:stretch>
        </p:blipFill>
        <p:spPr>
          <a:xfrm>
            <a:off x="1062314" y="2085651"/>
            <a:ext cx="9363075" cy="3609975"/>
          </a:xfrm>
          <a:prstGeom prst="rect">
            <a:avLst/>
          </a:prstGeom>
        </p:spPr>
      </p:pic>
    </p:spTree>
    <p:extLst>
      <p:ext uri="{BB962C8B-B14F-4D97-AF65-F5344CB8AC3E}">
        <p14:creationId xmlns:p14="http://schemas.microsoft.com/office/powerpoint/2010/main" val="169323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3044-557D-42CA-B76D-4316E8447EDC}"/>
              </a:ext>
            </a:extLst>
          </p:cNvPr>
          <p:cNvSpPr>
            <a:spLocks noGrp="1"/>
          </p:cNvSpPr>
          <p:nvPr>
            <p:ph type="title"/>
          </p:nvPr>
        </p:nvSpPr>
        <p:spPr>
          <a:xfrm>
            <a:off x="646111" y="452718"/>
            <a:ext cx="9404723" cy="941076"/>
          </a:xfrm>
        </p:spPr>
        <p:txBody>
          <a:bodyPr/>
          <a:lstStyle/>
          <a:p>
            <a:r>
              <a:rPr lang="en-IN" dirty="0"/>
              <a:t>Capstone Project – Rent a House</a:t>
            </a:r>
          </a:p>
        </p:txBody>
      </p:sp>
      <p:sp>
        <p:nvSpPr>
          <p:cNvPr id="3" name="Content Placeholder 2">
            <a:extLst>
              <a:ext uri="{FF2B5EF4-FFF2-40B4-BE49-F238E27FC236}">
                <a16:creationId xmlns:a16="http://schemas.microsoft.com/office/drawing/2014/main" id="{DBE58ABD-456B-4C6D-AC14-8E8E05766AA9}"/>
              </a:ext>
            </a:extLst>
          </p:cNvPr>
          <p:cNvSpPr>
            <a:spLocks noGrp="1"/>
          </p:cNvSpPr>
          <p:nvPr>
            <p:ph idx="1"/>
          </p:nvPr>
        </p:nvSpPr>
        <p:spPr>
          <a:xfrm>
            <a:off x="798990" y="1393794"/>
            <a:ext cx="9250863" cy="5166804"/>
          </a:xfrm>
        </p:spPr>
        <p:txBody>
          <a:bodyPr/>
          <a:lstStyle/>
          <a:p>
            <a:pPr marL="0" indent="0">
              <a:buNone/>
            </a:pPr>
            <a:r>
              <a:rPr lang="en-IN" b="1" u="sng" dirty="0"/>
              <a:t>Approach/Methodology:</a:t>
            </a:r>
          </a:p>
          <a:p>
            <a:pPr lvl="0"/>
            <a:r>
              <a:rPr lang="en-IN" dirty="0"/>
              <a:t>Get Data from Foursquare API, to get the neighbourhoods of each preferred location. </a:t>
            </a:r>
          </a:p>
          <a:p>
            <a:pPr lvl="0"/>
            <a:r>
              <a:rPr lang="en-IN" dirty="0"/>
              <a:t>Use plotting libraries to plot each neighbourhood in the map, depicting the spread of preferences in his desired locations.</a:t>
            </a:r>
          </a:p>
          <a:p>
            <a:pPr lvl="0"/>
            <a:r>
              <a:rPr lang="en-IN" dirty="0"/>
              <a:t>Based on the preferences of </a:t>
            </a:r>
            <a:r>
              <a:rPr lang="en-IN" dirty="0" err="1"/>
              <a:t>Mr.John</a:t>
            </a:r>
            <a:r>
              <a:rPr lang="en-IN" dirty="0"/>
              <a:t>, I’ll check if all the conditions are satisfied for his renting.</a:t>
            </a:r>
          </a:p>
          <a:p>
            <a:pPr lvl="0"/>
            <a:r>
              <a:rPr lang="en-IN" dirty="0"/>
              <a:t>The best ranked location will be the one which has all the conditions met.</a:t>
            </a:r>
          </a:p>
          <a:p>
            <a:pPr lvl="0"/>
            <a:r>
              <a:rPr lang="en-IN" dirty="0"/>
              <a:t>This top location will be suggested for Mr. John for consideration.</a:t>
            </a:r>
          </a:p>
          <a:p>
            <a:pPr marL="0" indent="0">
              <a:buNone/>
            </a:pPr>
            <a:endParaRPr lang="en-IN" dirty="0"/>
          </a:p>
        </p:txBody>
      </p:sp>
    </p:spTree>
    <p:extLst>
      <p:ext uri="{BB962C8B-B14F-4D97-AF65-F5344CB8AC3E}">
        <p14:creationId xmlns:p14="http://schemas.microsoft.com/office/powerpoint/2010/main" val="191379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902A-A3F2-45D5-9B5E-D29C0DDBC54D}"/>
              </a:ext>
            </a:extLst>
          </p:cNvPr>
          <p:cNvSpPr>
            <a:spLocks noGrp="1"/>
          </p:cNvSpPr>
          <p:nvPr>
            <p:ph type="title"/>
          </p:nvPr>
        </p:nvSpPr>
        <p:spPr>
          <a:xfrm>
            <a:off x="646111" y="452718"/>
            <a:ext cx="9404723" cy="923321"/>
          </a:xfrm>
        </p:spPr>
        <p:txBody>
          <a:bodyPr/>
          <a:lstStyle/>
          <a:p>
            <a:r>
              <a:rPr lang="en-IN" dirty="0"/>
              <a:t>Capstone Project – Rent a House</a:t>
            </a:r>
          </a:p>
        </p:txBody>
      </p:sp>
      <p:sp>
        <p:nvSpPr>
          <p:cNvPr id="3" name="Content Placeholder 2">
            <a:extLst>
              <a:ext uri="{FF2B5EF4-FFF2-40B4-BE49-F238E27FC236}">
                <a16:creationId xmlns:a16="http://schemas.microsoft.com/office/drawing/2014/main" id="{85EE6AC5-3264-41E4-A896-6299A47988B4}"/>
              </a:ext>
            </a:extLst>
          </p:cNvPr>
          <p:cNvSpPr>
            <a:spLocks noGrp="1"/>
          </p:cNvSpPr>
          <p:nvPr>
            <p:ph idx="1"/>
          </p:nvPr>
        </p:nvSpPr>
        <p:spPr>
          <a:xfrm>
            <a:off x="843380" y="1447060"/>
            <a:ext cx="9206474" cy="4801339"/>
          </a:xfrm>
        </p:spPr>
        <p:txBody>
          <a:bodyPr>
            <a:normAutofit/>
          </a:bodyPr>
          <a:lstStyle/>
          <a:p>
            <a:pPr marL="0" indent="0" algn="ctr">
              <a:buNone/>
            </a:pPr>
            <a:r>
              <a:rPr lang="en-IN" sz="2400" b="1" u="sng" dirty="0"/>
              <a:t>Tools and Capabilities of Python and Data Science</a:t>
            </a:r>
          </a:p>
          <a:p>
            <a:pPr>
              <a:buFont typeface="Wingdings" panose="05000000000000000000" pitchFamily="2" charset="2"/>
              <a:buChar char="v"/>
            </a:pPr>
            <a:r>
              <a:rPr lang="en-IN" sz="2400" dirty="0"/>
              <a:t>Foursquare API – Location Based Service.</a:t>
            </a:r>
          </a:p>
          <a:p>
            <a:pPr>
              <a:buFont typeface="Wingdings" panose="05000000000000000000" pitchFamily="2" charset="2"/>
              <a:buChar char="v"/>
            </a:pPr>
            <a:r>
              <a:rPr lang="en-IN" sz="2400" dirty="0"/>
              <a:t>Folium – Leaflet Maps.</a:t>
            </a:r>
          </a:p>
          <a:p>
            <a:pPr>
              <a:buFont typeface="Wingdings" panose="05000000000000000000" pitchFamily="2" charset="2"/>
              <a:buChar char="v"/>
            </a:pPr>
            <a:r>
              <a:rPr lang="en-IN" sz="2400" dirty="0"/>
              <a:t>Pandas – Data Manipulation and Analysis.</a:t>
            </a:r>
          </a:p>
          <a:p>
            <a:pPr>
              <a:buFont typeface="Wingdings" panose="05000000000000000000" pitchFamily="2" charset="2"/>
              <a:buChar char="v"/>
            </a:pPr>
            <a:r>
              <a:rPr lang="en-IN" sz="2400" dirty="0" err="1"/>
              <a:t>Numpy</a:t>
            </a:r>
            <a:r>
              <a:rPr lang="en-IN" sz="2400" dirty="0"/>
              <a:t> – Scientific Computing and Mathematics.</a:t>
            </a:r>
          </a:p>
          <a:p>
            <a:pPr>
              <a:buFont typeface="Wingdings" panose="05000000000000000000" pitchFamily="2" charset="2"/>
              <a:buChar char="v"/>
            </a:pPr>
            <a:r>
              <a:rPr lang="en-IN" sz="2400" dirty="0"/>
              <a:t>Matplotlib – Plotting Library.</a:t>
            </a:r>
          </a:p>
          <a:p>
            <a:pPr>
              <a:buFont typeface="Wingdings" panose="05000000000000000000" pitchFamily="2" charset="2"/>
              <a:buChar char="v"/>
            </a:pPr>
            <a:r>
              <a:rPr lang="en-IN" sz="2400" dirty="0"/>
              <a:t>Algorithms – To arrive at the right conclusion.</a:t>
            </a:r>
          </a:p>
        </p:txBody>
      </p:sp>
    </p:spTree>
    <p:extLst>
      <p:ext uri="{BB962C8B-B14F-4D97-AF65-F5344CB8AC3E}">
        <p14:creationId xmlns:p14="http://schemas.microsoft.com/office/powerpoint/2010/main" val="159219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91A2-94E1-4987-AB00-2BE744511562}"/>
              </a:ext>
            </a:extLst>
          </p:cNvPr>
          <p:cNvSpPr>
            <a:spLocks noGrp="1"/>
          </p:cNvSpPr>
          <p:nvPr>
            <p:ph type="title"/>
          </p:nvPr>
        </p:nvSpPr>
        <p:spPr>
          <a:xfrm>
            <a:off x="646111" y="452718"/>
            <a:ext cx="9404723" cy="932199"/>
          </a:xfrm>
        </p:spPr>
        <p:txBody>
          <a:bodyPr/>
          <a:lstStyle/>
          <a:p>
            <a:r>
              <a:rPr lang="en-IN" dirty="0"/>
              <a:t>Capstone Project – Rent a House</a:t>
            </a:r>
          </a:p>
        </p:txBody>
      </p:sp>
      <p:pic>
        <p:nvPicPr>
          <p:cNvPr id="4" name="Content Placeholder 3">
            <a:extLst>
              <a:ext uri="{FF2B5EF4-FFF2-40B4-BE49-F238E27FC236}">
                <a16:creationId xmlns:a16="http://schemas.microsoft.com/office/drawing/2014/main" id="{D4FBAB09-77B7-42E6-837E-3AEC68AB00FE}"/>
              </a:ext>
            </a:extLst>
          </p:cNvPr>
          <p:cNvPicPr>
            <a:picLocks noGrp="1"/>
          </p:cNvPicPr>
          <p:nvPr>
            <p:ph idx="1"/>
          </p:nvPr>
        </p:nvPicPr>
        <p:blipFill>
          <a:blip r:embed="rId2"/>
          <a:stretch>
            <a:fillRect/>
          </a:stretch>
        </p:blipFill>
        <p:spPr>
          <a:xfrm>
            <a:off x="6096000" y="2166152"/>
            <a:ext cx="5548543" cy="3878062"/>
          </a:xfrm>
          <a:prstGeom prst="rect">
            <a:avLst/>
          </a:prstGeom>
        </p:spPr>
      </p:pic>
      <p:sp>
        <p:nvSpPr>
          <p:cNvPr id="5" name="TextBox 4">
            <a:extLst>
              <a:ext uri="{FF2B5EF4-FFF2-40B4-BE49-F238E27FC236}">
                <a16:creationId xmlns:a16="http://schemas.microsoft.com/office/drawing/2014/main" id="{AC1B0605-93D6-4001-B7A3-89A30F14A16E}"/>
              </a:ext>
            </a:extLst>
          </p:cNvPr>
          <p:cNvSpPr txBox="1"/>
          <p:nvPr/>
        </p:nvSpPr>
        <p:spPr>
          <a:xfrm>
            <a:off x="745724" y="1384917"/>
            <a:ext cx="5350276" cy="5355312"/>
          </a:xfrm>
          <a:prstGeom prst="rect">
            <a:avLst/>
          </a:prstGeom>
          <a:noFill/>
        </p:spPr>
        <p:txBody>
          <a:bodyPr wrap="square" rtlCol="0">
            <a:spAutoFit/>
          </a:bodyPr>
          <a:lstStyle/>
          <a:p>
            <a:r>
              <a:rPr lang="en-IN" dirty="0"/>
              <a:t>How to Suggest the best location to rent out ?</a:t>
            </a:r>
          </a:p>
          <a:p>
            <a:endParaRPr lang="en-IN" dirty="0"/>
          </a:p>
          <a:p>
            <a:pPr marL="342900" indent="-342900">
              <a:buFont typeface="+mj-lt"/>
              <a:buAutoNum type="arabicPeriod"/>
            </a:pPr>
            <a:r>
              <a:rPr lang="en-IN" dirty="0"/>
              <a:t>Get the Latitudes and Longitudes of preferred locations. </a:t>
            </a:r>
          </a:p>
          <a:p>
            <a:pPr marL="342900" indent="-342900">
              <a:buFont typeface="+mj-lt"/>
              <a:buAutoNum type="arabicPeriod"/>
            </a:pPr>
            <a:endParaRPr lang="en-IN" dirty="0"/>
          </a:p>
          <a:p>
            <a:pPr marL="342900" indent="-342900">
              <a:buFont typeface="+mj-lt"/>
              <a:buAutoNum type="arabicPeriod"/>
            </a:pPr>
            <a:r>
              <a:rPr lang="en-IN" dirty="0"/>
              <a:t>Get the neighbourhoods and Venues of these locations. </a:t>
            </a:r>
          </a:p>
          <a:p>
            <a:pPr marL="342900" indent="-342900">
              <a:buFont typeface="+mj-lt"/>
              <a:buAutoNum type="arabicPeriod"/>
            </a:pPr>
            <a:endParaRPr lang="en-IN" dirty="0"/>
          </a:p>
          <a:p>
            <a:pPr marL="342900" indent="-342900">
              <a:buFont typeface="+mj-lt"/>
              <a:buAutoNum type="arabicPeriod"/>
            </a:pPr>
            <a:r>
              <a:rPr lang="en-IN" dirty="0"/>
              <a:t>Filter out any unwanted Venue, which the user is not looking for.</a:t>
            </a:r>
          </a:p>
          <a:p>
            <a:pPr marL="342900" indent="-342900">
              <a:buFont typeface="+mj-lt"/>
              <a:buAutoNum type="arabicPeriod"/>
            </a:pPr>
            <a:endParaRPr lang="en-IN" dirty="0"/>
          </a:p>
          <a:p>
            <a:pPr marL="342900" indent="-342900">
              <a:buFont typeface="+mj-lt"/>
              <a:buAutoNum type="arabicPeriod"/>
            </a:pPr>
            <a:r>
              <a:rPr lang="en-IN" dirty="0"/>
              <a:t>Plot them on a Map for Visualization.</a:t>
            </a:r>
          </a:p>
          <a:p>
            <a:pPr marL="342900" indent="-342900">
              <a:buFont typeface="+mj-lt"/>
              <a:buAutoNum type="arabicPeriod"/>
            </a:pPr>
            <a:endParaRPr lang="en-IN" dirty="0"/>
          </a:p>
          <a:p>
            <a:pPr marL="342900" indent="-342900">
              <a:buFont typeface="+mj-lt"/>
              <a:buAutoNum type="arabicPeriod"/>
            </a:pPr>
            <a:r>
              <a:rPr lang="en-IN" dirty="0"/>
              <a:t>Make sure that all the preferences of the user has satisfied.</a:t>
            </a:r>
          </a:p>
          <a:p>
            <a:pPr marL="342900" indent="-342900">
              <a:buFont typeface="+mj-lt"/>
              <a:buAutoNum type="arabicPeriod"/>
            </a:pPr>
            <a:endParaRPr lang="en-IN" dirty="0"/>
          </a:p>
          <a:p>
            <a:pPr marL="342900" indent="-342900">
              <a:buFont typeface="+mj-lt"/>
              <a:buAutoNum type="arabicPeriod"/>
            </a:pPr>
            <a:r>
              <a:rPr lang="en-IN" dirty="0"/>
              <a:t>Suggest the </a:t>
            </a:r>
            <a:r>
              <a:rPr lang="en-IN" b="1" dirty="0"/>
              <a:t>best</a:t>
            </a:r>
            <a:r>
              <a:rPr lang="en-IN" dirty="0"/>
              <a:t> Location to Rent !!</a:t>
            </a:r>
          </a:p>
          <a:p>
            <a:endParaRPr lang="en-IN" dirty="0"/>
          </a:p>
          <a:p>
            <a:pPr marL="342900" indent="-342900">
              <a:buAutoNum type="arabicParenR"/>
            </a:pPr>
            <a:endParaRPr lang="en-IN" dirty="0"/>
          </a:p>
        </p:txBody>
      </p:sp>
    </p:spTree>
    <p:extLst>
      <p:ext uri="{BB962C8B-B14F-4D97-AF65-F5344CB8AC3E}">
        <p14:creationId xmlns:p14="http://schemas.microsoft.com/office/powerpoint/2010/main" val="94750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02F5-F1EC-43AC-93CB-5A7D35E85798}"/>
              </a:ext>
            </a:extLst>
          </p:cNvPr>
          <p:cNvSpPr>
            <a:spLocks noGrp="1"/>
          </p:cNvSpPr>
          <p:nvPr>
            <p:ph type="title"/>
          </p:nvPr>
        </p:nvSpPr>
        <p:spPr>
          <a:xfrm>
            <a:off x="646111" y="452718"/>
            <a:ext cx="9404723" cy="887810"/>
          </a:xfrm>
        </p:spPr>
        <p:txBody>
          <a:bodyPr/>
          <a:lstStyle/>
          <a:p>
            <a:r>
              <a:rPr lang="en-IN" dirty="0"/>
              <a:t>Capstone Project – Rent a House</a:t>
            </a:r>
          </a:p>
        </p:txBody>
      </p:sp>
      <p:sp>
        <p:nvSpPr>
          <p:cNvPr id="3" name="Content Placeholder 2">
            <a:extLst>
              <a:ext uri="{FF2B5EF4-FFF2-40B4-BE49-F238E27FC236}">
                <a16:creationId xmlns:a16="http://schemas.microsoft.com/office/drawing/2014/main" id="{297678DE-563F-45EF-9669-5CB162154160}"/>
              </a:ext>
            </a:extLst>
          </p:cNvPr>
          <p:cNvSpPr>
            <a:spLocks noGrp="1"/>
          </p:cNvSpPr>
          <p:nvPr>
            <p:ph idx="1"/>
          </p:nvPr>
        </p:nvSpPr>
        <p:spPr>
          <a:xfrm>
            <a:off x="852256" y="1340528"/>
            <a:ext cx="9197597" cy="4907871"/>
          </a:xfrm>
        </p:spPr>
        <p:txBody>
          <a:bodyPr>
            <a:normAutofit/>
          </a:bodyPr>
          <a:lstStyle/>
          <a:p>
            <a:pPr marL="0" indent="0">
              <a:buNone/>
            </a:pPr>
            <a:r>
              <a:rPr lang="en-IN" b="1" u="sng" dirty="0"/>
              <a:t>Conclusions</a:t>
            </a:r>
            <a:r>
              <a:rPr lang="en-IN" u="sng" dirty="0"/>
              <a:t>:</a:t>
            </a:r>
          </a:p>
          <a:p>
            <a:pPr marL="0" indent="0">
              <a:buNone/>
            </a:pPr>
            <a:r>
              <a:rPr lang="en-IN" dirty="0">
                <a:sym typeface="Wingdings" panose="05000000000000000000" pitchFamily="2" charset="2"/>
              </a:rPr>
              <a:t> From the map and Venues returned by Foursquare API, we can conclude that r</a:t>
            </a:r>
            <a:r>
              <a:rPr lang="en-IN" dirty="0"/>
              <a:t>enting a House in “Hebbal” will be the best option, as it has all the preferences, which user is looking for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u="sng" dirty="0"/>
              <a:t>Result</a:t>
            </a:r>
            <a:r>
              <a:rPr lang="en-IN" u="sng" dirty="0"/>
              <a:t>:</a:t>
            </a:r>
            <a:r>
              <a:rPr lang="en-IN" dirty="0"/>
              <a:t> </a:t>
            </a:r>
          </a:p>
          <a:p>
            <a:pPr marL="0" indent="0">
              <a:buNone/>
            </a:pPr>
            <a:r>
              <a:rPr lang="en-IN" dirty="0"/>
              <a:t>The logic and approach was able to arrive at best location which can be Rented by the user. </a:t>
            </a:r>
            <a:r>
              <a:rPr lang="en-IN" sz="2800" dirty="0"/>
              <a:t> </a:t>
            </a:r>
          </a:p>
          <a:p>
            <a:pPr marL="0" indent="0">
              <a:buNone/>
            </a:pPr>
            <a:endParaRPr lang="en-IN" dirty="0"/>
          </a:p>
        </p:txBody>
      </p:sp>
      <p:pic>
        <p:nvPicPr>
          <p:cNvPr id="5" name="Picture 4">
            <a:extLst>
              <a:ext uri="{FF2B5EF4-FFF2-40B4-BE49-F238E27FC236}">
                <a16:creationId xmlns:a16="http://schemas.microsoft.com/office/drawing/2014/main" id="{C54BA042-EBD1-4A02-93C3-9CE57D21D54A}"/>
              </a:ext>
            </a:extLst>
          </p:cNvPr>
          <p:cNvPicPr/>
          <p:nvPr/>
        </p:nvPicPr>
        <p:blipFill>
          <a:blip r:embed="rId2"/>
          <a:stretch>
            <a:fillRect/>
          </a:stretch>
        </p:blipFill>
        <p:spPr>
          <a:xfrm>
            <a:off x="2614025" y="2953038"/>
            <a:ext cx="5674057" cy="1682850"/>
          </a:xfrm>
          <a:prstGeom prst="rect">
            <a:avLst/>
          </a:prstGeom>
        </p:spPr>
      </p:pic>
    </p:spTree>
    <p:extLst>
      <p:ext uri="{BB962C8B-B14F-4D97-AF65-F5344CB8AC3E}">
        <p14:creationId xmlns:p14="http://schemas.microsoft.com/office/powerpoint/2010/main" val="351030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463</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Ion</vt:lpstr>
      <vt:lpstr>Capstone project</vt:lpstr>
      <vt:lpstr>Capstone Project – Rent a House</vt:lpstr>
      <vt:lpstr>Capstone Project – Rent a House</vt:lpstr>
      <vt:lpstr>Capstone Project – Rent a House</vt:lpstr>
      <vt:lpstr>Capstone Project – Rent a House</vt:lpstr>
      <vt:lpstr>Capstone Project – Rent a House</vt:lpstr>
      <vt:lpstr>Capstone Project – Rent a House</vt:lpstr>
      <vt:lpstr>Capstone Project – Rent a House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Venkat Vakkalanka</dc:creator>
  <cp:lastModifiedBy>Venkat Vakkalanka</cp:lastModifiedBy>
  <cp:revision>33</cp:revision>
  <dcterms:created xsi:type="dcterms:W3CDTF">2019-07-04T08:51:25Z</dcterms:created>
  <dcterms:modified xsi:type="dcterms:W3CDTF">2019-07-04T14:30:42Z</dcterms:modified>
</cp:coreProperties>
</file>