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1"/>
  </p:notesMasterIdLst>
  <p:sldIdLst>
    <p:sldId id="388" r:id="rId3"/>
    <p:sldId id="385" r:id="rId4"/>
    <p:sldId id="389" r:id="rId5"/>
    <p:sldId id="390" r:id="rId6"/>
    <p:sldId id="391" r:id="rId7"/>
    <p:sldId id="393" r:id="rId8"/>
    <p:sldId id="392" r:id="rId9"/>
    <p:sldId id="3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41A47-E88A-45AE-8E11-E572B696816A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7E56-7382-40CD-8823-AA0D67E262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4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8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2599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306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603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08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61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02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42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30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38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949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731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359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148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742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47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74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997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05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6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1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7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2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7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2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0240-26D8-4DB8-AA37-2F8E8E94327A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17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97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8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99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Parallelogram 46"/>
          <p:cNvSpPr/>
          <p:nvPr/>
        </p:nvSpPr>
        <p:spPr>
          <a:xfrm flipH="1" flipV="1">
            <a:off x="188446" y="0"/>
            <a:ext cx="3376613" cy="4232275"/>
          </a:xfrm>
          <a:custGeom>
            <a:avLst/>
            <a:gdLst>
              <a:gd name="connsiteX0" fmla="*/ 0 w 3233057"/>
              <a:gd name="connsiteY0" fmla="*/ 1769485 h 1769485"/>
              <a:gd name="connsiteX1" fmla="*/ 1332599 w 3233057"/>
              <a:gd name="connsiteY1" fmla="*/ 0 h 1769485"/>
              <a:gd name="connsiteX2" fmla="*/ 3233057 w 3233057"/>
              <a:gd name="connsiteY2" fmla="*/ 0 h 1769485"/>
              <a:gd name="connsiteX3" fmla="*/ 1900458 w 3233057"/>
              <a:gd name="connsiteY3" fmla="*/ 1769485 h 1769485"/>
              <a:gd name="connsiteX4" fmla="*/ 0 w 3233057"/>
              <a:gd name="connsiteY4" fmla="*/ 1769485 h 1769485"/>
              <a:gd name="connsiteX0" fmla="*/ 0 w 3233057"/>
              <a:gd name="connsiteY0" fmla="*/ 3426835 h 3426835"/>
              <a:gd name="connsiteX1" fmla="*/ 3066149 w 3233057"/>
              <a:gd name="connsiteY1" fmla="*/ 0 h 3426835"/>
              <a:gd name="connsiteX2" fmla="*/ 3233057 w 3233057"/>
              <a:gd name="connsiteY2" fmla="*/ 1657350 h 3426835"/>
              <a:gd name="connsiteX3" fmla="*/ 1900458 w 3233057"/>
              <a:gd name="connsiteY3" fmla="*/ 3426835 h 3426835"/>
              <a:gd name="connsiteX4" fmla="*/ 0 w 3233057"/>
              <a:gd name="connsiteY4" fmla="*/ 3426835 h 3426835"/>
              <a:gd name="connsiteX0" fmla="*/ 0 w 3080657"/>
              <a:gd name="connsiteY0" fmla="*/ 3426835 h 3426835"/>
              <a:gd name="connsiteX1" fmla="*/ 3066149 w 3080657"/>
              <a:gd name="connsiteY1" fmla="*/ 0 h 3426835"/>
              <a:gd name="connsiteX2" fmla="*/ 3080657 w 3080657"/>
              <a:gd name="connsiteY2" fmla="*/ 1879600 h 3426835"/>
              <a:gd name="connsiteX3" fmla="*/ 1900458 w 3080657"/>
              <a:gd name="connsiteY3" fmla="*/ 3426835 h 3426835"/>
              <a:gd name="connsiteX4" fmla="*/ 0 w 3080657"/>
              <a:gd name="connsiteY4" fmla="*/ 3426835 h 3426835"/>
              <a:gd name="connsiteX0" fmla="*/ 0 w 3080657"/>
              <a:gd name="connsiteY0" fmla="*/ 3718935 h 3718935"/>
              <a:gd name="connsiteX1" fmla="*/ 3066149 w 3080657"/>
              <a:gd name="connsiteY1" fmla="*/ 0 h 3718935"/>
              <a:gd name="connsiteX2" fmla="*/ 3080657 w 3080657"/>
              <a:gd name="connsiteY2" fmla="*/ 2171700 h 3718935"/>
              <a:gd name="connsiteX3" fmla="*/ 1900458 w 3080657"/>
              <a:gd name="connsiteY3" fmla="*/ 3718935 h 3718935"/>
              <a:gd name="connsiteX4" fmla="*/ 0 w 3080657"/>
              <a:gd name="connsiteY4" fmla="*/ 3718935 h 371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657" h="3718935">
                <a:moveTo>
                  <a:pt x="0" y="3718935"/>
                </a:moveTo>
                <a:lnTo>
                  <a:pt x="3066149" y="0"/>
                </a:lnTo>
                <a:lnTo>
                  <a:pt x="3080657" y="2171700"/>
                </a:lnTo>
                <a:lnTo>
                  <a:pt x="1900458" y="3718935"/>
                </a:lnTo>
                <a:lnTo>
                  <a:pt x="0" y="3718935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A08A369-7120-4914-9A82-0F5254793A04}" type="slidenum">
              <a:rPr lang="en-US" altLang="en-US" sz="1200" smtClean="0">
                <a:solidFill>
                  <a:srgbClr val="002060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20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5262" y="1241564"/>
            <a:ext cx="62506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Overview </a:t>
            </a: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Computing </a:t>
            </a: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Planning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987" y="912926"/>
            <a:ext cx="11736076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UNIVERSITY INSTITUTE OF COMPUTING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Bachelors of Computer Applications/Science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Minor Project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22CAP-345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&lt;Budget Tracker&gt;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02419" y="5694302"/>
            <a:ext cx="516163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 Minor Project Presentation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C6503-B7E7-4927-B0D0-C9C17663C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412" y="4756036"/>
            <a:ext cx="5161633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Neha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UID:22BCA10414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Section/Group:22BCA-8/A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B0B73-2DDC-45F8-ACEC-D6B6541E8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521" y="4756036"/>
            <a:ext cx="5161633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 : Mr. Simranjeet Singh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2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Casper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EF6EA-6C7E-4B29-9C0F-B3446469272D}"/>
              </a:ext>
            </a:extLst>
          </p:cNvPr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5870BD-0DA6-3065-439A-265D2F855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72" y="-5069385"/>
            <a:ext cx="11661206" cy="1172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/>
              <a:t>This project uses Microsoft Excel to create a smart, user-friendly system for: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Entering and organizing income/expense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Automatically calculating totals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Interpreting data using visuals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tracker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tool used to manage financial transactions including income and expenditures.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today’s fast-paced world, tracking finances has become essential to avoid overspending and improve savings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developing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dynamic budget tracking tool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Excel with the help of built-in functions and data visualization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promotes financial awareness and enables better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0E4863-F2D9-F38F-E893-BD8FBBBE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D54EEEC-92E0-CB22-BCCA-2885FBBE9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3: Objectives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598A-7309-9B7C-85BD-8989A7A3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73"/>
            <a:ext cx="8824415" cy="1325563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AFA836-97C4-AE4D-0E6E-C85541928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25447"/>
            <a:ext cx="934422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 automated system that requires minimal manual effort.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Use formulas and dynamic tables to reduce repetitive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all financial entries are categorized and summarized clearly.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Help users understand where money is going, category-wise.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easy to view monthly trends, savings, and over-expenditure.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Use charts to give quick insights into financial health.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basic financial literacy and the importance of budgeting.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Encourage users to track and plan money usage consciously.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data interpretation skills using real-world financial data.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Analyze spending behavior, create summaries, and predict saving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flexible template that can be used for both personal and family budgeting.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Allow for individual or shared household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3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5974-9060-A6CC-055D-A82FD91F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556E8B-DBF7-4C37-1741-4FBA8ED16C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953483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Excel 2016+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Formulas used: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VLOOKUP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AVERAGEIF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Conditional Formatting: Color indicators for high spending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Data Validation: Drop-downs to avoid manual input errors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Charts: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 – Expense breakdown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 – Monthly income vs expense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 – Balance trend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Pivot Tables: For grouped data analysis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Interpretation Techniques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trends, identify major spending areas, and calculate savings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9120-ED74-9F63-F2AF-0BA972D0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the Budget Tracker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78EF-D98F-50DF-7F83-C1F4A8A9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🟢 </a:t>
            </a:r>
            <a:r>
              <a:rPr lang="en-US" b="1" dirty="0"/>
              <a:t>User Input Section:</a:t>
            </a:r>
            <a:r>
              <a:rPr lang="en-US" dirty="0"/>
              <a:t> Easy-to-fill tables for dates, categories, and amounts.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🔵 </a:t>
            </a:r>
            <a:r>
              <a:rPr lang="en-US" b="1" dirty="0"/>
              <a:t>Auto Calculations:</a:t>
            </a:r>
            <a:r>
              <a:rPr lang="en-US" dirty="0"/>
              <a:t> Totals for income, expenses, and real-time 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🟠 </a:t>
            </a:r>
            <a:r>
              <a:rPr lang="en-US" b="1" dirty="0"/>
              <a:t>Spending Categories:</a:t>
            </a:r>
            <a:r>
              <a:rPr lang="en-US" dirty="0"/>
              <a:t> Food, Transport, Rent, Entertainment, Utilities,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🟣 </a:t>
            </a:r>
            <a:r>
              <a:rPr lang="en-US" b="1" dirty="0"/>
              <a:t>Visual Feedback:</a:t>
            </a:r>
            <a:r>
              <a:rPr lang="en-US" dirty="0"/>
              <a:t> Graphs and charts dynamically update based 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🔴 </a:t>
            </a:r>
            <a:r>
              <a:rPr lang="en-US" b="1" dirty="0"/>
              <a:t>Warnings/Highlights:</a:t>
            </a:r>
            <a:r>
              <a:rPr lang="en-US" dirty="0"/>
              <a:t> Conditional formatting highlights overspending.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🟡 </a:t>
            </a:r>
            <a:r>
              <a:rPr lang="en-US" b="1" dirty="0"/>
              <a:t>No Coding Needed:</a:t>
            </a:r>
            <a:r>
              <a:rPr lang="en-US" dirty="0"/>
              <a:t> Completely done within Excel – easy to use and share.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🔵 </a:t>
            </a:r>
            <a:r>
              <a:rPr lang="en-US" b="1" dirty="0"/>
              <a:t>Printable Summary:</a:t>
            </a:r>
            <a:r>
              <a:rPr lang="en-US" dirty="0"/>
              <a:t> Can export monthly reports.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84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33FB-6BE4-0513-6B1E-6C8377E1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Data Interpretation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41D4F1-8674-BCD9-0791-84CC8072B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1969"/>
            <a:ext cx="912187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Scenario: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₹30,000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Rent (₹10,000), Food (₹5,000), Transport (₹2,000), Misc (₹3,000)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Expenses: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₹20,000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₹10,000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 is the largest expense (50%)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and transport take a considerable chunk – consider budgeting or reducing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Opportunity to save or invest leftover 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form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spending pattern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can be optimized monthly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6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79D0-0710-1A8D-25AA-C450C7ED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&amp;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04DF-F876-31BC-3DC5-646C4B4F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Snapshot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Pie Chart (percentage of each category)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 Graph (Income vs Expenses)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Summary section showing: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Total Income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Total Expenses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Balance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Highlights Excel’s ability to convert raw data into meaningful visuals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34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51698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A9A8516-9EAC-49C5-A758-47C938E4E810}" vid="{5DBAC271-29B9-4910-AA8E-68B6400F28BB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11270</TotalTime>
  <Words>598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Casper</vt:lpstr>
      <vt:lpstr>Times New Roman</vt:lpstr>
      <vt:lpstr>Wingdings</vt:lpstr>
      <vt:lpstr>Theme1</vt:lpstr>
      <vt:lpstr>Contents Slide Master</vt:lpstr>
      <vt:lpstr>PowerPoint Presentation</vt:lpstr>
      <vt:lpstr>INTRODUCTION</vt:lpstr>
      <vt:lpstr>Objective</vt:lpstr>
      <vt:lpstr>Tools &amp; Technologies Used</vt:lpstr>
      <vt:lpstr>Features of the Budget Tracker</vt:lpstr>
      <vt:lpstr>Sample Data Interpretation</vt:lpstr>
      <vt:lpstr>Summary &amp; Charts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vishalsharma21287@outlook.com</dc:creator>
  <cp:lastModifiedBy>neha thakur</cp:lastModifiedBy>
  <cp:revision>145</cp:revision>
  <dcterms:created xsi:type="dcterms:W3CDTF">2019-05-30T06:53:22Z</dcterms:created>
  <dcterms:modified xsi:type="dcterms:W3CDTF">2025-04-17T12:23:08Z</dcterms:modified>
</cp:coreProperties>
</file>