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64142-0EF0-4103-A3B2-7488C51D0741}" v="6" dt="2025-04-06T22:08:5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81F19-A29B-4A39-A1B4-4152E7DE7E2C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309BD-E3A0-471A-B122-860667A55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309BD-E3A0-471A-B122-860667A55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309BD-E3A0-471A-B122-860667A55C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491923-9841-4E0B-B44D-D413D73414E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0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6D32-3774-40F5-B63B-09FCAE752FFC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8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430359-2BEC-4A36-BA3F-5B6CF3B79380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C87DF8-69F4-4582-9BBE-38D7C6825E8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55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CB26864-1D0A-4FA0-900A-74623F130B9A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0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0C35-ADAD-419D-A462-0C9C9B7313D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9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F63C-8781-4EDF-AF9A-DD493D1316A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59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C9D3-193B-4BDE-9626-027E6D07EA1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ACC3B22-AAD5-4DA8-A797-D03AF48BFE2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5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F3C4-9C21-4797-A8E5-852FC201B43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AEFB4B-BF56-4958-9514-18C9CBB5F55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5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4B0D-98AF-4F83-8D4D-F08DCF2B2833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F7465-A11B-440F-B534-8555C2587BCA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1C59-B710-49B9-B8FC-D87658D48050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306F-0CC3-47C4-A510-61CB71C1702A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069DF-4A06-45D6-A4CA-0556055DCA9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51A0-37A4-4FE3-8D87-4C78E1A54B41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3C6F-4395-4F28-8440-A261EBAF3D3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5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Three small houses as game pieces">
            <a:extLst>
              <a:ext uri="{FF2B5EF4-FFF2-40B4-BE49-F238E27FC236}">
                <a16:creationId xmlns:a16="http://schemas.microsoft.com/office/drawing/2014/main" id="{24869C19-DBF3-CA29-4519-CCD5D02389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236" b="227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8537B9-557B-CAC4-37F3-FA9AED304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3" y="740543"/>
            <a:ext cx="11430000" cy="185235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A Regression-Based Study – Revealing How Flooring Affects Price Per Square Foot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14131-C0F1-05D8-22F5-9A6CC4C4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485" y="4962678"/>
            <a:ext cx="4669972" cy="68580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Presented by : Lakshmi </a:t>
            </a:r>
            <a:r>
              <a:rPr lang="en-US" dirty="0" err="1">
                <a:latin typeface="Algerian" panose="04020705040A02060702" pitchFamily="82" charset="0"/>
              </a:rPr>
              <a:t>sravani</a:t>
            </a:r>
            <a:r>
              <a:rPr lang="en-US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161-4649-1AEE-0529-A5613EDE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5029" y="375418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3200" smtClean="0"/>
              <a:t>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169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921BD-F6AD-C3B2-57FF-DBDEF97E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cap="all" baseline="0" dirty="0">
                <a:solidFill>
                  <a:schemeClr val="tx1"/>
                </a:solidFill>
                <a:latin typeface="Algerian" panose="04020705040A02060702" pitchFamily="82" charset="0"/>
              </a:rPr>
              <a:t>Real-World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E170-53F8-E8BF-BCF6-737AABA7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D643A852-0206-46AC-B0EB-645612933129}" type="slidenum">
              <a:rPr lang="en-US" sz="3200" smtClean="0"/>
              <a:pPr>
                <a:spcAft>
                  <a:spcPts val="600"/>
                </a:spcAft>
              </a:pPr>
              <a:t>10</a:t>
            </a:fld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22E2B-935F-C058-7D46-A8B1D57B5442}"/>
              </a:ext>
            </a:extLst>
          </p:cNvPr>
          <p:cNvSpPr txBox="1"/>
          <p:nvPr/>
        </p:nvSpPr>
        <p:spPr>
          <a:xfrm>
            <a:off x="619760" y="2194560"/>
            <a:ext cx="6832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For Buyers: Know which floor types indicate higher quality or resale value.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For Sellers: Invest in higher-value floorings before listing.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Example Scenario: “Choosing between two similar houses—one with hardwood, the other with laminate? Our model helps make a smarter choice.”</a:t>
            </a:r>
          </a:p>
        </p:txBody>
      </p:sp>
      <p:pic>
        <p:nvPicPr>
          <p:cNvPr id="5" name="Picture 4" descr="Cardboard boxes and cleaning items in a room">
            <a:extLst>
              <a:ext uri="{FF2B5EF4-FFF2-40B4-BE49-F238E27FC236}">
                <a16:creationId xmlns:a16="http://schemas.microsoft.com/office/drawing/2014/main" id="{6D8977DF-0FE4-203F-6F89-D85E58C9F7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507" r="8451" b="-1"/>
          <a:stretch/>
        </p:blipFill>
        <p:spPr>
          <a:xfrm>
            <a:off x="7861238" y="1667843"/>
            <a:ext cx="3644962" cy="36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5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9ED47-1F94-CD44-4ED0-7700592D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5" y="678277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Conclusion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43CF-92A6-74DF-69A6-AD888F14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D643A852-0206-46AC-B0EB-645612933129}" type="slidenum">
              <a:rPr lang="en-US" sz="3200" smtClean="0"/>
              <a:pPr>
                <a:spcAft>
                  <a:spcPts val="600"/>
                </a:spcAft>
              </a:pPr>
              <a:t>11</a:t>
            </a:fld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C7DDF-B81C-D0C9-5BFD-25868592668A}"/>
              </a:ext>
            </a:extLst>
          </p:cNvPr>
          <p:cNvSpPr txBox="1"/>
          <p:nvPr/>
        </p:nvSpPr>
        <p:spPr>
          <a:xfrm>
            <a:off x="677333" y="2194560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Recap: Floor covering plays a subtle but measurable role in home value.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Multivariate regression can demystify what makes a home worth more.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1143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Future Ideas: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Include more interior features.</a:t>
            </a: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2286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Try non-linear models (like Random Forest).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Floorplan on a table">
            <a:extLst>
              <a:ext uri="{FF2B5EF4-FFF2-40B4-BE49-F238E27FC236}">
                <a16:creationId xmlns:a16="http://schemas.microsoft.com/office/drawing/2014/main" id="{C21DC200-F065-DDC0-60CF-A7DB5F20A5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26" r="122" b="-4"/>
          <a:stretch/>
        </p:blipFill>
        <p:spPr>
          <a:xfrm>
            <a:off x="6985000" y="2501159"/>
            <a:ext cx="4521200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1FB56C-D060-1F62-AD0A-6FDD136D4A8C}"/>
              </a:ext>
            </a:extLst>
          </p:cNvPr>
          <p:cNvSpPr txBox="1"/>
          <p:nvPr/>
        </p:nvSpPr>
        <p:spPr>
          <a:xfrm>
            <a:off x="4687410" y="1803405"/>
            <a:ext cx="613299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6B21ADC-823F-8444-3F7E-D7749279E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E1BC91B-C6CB-9ACF-BE65-9AAB0832BD0F}"/>
              </a:ext>
            </a:extLst>
          </p:cNvPr>
          <p:cNvSpPr txBox="1"/>
          <p:nvPr/>
        </p:nvSpPr>
        <p:spPr>
          <a:xfrm>
            <a:off x="685800" y="1441450"/>
            <a:ext cx="3977639" cy="4777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</a:t>
            </a:r>
            <a:r>
              <a:rPr lang="en-US" sz="2000" b="1" dirty="0">
                <a:latin typeface="Algerian" panose="04020705040A02060702" pitchFamily="82" charset="0"/>
              </a:rPr>
              <a:t>Introduction – The Homebuyer's Dilemma</a:t>
            </a:r>
            <a:endParaRPr lang="en-US" sz="2000" dirty="0">
              <a:latin typeface="Algerian" panose="04020705040A02060702" pitchFamily="82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Introduce the problem: Homebuyers often overlook interior details like flooring, focusing more on location or size.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But can floor covering type impact house value?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Goal: Help buyers understand how different floor types influence price per square foot.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1379" y="0"/>
            <a:ext cx="72406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ouches in a living room">
            <a:extLst>
              <a:ext uri="{FF2B5EF4-FFF2-40B4-BE49-F238E27FC236}">
                <a16:creationId xmlns:a16="http://schemas.microsoft.com/office/drawing/2014/main" id="{BAF8DD89-0331-B7F5-84A6-407D8C7F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18" r="24088"/>
          <a:stretch/>
        </p:blipFill>
        <p:spPr>
          <a:xfrm>
            <a:off x="5304147" y="10"/>
            <a:ext cx="6887853" cy="68579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86F9B-B509-09D5-6026-0C2DEB3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834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1CB7A-1AB4-4CFC-9DCC-DAAA3976C286}"/>
              </a:ext>
            </a:extLst>
          </p:cNvPr>
          <p:cNvSpPr txBox="1"/>
          <p:nvPr/>
        </p:nvSpPr>
        <p:spPr>
          <a:xfrm>
            <a:off x="3494315" y="664029"/>
            <a:ext cx="5573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FD897-149F-8E90-0E9F-B8BCA886A130}"/>
              </a:ext>
            </a:extLst>
          </p:cNvPr>
          <p:cNvSpPr txBox="1"/>
          <p:nvPr/>
        </p:nvSpPr>
        <p:spPr>
          <a:xfrm>
            <a:off x="293913" y="1589314"/>
            <a:ext cx="10667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gerian" panose="04020705040A02060702" pitchFamily="82" charset="0"/>
              </a:rPr>
              <a:t>About the Dataset: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Real estate sales data for residential properties, with each row representing a single house. Includes features like square footage, bathrooms, garage, HOA fees, and more.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data was pre-cleaned to handle missing values and outliers.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CEF54-2F26-75A8-B05B-C629C6EBF437}"/>
              </a:ext>
            </a:extLst>
          </p:cNvPr>
          <p:cNvSpPr txBox="1"/>
          <p:nvPr/>
        </p:nvSpPr>
        <p:spPr>
          <a:xfrm>
            <a:off x="293914" y="3345043"/>
            <a:ext cx="10667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Key Feature – </a:t>
            </a:r>
            <a:r>
              <a:rPr lang="en-US" sz="2000" b="1" dirty="0" err="1">
                <a:latin typeface="Algerian" panose="04020705040A02060702" pitchFamily="82" charset="0"/>
              </a:rPr>
              <a:t>floor_covering</a:t>
            </a:r>
            <a:r>
              <a:rPr lang="en-US" sz="2000" b="1" dirty="0">
                <a:latin typeface="Algerian" panose="04020705040A02060702" pitchFamily="82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Indicates the type(s) of flooring in each house, including single or multiple types like Hardwood, Tile, Carpet, etc.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Many entries list combined floor types, requiring preprocessing for accurate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24959-AE64-44A8-856B-256C061F83D5}"/>
              </a:ext>
            </a:extLst>
          </p:cNvPr>
          <p:cNvSpPr txBox="1"/>
          <p:nvPr/>
        </p:nvSpPr>
        <p:spPr>
          <a:xfrm>
            <a:off x="293914" y="5100772"/>
            <a:ext cx="10667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Target Variable – </a:t>
            </a:r>
            <a:r>
              <a:rPr lang="en-US" sz="2000" b="1" dirty="0" err="1">
                <a:latin typeface="Algerian" panose="04020705040A02060702" pitchFamily="82" charset="0"/>
              </a:rPr>
              <a:t>price_per_sqft</a:t>
            </a:r>
            <a:r>
              <a:rPr lang="en-US" sz="2000" dirty="0">
                <a:latin typeface="Algerian" panose="04020705040A02060702" pitchFamily="82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Calculated as </a:t>
            </a:r>
            <a:r>
              <a:rPr lang="en-US" sz="2000" dirty="0" err="1">
                <a:latin typeface="Abadi" panose="020B0604020104020204" pitchFamily="34" charset="0"/>
              </a:rPr>
              <a:t>sold_price</a:t>
            </a:r>
            <a:r>
              <a:rPr lang="en-US" sz="2000" dirty="0">
                <a:latin typeface="Abadi" panose="020B0604020104020204" pitchFamily="34" charset="0"/>
              </a:rPr>
              <a:t> / </a:t>
            </a:r>
            <a:r>
              <a:rPr lang="en-US" sz="2000" dirty="0" err="1">
                <a:latin typeface="Abadi" panose="020B0604020104020204" pitchFamily="34" charset="0"/>
              </a:rPr>
              <a:t>sqrt_ft</a:t>
            </a:r>
            <a:r>
              <a:rPr lang="en-US" sz="2000" dirty="0">
                <a:latin typeface="Abadi" panose="020B0604020104020204" pitchFamily="34" charset="0"/>
              </a:rPr>
              <a:t> to enable fair comparisons across homes of different sizes this Reflects how floor types influence what buyers are willing to pay per square foot.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A077F-9F16-6CF8-6252-0A3F7499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56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07F76-ACAB-B4D2-221D-E5D6E247E40E}"/>
              </a:ext>
            </a:extLst>
          </p:cNvPr>
          <p:cNvSpPr txBox="1"/>
          <p:nvPr/>
        </p:nvSpPr>
        <p:spPr>
          <a:xfrm>
            <a:off x="2781300" y="9906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Data Cleaning - Floor Covering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64FB3-3581-B6B6-3358-39C872666CEF}"/>
              </a:ext>
            </a:extLst>
          </p:cNvPr>
          <p:cNvSpPr txBox="1"/>
          <p:nvPr/>
        </p:nvSpPr>
        <p:spPr>
          <a:xfrm>
            <a:off x="239486" y="1897910"/>
            <a:ext cx="1104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Handling Missing Values: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Filled missing values in the </a:t>
            </a:r>
            <a:r>
              <a:rPr lang="en-US" sz="2000" dirty="0" err="1">
                <a:latin typeface="Abadi" panose="020B0604020104020204" pitchFamily="34" charset="0"/>
              </a:rPr>
              <a:t>floor_covering</a:t>
            </a:r>
            <a:r>
              <a:rPr lang="en-US" sz="2000" dirty="0">
                <a:latin typeface="Abadi" panose="020B0604020104020204" pitchFamily="34" charset="0"/>
              </a:rPr>
              <a:t> column with the most common flooring type to retain consistency.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61D35-E127-F56E-202A-F11D09E9CC3C}"/>
              </a:ext>
            </a:extLst>
          </p:cNvPr>
          <p:cNvSpPr txBox="1"/>
          <p:nvPr/>
        </p:nvSpPr>
        <p:spPr>
          <a:xfrm>
            <a:off x="239486" y="3211286"/>
            <a:ext cx="1165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lgerian" panose="04020705040A02060702" pitchFamily="82" charset="0"/>
              </a:rPr>
              <a:t>Managing Multiple Floor Types: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Many homes had </a:t>
            </a:r>
            <a:r>
              <a:rPr lang="en-US" sz="2000" b="1" dirty="0">
                <a:latin typeface="Abadi" panose="020B0604020104020204" pitchFamily="34" charset="0"/>
              </a:rPr>
              <a:t>multiple flooring types</a:t>
            </a:r>
            <a:r>
              <a:rPr lang="en-US" sz="2000" dirty="0">
                <a:latin typeface="Abadi" panose="020B0604020104020204" pitchFamily="34" charset="0"/>
              </a:rPr>
              <a:t> listed as comma-separated values (e.g., </a:t>
            </a:r>
            <a:r>
              <a:rPr lang="en-US" sz="2000" i="1" dirty="0">
                <a:latin typeface="Abadi" panose="020B0604020104020204" pitchFamily="34" charset="0"/>
              </a:rPr>
              <a:t>"Hardwood, Tile“ </a:t>
            </a:r>
            <a:r>
              <a:rPr lang="en-US" sz="2000" dirty="0">
                <a:latin typeface="Abadi" panose="020B0604020104020204" pitchFamily="34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These entries were </a:t>
            </a:r>
            <a:r>
              <a:rPr lang="en-US" sz="2000" b="1" dirty="0">
                <a:latin typeface="Abadi" panose="020B0604020104020204" pitchFamily="34" charset="0"/>
              </a:rPr>
              <a:t>split into lists</a:t>
            </a:r>
            <a:r>
              <a:rPr lang="en-US" sz="2000" dirty="0">
                <a:latin typeface="Abadi" panose="020B0604020104020204" pitchFamily="34" charset="0"/>
              </a:rPr>
              <a:t> for proper analysis.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DEC65-BB3E-B7CB-4A95-A2C9CCA6D112}"/>
              </a:ext>
            </a:extLst>
          </p:cNvPr>
          <p:cNvSpPr txBox="1"/>
          <p:nvPr/>
        </p:nvSpPr>
        <p:spPr>
          <a:xfrm>
            <a:off x="239486" y="4691743"/>
            <a:ext cx="109510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lgerian" panose="04020705040A02060702" pitchFamily="82" charset="0"/>
              </a:rPr>
              <a:t>Standardization</a:t>
            </a:r>
            <a:r>
              <a:rPr lang="en-US" sz="2000" b="1" dirty="0">
                <a:latin typeface="Algerian" panose="04020705040A02060702" pitchFamily="82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Extra spaces and inconsistencies were cleaned.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The result: a structured and analyzable format that supports one-hot encoding.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6612C-9F77-84E4-E80D-3C55070A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3600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B56B-8C8F-3572-CAB5-90E39B62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873230"/>
            <a:ext cx="8610600" cy="78139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One-Hot Encoding Floor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A2E0F-AA97-4C1E-D5F2-DE03B22CE9B2}"/>
              </a:ext>
            </a:extLst>
          </p:cNvPr>
          <p:cNvSpPr txBox="1"/>
          <p:nvPr/>
        </p:nvSpPr>
        <p:spPr>
          <a:xfrm>
            <a:off x="718456" y="2177143"/>
            <a:ext cx="105591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Algerian" panose="04020705040A02060702" pitchFamily="82" charset="0"/>
              </a:rPr>
              <a:t>Why One-Hot Encoding?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Since many homes have </a:t>
            </a:r>
            <a:r>
              <a:rPr lang="en-US" sz="2000" b="1" dirty="0">
                <a:latin typeface="Abadi" panose="020B0604020104020204" pitchFamily="34" charset="0"/>
              </a:rPr>
              <a:t>multiple floor types</a:t>
            </a:r>
            <a:r>
              <a:rPr lang="en-US" sz="2000" dirty="0">
                <a:latin typeface="Abadi" panose="020B0604020104020204" pitchFamily="34" charset="0"/>
              </a:rPr>
              <a:t>, we needed a way to represent each type individually for analysis.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AB026-DBC5-3F87-378F-399C1F4918A9}"/>
              </a:ext>
            </a:extLst>
          </p:cNvPr>
          <p:cNvSpPr txBox="1"/>
          <p:nvPr/>
        </p:nvSpPr>
        <p:spPr>
          <a:xfrm>
            <a:off x="718455" y="3491576"/>
            <a:ext cx="106680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How It Was Done: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Converted the </a:t>
            </a:r>
            <a:r>
              <a:rPr lang="en-US" sz="2000" dirty="0" err="1">
                <a:latin typeface="Abadi" panose="020B0604020104020204" pitchFamily="34" charset="0"/>
              </a:rPr>
              <a:t>floor_covering</a:t>
            </a:r>
            <a:r>
              <a:rPr lang="en-US" sz="2000" dirty="0">
                <a:latin typeface="Abadi" panose="020B0604020104020204" pitchFamily="34" charset="0"/>
              </a:rPr>
              <a:t> lists into binary columns—one for each common floor type (e.g., Hardwood, Tile, etc.).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Abadi" panose="020B06040201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Used a threshold of 10 listings to filter out rare floor types and reduce noise.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033699-5A38-0677-B266-07BECF7E38EE}"/>
              </a:ext>
            </a:extLst>
          </p:cNvPr>
          <p:cNvSpPr txBox="1"/>
          <p:nvPr/>
        </p:nvSpPr>
        <p:spPr>
          <a:xfrm>
            <a:off x="718455" y="5408023"/>
            <a:ext cx="104067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Algerian" panose="04020705040A02060702" pitchFamily="82" charset="0"/>
              </a:rPr>
              <a:t>Purpose: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allowed each floor type to be treated as a </a:t>
            </a:r>
            <a:r>
              <a:rPr lang="en-US" sz="2000" b="1" dirty="0">
                <a:latin typeface="Abadi" panose="020B0604020104020204" pitchFamily="34" charset="0"/>
              </a:rPr>
              <a:t>separate predictor</a:t>
            </a:r>
            <a:r>
              <a:rPr lang="en-US" sz="2000" dirty="0">
                <a:latin typeface="Abadi" panose="020B0604020104020204" pitchFamily="34" charset="0"/>
              </a:rPr>
              <a:t> in the regression model.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2B22B-EF5F-67AF-B464-A9B7AFE7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5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210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8BCB56B-8C8F-3572-CAB5-90E39B62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671" y="873230"/>
            <a:ext cx="8610600" cy="78139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Feature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1" y="1820275"/>
            <a:ext cx="10474322" cy="3913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31" y="1820275"/>
            <a:ext cx="10438977" cy="391382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FEE59-4D40-C3AC-B785-2830C46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6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89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EF9D-777D-DA75-A6D3-E55FCB68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82" y="65077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Feature Engineering – Price Per </a:t>
            </a:r>
            <a:r>
              <a:rPr lang="en-US" sz="2800" dirty="0" err="1">
                <a:latin typeface="Algerian" panose="04020705040A02060702" pitchFamily="82" charset="0"/>
              </a:rPr>
              <a:t>Sqft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CEE96-05D6-5565-E1B3-02B9F0F6D2F0}"/>
              </a:ext>
            </a:extLst>
          </p:cNvPr>
          <p:cNvSpPr txBox="1"/>
          <p:nvPr/>
        </p:nvSpPr>
        <p:spPr>
          <a:xfrm>
            <a:off x="267478" y="2251578"/>
            <a:ext cx="8282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New Metric Creation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Introduced a new feature called </a:t>
            </a:r>
            <a:r>
              <a:rPr lang="en-US" sz="2000" dirty="0" err="1">
                <a:latin typeface="Abadi" panose="020B0604020104020204" pitchFamily="34" charset="0"/>
              </a:rPr>
              <a:t>price_per_sqft</a:t>
            </a:r>
            <a:r>
              <a:rPr lang="en-US" sz="2000" dirty="0">
                <a:latin typeface="Abadi" panose="020B0604020104020204" pitchFamily="34" charset="0"/>
              </a:rPr>
              <a:t> = </a:t>
            </a:r>
            <a:r>
              <a:rPr lang="en-US" sz="2000" dirty="0" err="1">
                <a:latin typeface="Abadi" panose="020B0604020104020204" pitchFamily="34" charset="0"/>
              </a:rPr>
              <a:t>sold_price</a:t>
            </a:r>
            <a:r>
              <a:rPr lang="en-US" sz="2000" dirty="0">
                <a:latin typeface="Abadi" panose="020B0604020104020204" pitchFamily="34" charset="0"/>
              </a:rPr>
              <a:t> / </a:t>
            </a:r>
            <a:r>
              <a:rPr lang="en-US" sz="2000" dirty="0" err="1">
                <a:latin typeface="Abadi" panose="020B0604020104020204" pitchFamily="34" charset="0"/>
              </a:rPr>
              <a:t>sqrt_ft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90DD-5EED-06DD-2465-593F3312B166}"/>
              </a:ext>
            </a:extLst>
          </p:cNvPr>
          <p:cNvSpPr txBox="1"/>
          <p:nvPr/>
        </p:nvSpPr>
        <p:spPr>
          <a:xfrm>
            <a:off x="267478" y="3267241"/>
            <a:ext cx="8391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Algerian" panose="04020705040A02060702" pitchFamily="82" charset="0"/>
              </a:rPr>
              <a:t>Why It Matters: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This metric </a:t>
            </a:r>
            <a:r>
              <a:rPr lang="en-US" sz="2000" b="1" dirty="0">
                <a:latin typeface="Abadi" panose="020B0604020104020204" pitchFamily="34" charset="0"/>
              </a:rPr>
              <a:t>normalizes property prices</a:t>
            </a:r>
            <a:r>
              <a:rPr lang="en-US" sz="2000" dirty="0">
                <a:latin typeface="Abadi" panose="020B0604020104020204" pitchFamily="34" charset="0"/>
              </a:rPr>
              <a:t> based on home size, enabling fair value comparison between small and large houses.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95412-2D36-17F6-608B-9D0FB176307C}"/>
              </a:ext>
            </a:extLst>
          </p:cNvPr>
          <p:cNvSpPr txBox="1"/>
          <p:nvPr/>
        </p:nvSpPr>
        <p:spPr>
          <a:xfrm>
            <a:off x="376335" y="4754080"/>
            <a:ext cx="8282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Use in Model: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Set </a:t>
            </a:r>
            <a:r>
              <a:rPr lang="en-US" sz="2000" dirty="0" err="1">
                <a:latin typeface="Abadi" panose="020B0604020104020204" pitchFamily="34" charset="0"/>
              </a:rPr>
              <a:t>price_per_sqft</a:t>
            </a:r>
            <a:r>
              <a:rPr lang="en-US" sz="2000" dirty="0">
                <a:latin typeface="Abadi" panose="020B0604020104020204" pitchFamily="34" charset="0"/>
              </a:rPr>
              <a:t> as the target variable for our regression model to evaluate how flooring impacts value per square foot.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44" y="2251578"/>
            <a:ext cx="3293706" cy="34400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77765" y="2084311"/>
            <a:ext cx="1180021" cy="377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>
                <a:solidFill>
                  <a:schemeClr val="accen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87E29-E6C0-4015-98BB-96228B78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766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2F0CBE-0FA9-175F-CF88-3F0B2FC9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6770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cap="all" baseline="0" dirty="0">
                <a:solidFill>
                  <a:schemeClr val="tx1"/>
                </a:solidFill>
                <a:latin typeface="Algerian" panose="04020705040A02060702" pitchFamily="82" charset="0"/>
              </a:rPr>
              <a:t>Modeling Approach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32CA5AA2-1769-1770-1608-FCB00FC08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705" y="1744060"/>
            <a:ext cx="3644962" cy="3644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96FD2-47B5-0CFD-6BFB-D02127555ED7}"/>
              </a:ext>
            </a:extLst>
          </p:cNvPr>
          <p:cNvSpPr txBox="1"/>
          <p:nvPr/>
        </p:nvSpPr>
        <p:spPr>
          <a:xfrm>
            <a:off x="4500035" y="1551619"/>
            <a:ext cx="6832600" cy="4904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lgerian" panose="04020705040A02060702" pitchFamily="82" charset="0"/>
              </a:rPr>
              <a:t>Model Used: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Applied Multivariate Linear Regression to predict </a:t>
            </a:r>
            <a:r>
              <a:rPr lang="en-US" sz="2000" dirty="0" err="1">
                <a:latin typeface="Abadi" panose="020B0604020104020204" pitchFamily="34" charset="0"/>
              </a:rPr>
              <a:t>price_per_sqft</a:t>
            </a:r>
            <a:r>
              <a:rPr lang="en-US" sz="2000" dirty="0">
                <a:latin typeface="Abadi" panose="020B0604020104020204" pitchFamily="34" charset="0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lgerian" panose="04020705040A02060702" pitchFamily="82" charset="0"/>
              </a:rPr>
              <a:t>Features Selected: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Used  the one-hot encoded floor covering types as input features.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After one-hot encoding the floor covering, I got binary values, which alone didn’t yield good model performance. So, I added more features to my model  like </a:t>
            </a:r>
            <a:r>
              <a:rPr lang="en-US" sz="2000" dirty="0" err="1">
                <a:latin typeface="Abadi" panose="020B0604020104020204" pitchFamily="34" charset="0"/>
              </a:rPr>
              <a:t>lot_acres</a:t>
            </a:r>
            <a:r>
              <a:rPr lang="en-US" sz="2000" dirty="0">
                <a:latin typeface="Abadi" panose="020B0604020104020204" pitchFamily="34" charset="0"/>
              </a:rPr>
              <a:t> and taxes to improve it.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lgerian" panose="04020705040A02060702" pitchFamily="82" charset="0"/>
              </a:rPr>
              <a:t>Objective</a:t>
            </a:r>
            <a:r>
              <a:rPr lang="en-US" sz="2000" dirty="0">
                <a:latin typeface="Abadi" panose="020B0604020104020204" pitchFamily="34" charset="0"/>
              </a:rPr>
              <a:t>: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badi" panose="020B0604020104020204" pitchFamily="34" charset="0"/>
              </a:rPr>
              <a:t>To Predict the Price of square foot based on the floor covering.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3F6C-1EB0-301B-9864-0F305D11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8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405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A70E-62C1-9C34-6C90-1DB4AF0F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82" y="1181551"/>
            <a:ext cx="3932120" cy="71919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9F4E5-422A-13C3-1161-C527196A87E3}"/>
              </a:ext>
            </a:extLst>
          </p:cNvPr>
          <p:cNvSpPr txBox="1"/>
          <p:nvPr/>
        </p:nvSpPr>
        <p:spPr>
          <a:xfrm>
            <a:off x="442649" y="5488592"/>
            <a:ext cx="300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 value – 0.01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2" y="1900745"/>
            <a:ext cx="4478590" cy="337054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850294" y="1205595"/>
            <a:ext cx="37322" cy="446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3B3A70E-62C1-9C34-6C90-1DB4AF0F9710}"/>
              </a:ext>
            </a:extLst>
          </p:cNvPr>
          <p:cNvSpPr txBox="1">
            <a:spLocks/>
          </p:cNvSpPr>
          <p:nvPr/>
        </p:nvSpPr>
        <p:spPr>
          <a:xfrm>
            <a:off x="7054624" y="1181224"/>
            <a:ext cx="3932120" cy="71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gerian" panose="04020705040A02060702" pitchFamily="82" charset="0"/>
              </a:rPr>
              <a:t>Insights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34064" y="1900418"/>
            <a:ext cx="3797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Frequency - 3482 –carpet </a:t>
            </a:r>
          </a:p>
          <a:p>
            <a:endParaRPr lang="en-IN" dirty="0"/>
          </a:p>
          <a:p>
            <a:r>
              <a:rPr lang="en-IN" dirty="0"/>
              <a:t>Total Combinations – 289 – most repeat combination( Carpet, Ceramic tile-1229)</a:t>
            </a:r>
          </a:p>
          <a:p>
            <a:endParaRPr lang="en-IN" dirty="0"/>
          </a:p>
          <a:p>
            <a:r>
              <a:rPr lang="en-IN" dirty="0"/>
              <a:t>Among 289 combination, 166 combination repeating only one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C018A-CB51-07C8-AE2C-EB9CFD68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3200" smtClean="0"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89038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0C0601D1FBB4C9B259D6FF057811C" ma:contentTypeVersion="4" ma:contentTypeDescription="Create a new document." ma:contentTypeScope="" ma:versionID="592a8aaf56de9add2037d09cc8973457">
  <xsd:schema xmlns:xsd="http://www.w3.org/2001/XMLSchema" xmlns:xs="http://www.w3.org/2001/XMLSchema" xmlns:p="http://schemas.microsoft.com/office/2006/metadata/properties" xmlns:ns3="c098679b-c0c6-4dc6-ad69-d454db763082" targetNamespace="http://schemas.microsoft.com/office/2006/metadata/properties" ma:root="true" ma:fieldsID="e93ff43d1319adf44a7dd722e93124cf" ns3:_="">
    <xsd:import namespace="c098679b-c0c6-4dc6-ad69-d454db76308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679b-c0c6-4dc6-ad69-d454db76308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4ABECB-A42E-48B9-837F-2BDDF9CB0D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9719B-8455-4538-81BD-F31E55766F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8679b-c0c6-4dc6-ad69-d454db763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A0A15A-ECBE-4E3D-BF4F-13D1045F0640}">
  <ds:schemaRefs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c098679b-c0c6-4dc6-ad69-d454db763082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217</TotalTime>
  <Words>702</Words>
  <Application>Microsoft Office PowerPoint</Application>
  <PresentationFormat>Widescreen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Abadi</vt:lpstr>
      <vt:lpstr>Algerian</vt:lpstr>
      <vt:lpstr>Aptos</vt:lpstr>
      <vt:lpstr>Arial</vt:lpstr>
      <vt:lpstr>Century Gothic</vt:lpstr>
      <vt:lpstr>Wingdings</vt:lpstr>
      <vt:lpstr>Vapor Trail</vt:lpstr>
      <vt:lpstr>A Regression-Based Study – Revealing How Flooring Affects Price Per Square Foot</vt:lpstr>
      <vt:lpstr>PowerPoint Presentation</vt:lpstr>
      <vt:lpstr>PowerPoint Presentation</vt:lpstr>
      <vt:lpstr>PowerPoint Presentation</vt:lpstr>
      <vt:lpstr>One-Hot Encoding Floor Types</vt:lpstr>
      <vt:lpstr>Feature selection</vt:lpstr>
      <vt:lpstr>Feature Engineering – Price Per Sqft</vt:lpstr>
      <vt:lpstr>Modeling Approach</vt:lpstr>
      <vt:lpstr>Results</vt:lpstr>
      <vt:lpstr>Real-World Use Case</vt:lpstr>
      <vt:lpstr>Conclusion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Regression-Based Study – Revealing How Flooring Affects Price Per Square Foot</dc:title>
  <dc:creator>Boini, Anil Kumar</dc:creator>
  <cp:lastModifiedBy>Boini, Anil Kumar</cp:lastModifiedBy>
  <cp:revision>31</cp:revision>
  <dcterms:created xsi:type="dcterms:W3CDTF">2025-04-06T20:29:15Z</dcterms:created>
  <dcterms:modified xsi:type="dcterms:W3CDTF">2025-04-07T15:03:56Z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0x010100FE10C0601D1FBB4C9B259D6FF057811C</vt:lpwstr>
  </property>
</Properties>
</file>