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BE3DDC-A845-4FD7-8DE5-3A1E175ABED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D833E6-4907-4A23-B151-BC58A82E2F2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Abadi" panose="020B0604020104020204" pitchFamily="34" charset="0"/>
            </a:rPr>
            <a:t>Banks use customer deposits (savings/checking) to give loans to others.</a:t>
          </a:r>
        </a:p>
      </dgm:t>
    </dgm:pt>
    <dgm:pt modelId="{E10EEC4A-AC31-491B-A775-E1381711D0BC}" type="parTrans" cxnId="{32FFE811-787A-4A21-B838-C78C1B57AD47}">
      <dgm:prSet/>
      <dgm:spPr/>
      <dgm:t>
        <a:bodyPr/>
        <a:lstStyle/>
        <a:p>
          <a:endParaRPr lang="en-US"/>
        </a:p>
      </dgm:t>
    </dgm:pt>
    <dgm:pt modelId="{B9547537-3F02-468F-9F94-419848533DDE}" type="sibTrans" cxnId="{32FFE811-787A-4A21-B838-C78C1B57AD47}">
      <dgm:prSet/>
      <dgm:spPr/>
      <dgm:t>
        <a:bodyPr/>
        <a:lstStyle/>
        <a:p>
          <a:endParaRPr lang="en-US"/>
        </a:p>
      </dgm:t>
    </dgm:pt>
    <dgm:pt modelId="{2A3DB2CF-6195-49A2-A3BF-13BB1231D19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Abadi" panose="020B0604020104020204" pitchFamily="34" charset="0"/>
            </a:rPr>
            <a:t>They earn interest from those loans</a:t>
          </a:r>
          <a:r>
            <a:rPr lang="en-US" sz="1300" dirty="0"/>
            <a:t>.</a:t>
          </a:r>
        </a:p>
      </dgm:t>
    </dgm:pt>
    <dgm:pt modelId="{0636344F-6286-48C4-BD58-1D5C7A59C4D3}" type="parTrans" cxnId="{EE8AA221-AEB5-46B1-A719-EA9CCE7C3D43}">
      <dgm:prSet/>
      <dgm:spPr/>
      <dgm:t>
        <a:bodyPr/>
        <a:lstStyle/>
        <a:p>
          <a:endParaRPr lang="en-US"/>
        </a:p>
      </dgm:t>
    </dgm:pt>
    <dgm:pt modelId="{2DE5E281-0423-4650-B044-EEBF99693E2A}" type="sibTrans" cxnId="{EE8AA221-AEB5-46B1-A719-EA9CCE7C3D43}">
      <dgm:prSet/>
      <dgm:spPr/>
      <dgm:t>
        <a:bodyPr/>
        <a:lstStyle/>
        <a:p>
          <a:endParaRPr lang="en-US"/>
        </a:p>
      </dgm:t>
    </dgm:pt>
    <dgm:pt modelId="{19050890-974B-4D38-8EEF-7412CECC697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Abadi" panose="020B0604020104020204" pitchFamily="34" charset="0"/>
            </a:rPr>
            <a:t>A small portion of that is paid back to customers as interest.</a:t>
          </a:r>
        </a:p>
      </dgm:t>
    </dgm:pt>
    <dgm:pt modelId="{547F28DF-12DF-4533-900E-AB26EDDE19CD}" type="parTrans" cxnId="{6FD4F6ED-B2C1-44A6-A8A4-1494274C7980}">
      <dgm:prSet/>
      <dgm:spPr/>
      <dgm:t>
        <a:bodyPr/>
        <a:lstStyle/>
        <a:p>
          <a:endParaRPr lang="en-US"/>
        </a:p>
      </dgm:t>
    </dgm:pt>
    <dgm:pt modelId="{D518F931-DA69-4822-A7CB-D47FFD951AF7}" type="sibTrans" cxnId="{6FD4F6ED-B2C1-44A6-A8A4-1494274C7980}">
      <dgm:prSet/>
      <dgm:spPr/>
      <dgm:t>
        <a:bodyPr/>
        <a:lstStyle/>
        <a:p>
          <a:endParaRPr lang="en-US"/>
        </a:p>
      </dgm:t>
    </dgm:pt>
    <dgm:pt modelId="{4239A6A9-6AC3-4A15-8689-42F5318C6A2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Abadi" panose="020B0604020104020204" pitchFamily="34" charset="0"/>
            </a:rPr>
            <a:t>The Process is profit for the bank.</a:t>
          </a:r>
        </a:p>
      </dgm:t>
    </dgm:pt>
    <dgm:pt modelId="{75DD4536-F7BD-4478-9E56-FD1E5E6FC059}" type="parTrans" cxnId="{4E93AA82-0CB3-4154-896A-10680B7CC1A2}">
      <dgm:prSet/>
      <dgm:spPr/>
      <dgm:t>
        <a:bodyPr/>
        <a:lstStyle/>
        <a:p>
          <a:endParaRPr lang="en-US"/>
        </a:p>
      </dgm:t>
    </dgm:pt>
    <dgm:pt modelId="{5F9C5FA0-44B8-415C-97EE-246792A7FFA3}" type="sibTrans" cxnId="{4E93AA82-0CB3-4154-896A-10680B7CC1A2}">
      <dgm:prSet/>
      <dgm:spPr/>
      <dgm:t>
        <a:bodyPr/>
        <a:lstStyle/>
        <a:p>
          <a:endParaRPr lang="en-US"/>
        </a:p>
      </dgm:t>
    </dgm:pt>
    <dgm:pt modelId="{3851B7DA-4963-486A-9030-0B4C4808DA0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Abadi" panose="020B0604020104020204" pitchFamily="34" charset="0"/>
            </a:rPr>
            <a:t>This system helps banks run their business and support the economy.</a:t>
          </a:r>
        </a:p>
      </dgm:t>
    </dgm:pt>
    <dgm:pt modelId="{81B0388F-D969-4916-8E89-B928D5EC603F}" type="parTrans" cxnId="{86DCE658-0210-4796-AFF5-BA918D425456}">
      <dgm:prSet/>
      <dgm:spPr/>
      <dgm:t>
        <a:bodyPr/>
        <a:lstStyle/>
        <a:p>
          <a:endParaRPr lang="en-US"/>
        </a:p>
      </dgm:t>
    </dgm:pt>
    <dgm:pt modelId="{7CDAB9DA-44D9-4864-AAB0-660965996154}" type="sibTrans" cxnId="{86DCE658-0210-4796-AFF5-BA918D425456}">
      <dgm:prSet/>
      <dgm:spPr/>
      <dgm:t>
        <a:bodyPr/>
        <a:lstStyle/>
        <a:p>
          <a:endParaRPr lang="en-US"/>
        </a:p>
      </dgm:t>
    </dgm:pt>
    <dgm:pt modelId="{AED22A21-9F18-4139-BD69-71BD105FEC4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latin typeface="Abadi" panose="020B0604020104020204" pitchFamily="34" charset="0"/>
            </a:rPr>
            <a:t>So, losing customers (churn) means losing capital, losing lending power, and losing revenue</a:t>
          </a:r>
          <a:r>
            <a:rPr lang="en-US" sz="1300" b="1" dirty="0"/>
            <a:t>.</a:t>
          </a:r>
          <a:endParaRPr lang="en-US" sz="1300" dirty="0"/>
        </a:p>
      </dgm:t>
    </dgm:pt>
    <dgm:pt modelId="{B32F6032-0A50-4B0D-9FAD-28EE16BBF77F}" type="parTrans" cxnId="{EF6E31C2-570C-483C-9C17-82469640DE15}">
      <dgm:prSet/>
      <dgm:spPr/>
      <dgm:t>
        <a:bodyPr/>
        <a:lstStyle/>
        <a:p>
          <a:endParaRPr lang="en-US"/>
        </a:p>
      </dgm:t>
    </dgm:pt>
    <dgm:pt modelId="{6C1B4953-1886-452A-802D-2C4E595EC198}" type="sibTrans" cxnId="{EF6E31C2-570C-483C-9C17-82469640DE15}">
      <dgm:prSet/>
      <dgm:spPr/>
      <dgm:t>
        <a:bodyPr/>
        <a:lstStyle/>
        <a:p>
          <a:endParaRPr lang="en-US"/>
        </a:p>
      </dgm:t>
    </dgm:pt>
    <dgm:pt modelId="{3CF8D1F8-5501-471C-A94F-25E87A081B80}" type="pres">
      <dgm:prSet presAssocID="{0DBE3DDC-A845-4FD7-8DE5-3A1E175ABED6}" presName="root" presStyleCnt="0">
        <dgm:presLayoutVars>
          <dgm:dir/>
          <dgm:resizeHandles val="exact"/>
        </dgm:presLayoutVars>
      </dgm:prSet>
      <dgm:spPr/>
    </dgm:pt>
    <dgm:pt modelId="{04B014CC-21E4-4954-A567-D406455BC919}" type="pres">
      <dgm:prSet presAssocID="{35D833E6-4907-4A23-B151-BC58A82E2F23}" presName="compNode" presStyleCnt="0"/>
      <dgm:spPr/>
    </dgm:pt>
    <dgm:pt modelId="{8FBFC0D9-03F1-4FFA-8591-088E4146140B}" type="pres">
      <dgm:prSet presAssocID="{35D833E6-4907-4A23-B151-BC58A82E2F2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061ACEF3-CCFC-4A1E-BA55-93715F816610}" type="pres">
      <dgm:prSet presAssocID="{35D833E6-4907-4A23-B151-BC58A82E2F23}" presName="spaceRect" presStyleCnt="0"/>
      <dgm:spPr/>
    </dgm:pt>
    <dgm:pt modelId="{1488F8BD-C6C8-4AA2-AE3B-C8CB1057C347}" type="pres">
      <dgm:prSet presAssocID="{35D833E6-4907-4A23-B151-BC58A82E2F23}" presName="textRect" presStyleLbl="revTx" presStyleIdx="0" presStyleCnt="6">
        <dgm:presLayoutVars>
          <dgm:chMax val="1"/>
          <dgm:chPref val="1"/>
        </dgm:presLayoutVars>
      </dgm:prSet>
      <dgm:spPr/>
    </dgm:pt>
    <dgm:pt modelId="{C319B9F4-2F70-4472-8BCB-415D045CCCFE}" type="pres">
      <dgm:prSet presAssocID="{B9547537-3F02-468F-9F94-419848533DDE}" presName="sibTrans" presStyleCnt="0"/>
      <dgm:spPr/>
    </dgm:pt>
    <dgm:pt modelId="{BFD16D59-BD37-4C14-9238-4224550506A4}" type="pres">
      <dgm:prSet presAssocID="{2A3DB2CF-6195-49A2-A3BF-13BB1231D195}" presName="compNode" presStyleCnt="0"/>
      <dgm:spPr/>
    </dgm:pt>
    <dgm:pt modelId="{03D727F7-407D-4017-9F93-9714887A740C}" type="pres">
      <dgm:prSet presAssocID="{2A3DB2CF-6195-49A2-A3BF-13BB1231D19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3931BBE-6D2E-4DD6-AD5D-186C07FFAA5C}" type="pres">
      <dgm:prSet presAssocID="{2A3DB2CF-6195-49A2-A3BF-13BB1231D195}" presName="spaceRect" presStyleCnt="0"/>
      <dgm:spPr/>
    </dgm:pt>
    <dgm:pt modelId="{1CFDC11C-9CB0-4FAD-9DEE-245C347327A1}" type="pres">
      <dgm:prSet presAssocID="{2A3DB2CF-6195-49A2-A3BF-13BB1231D195}" presName="textRect" presStyleLbl="revTx" presStyleIdx="1" presStyleCnt="6">
        <dgm:presLayoutVars>
          <dgm:chMax val="1"/>
          <dgm:chPref val="1"/>
        </dgm:presLayoutVars>
      </dgm:prSet>
      <dgm:spPr/>
    </dgm:pt>
    <dgm:pt modelId="{F0E690CD-A140-400F-89BF-1DAA0ACDC344}" type="pres">
      <dgm:prSet presAssocID="{2DE5E281-0423-4650-B044-EEBF99693E2A}" presName="sibTrans" presStyleCnt="0"/>
      <dgm:spPr/>
    </dgm:pt>
    <dgm:pt modelId="{7C04924E-20C2-4B26-82DE-046EBC7B1BCC}" type="pres">
      <dgm:prSet presAssocID="{19050890-974B-4D38-8EEF-7412CECC6970}" presName="compNode" presStyleCnt="0"/>
      <dgm:spPr/>
    </dgm:pt>
    <dgm:pt modelId="{E8A68D17-1C3D-418C-896A-D817C54A004A}" type="pres">
      <dgm:prSet presAssocID="{19050890-974B-4D38-8EEF-7412CECC697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B8EC73FA-B392-4F65-9D3F-1F4881654953}" type="pres">
      <dgm:prSet presAssocID="{19050890-974B-4D38-8EEF-7412CECC6970}" presName="spaceRect" presStyleCnt="0"/>
      <dgm:spPr/>
    </dgm:pt>
    <dgm:pt modelId="{A7C81020-80A9-4295-9891-2B7062A23BC3}" type="pres">
      <dgm:prSet presAssocID="{19050890-974B-4D38-8EEF-7412CECC6970}" presName="textRect" presStyleLbl="revTx" presStyleIdx="2" presStyleCnt="6" custScaleX="108302" custScaleY="105216">
        <dgm:presLayoutVars>
          <dgm:chMax val="1"/>
          <dgm:chPref val="1"/>
        </dgm:presLayoutVars>
      </dgm:prSet>
      <dgm:spPr/>
    </dgm:pt>
    <dgm:pt modelId="{178678A9-D6BE-478E-B955-C033AE32CDF1}" type="pres">
      <dgm:prSet presAssocID="{D518F931-DA69-4822-A7CB-D47FFD951AF7}" presName="sibTrans" presStyleCnt="0"/>
      <dgm:spPr/>
    </dgm:pt>
    <dgm:pt modelId="{76B76337-8A0A-42B9-A5BF-2DC555F5B7EA}" type="pres">
      <dgm:prSet presAssocID="{4239A6A9-6AC3-4A15-8689-42F5318C6A20}" presName="compNode" presStyleCnt="0"/>
      <dgm:spPr/>
    </dgm:pt>
    <dgm:pt modelId="{34239A25-6B27-4175-AE11-0ECF54AD4865}" type="pres">
      <dgm:prSet presAssocID="{4239A6A9-6AC3-4A15-8689-42F5318C6A2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87F104F1-BFBF-4D20-A08F-2F656AE75299}" type="pres">
      <dgm:prSet presAssocID="{4239A6A9-6AC3-4A15-8689-42F5318C6A20}" presName="spaceRect" presStyleCnt="0"/>
      <dgm:spPr/>
    </dgm:pt>
    <dgm:pt modelId="{7C52F45C-5A09-44D6-BEEC-479754884643}" type="pres">
      <dgm:prSet presAssocID="{4239A6A9-6AC3-4A15-8689-42F5318C6A20}" presName="textRect" presStyleLbl="revTx" presStyleIdx="3" presStyleCnt="6">
        <dgm:presLayoutVars>
          <dgm:chMax val="1"/>
          <dgm:chPref val="1"/>
        </dgm:presLayoutVars>
      </dgm:prSet>
      <dgm:spPr/>
    </dgm:pt>
    <dgm:pt modelId="{E42CDFC0-B0A0-41CA-8950-15C8C5FE6990}" type="pres">
      <dgm:prSet presAssocID="{5F9C5FA0-44B8-415C-97EE-246792A7FFA3}" presName="sibTrans" presStyleCnt="0"/>
      <dgm:spPr/>
    </dgm:pt>
    <dgm:pt modelId="{28D20DD2-9B3E-474F-98F9-B9724040269F}" type="pres">
      <dgm:prSet presAssocID="{3851B7DA-4963-486A-9030-0B4C4808DA0E}" presName="compNode" presStyleCnt="0"/>
      <dgm:spPr/>
    </dgm:pt>
    <dgm:pt modelId="{935CBE99-285C-4BDE-AC90-C2E4B04D5DB1}" type="pres">
      <dgm:prSet presAssocID="{3851B7DA-4963-486A-9030-0B4C4808DA0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4B496C2E-100E-46D4-9910-42EFD5E8E461}" type="pres">
      <dgm:prSet presAssocID="{3851B7DA-4963-486A-9030-0B4C4808DA0E}" presName="spaceRect" presStyleCnt="0"/>
      <dgm:spPr/>
    </dgm:pt>
    <dgm:pt modelId="{58EDEA1B-A0E9-4190-B083-C80E034030F5}" type="pres">
      <dgm:prSet presAssocID="{3851B7DA-4963-486A-9030-0B4C4808DA0E}" presName="textRect" presStyleLbl="revTx" presStyleIdx="4" presStyleCnt="6">
        <dgm:presLayoutVars>
          <dgm:chMax val="1"/>
          <dgm:chPref val="1"/>
        </dgm:presLayoutVars>
      </dgm:prSet>
      <dgm:spPr/>
    </dgm:pt>
    <dgm:pt modelId="{A9E8205E-4422-485C-86F0-ED6D2EF6BB54}" type="pres">
      <dgm:prSet presAssocID="{7CDAB9DA-44D9-4864-AAB0-660965996154}" presName="sibTrans" presStyleCnt="0"/>
      <dgm:spPr/>
    </dgm:pt>
    <dgm:pt modelId="{A88B2C99-D0C8-40D2-8B67-147CFFA340FA}" type="pres">
      <dgm:prSet presAssocID="{AED22A21-9F18-4139-BD69-71BD105FEC42}" presName="compNode" presStyleCnt="0"/>
      <dgm:spPr/>
    </dgm:pt>
    <dgm:pt modelId="{9EEF800A-8835-4C87-BFB2-2C77936054D8}" type="pres">
      <dgm:prSet presAssocID="{AED22A21-9F18-4139-BD69-71BD105FEC4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A2949970-4D0E-4242-8FB6-9399385C50C9}" type="pres">
      <dgm:prSet presAssocID="{AED22A21-9F18-4139-BD69-71BD105FEC42}" presName="spaceRect" presStyleCnt="0"/>
      <dgm:spPr/>
    </dgm:pt>
    <dgm:pt modelId="{3668BAF8-F5E8-48E9-93D8-DC8B1607BEE9}" type="pres">
      <dgm:prSet presAssocID="{AED22A21-9F18-4139-BD69-71BD105FEC4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2FFE811-787A-4A21-B838-C78C1B57AD47}" srcId="{0DBE3DDC-A845-4FD7-8DE5-3A1E175ABED6}" destId="{35D833E6-4907-4A23-B151-BC58A82E2F23}" srcOrd="0" destOrd="0" parTransId="{E10EEC4A-AC31-491B-A775-E1381711D0BC}" sibTransId="{B9547537-3F02-468F-9F94-419848533DDE}"/>
    <dgm:cxn modelId="{EE8AA221-AEB5-46B1-A719-EA9CCE7C3D43}" srcId="{0DBE3DDC-A845-4FD7-8DE5-3A1E175ABED6}" destId="{2A3DB2CF-6195-49A2-A3BF-13BB1231D195}" srcOrd="1" destOrd="0" parTransId="{0636344F-6286-48C4-BD58-1D5C7A59C4D3}" sibTransId="{2DE5E281-0423-4650-B044-EEBF99693E2A}"/>
    <dgm:cxn modelId="{374BCC2B-E1F3-4358-B449-7781177E88E8}" type="presOf" srcId="{4239A6A9-6AC3-4A15-8689-42F5318C6A20}" destId="{7C52F45C-5A09-44D6-BEEC-479754884643}" srcOrd="0" destOrd="0" presId="urn:microsoft.com/office/officeart/2018/2/layout/IconLabelList"/>
    <dgm:cxn modelId="{3C8D2335-ABB4-4EC3-AE81-7EEEE1C4E7FA}" type="presOf" srcId="{AED22A21-9F18-4139-BD69-71BD105FEC42}" destId="{3668BAF8-F5E8-48E9-93D8-DC8B1607BEE9}" srcOrd="0" destOrd="0" presId="urn:microsoft.com/office/officeart/2018/2/layout/IconLabelList"/>
    <dgm:cxn modelId="{F71F083D-41AC-4606-8470-6858D507D9D6}" type="presOf" srcId="{35D833E6-4907-4A23-B151-BC58A82E2F23}" destId="{1488F8BD-C6C8-4AA2-AE3B-C8CB1057C347}" srcOrd="0" destOrd="0" presId="urn:microsoft.com/office/officeart/2018/2/layout/IconLabelList"/>
    <dgm:cxn modelId="{4D54D046-93F2-4B79-9B7F-9D7325A5D83C}" type="presOf" srcId="{3851B7DA-4963-486A-9030-0B4C4808DA0E}" destId="{58EDEA1B-A0E9-4190-B083-C80E034030F5}" srcOrd="0" destOrd="0" presId="urn:microsoft.com/office/officeart/2018/2/layout/IconLabelList"/>
    <dgm:cxn modelId="{EDEC2147-A371-4274-BBA1-8599D9F571E9}" type="presOf" srcId="{19050890-974B-4D38-8EEF-7412CECC6970}" destId="{A7C81020-80A9-4295-9891-2B7062A23BC3}" srcOrd="0" destOrd="0" presId="urn:microsoft.com/office/officeart/2018/2/layout/IconLabelList"/>
    <dgm:cxn modelId="{86DCE658-0210-4796-AFF5-BA918D425456}" srcId="{0DBE3DDC-A845-4FD7-8DE5-3A1E175ABED6}" destId="{3851B7DA-4963-486A-9030-0B4C4808DA0E}" srcOrd="4" destOrd="0" parTransId="{81B0388F-D969-4916-8E89-B928D5EC603F}" sibTransId="{7CDAB9DA-44D9-4864-AAB0-660965996154}"/>
    <dgm:cxn modelId="{4E93AA82-0CB3-4154-896A-10680B7CC1A2}" srcId="{0DBE3DDC-A845-4FD7-8DE5-3A1E175ABED6}" destId="{4239A6A9-6AC3-4A15-8689-42F5318C6A20}" srcOrd="3" destOrd="0" parTransId="{75DD4536-F7BD-4478-9E56-FD1E5E6FC059}" sibTransId="{5F9C5FA0-44B8-415C-97EE-246792A7FFA3}"/>
    <dgm:cxn modelId="{FB73DCA6-1955-4B6B-AADD-95A8BD34E3CC}" type="presOf" srcId="{2A3DB2CF-6195-49A2-A3BF-13BB1231D195}" destId="{1CFDC11C-9CB0-4FAD-9DEE-245C347327A1}" srcOrd="0" destOrd="0" presId="urn:microsoft.com/office/officeart/2018/2/layout/IconLabelList"/>
    <dgm:cxn modelId="{EF6E31C2-570C-483C-9C17-82469640DE15}" srcId="{0DBE3DDC-A845-4FD7-8DE5-3A1E175ABED6}" destId="{AED22A21-9F18-4139-BD69-71BD105FEC42}" srcOrd="5" destOrd="0" parTransId="{B32F6032-0A50-4B0D-9FAD-28EE16BBF77F}" sibTransId="{6C1B4953-1886-452A-802D-2C4E595EC198}"/>
    <dgm:cxn modelId="{DF5636C4-B29A-428F-AA4B-C6CF47734C07}" type="presOf" srcId="{0DBE3DDC-A845-4FD7-8DE5-3A1E175ABED6}" destId="{3CF8D1F8-5501-471C-A94F-25E87A081B80}" srcOrd="0" destOrd="0" presId="urn:microsoft.com/office/officeart/2018/2/layout/IconLabelList"/>
    <dgm:cxn modelId="{6FD4F6ED-B2C1-44A6-A8A4-1494274C7980}" srcId="{0DBE3DDC-A845-4FD7-8DE5-3A1E175ABED6}" destId="{19050890-974B-4D38-8EEF-7412CECC6970}" srcOrd="2" destOrd="0" parTransId="{547F28DF-12DF-4533-900E-AB26EDDE19CD}" sibTransId="{D518F931-DA69-4822-A7CB-D47FFD951AF7}"/>
    <dgm:cxn modelId="{0C31C4A0-0ACE-43A5-8549-F723E2F6E473}" type="presParOf" srcId="{3CF8D1F8-5501-471C-A94F-25E87A081B80}" destId="{04B014CC-21E4-4954-A567-D406455BC919}" srcOrd="0" destOrd="0" presId="urn:microsoft.com/office/officeart/2018/2/layout/IconLabelList"/>
    <dgm:cxn modelId="{2D4A6397-960B-4548-B8EB-B44A8EC6F5A6}" type="presParOf" srcId="{04B014CC-21E4-4954-A567-D406455BC919}" destId="{8FBFC0D9-03F1-4FFA-8591-088E4146140B}" srcOrd="0" destOrd="0" presId="urn:microsoft.com/office/officeart/2018/2/layout/IconLabelList"/>
    <dgm:cxn modelId="{2C8585E9-08D8-45A8-8EDF-BAF1E6AEA60C}" type="presParOf" srcId="{04B014CC-21E4-4954-A567-D406455BC919}" destId="{061ACEF3-CCFC-4A1E-BA55-93715F816610}" srcOrd="1" destOrd="0" presId="urn:microsoft.com/office/officeart/2018/2/layout/IconLabelList"/>
    <dgm:cxn modelId="{3C11742F-C2F5-4077-A204-148E776E16F7}" type="presParOf" srcId="{04B014CC-21E4-4954-A567-D406455BC919}" destId="{1488F8BD-C6C8-4AA2-AE3B-C8CB1057C347}" srcOrd="2" destOrd="0" presId="urn:microsoft.com/office/officeart/2018/2/layout/IconLabelList"/>
    <dgm:cxn modelId="{F6C6330B-C3BC-4315-BF38-ECE960CF03D6}" type="presParOf" srcId="{3CF8D1F8-5501-471C-A94F-25E87A081B80}" destId="{C319B9F4-2F70-4472-8BCB-415D045CCCFE}" srcOrd="1" destOrd="0" presId="urn:microsoft.com/office/officeart/2018/2/layout/IconLabelList"/>
    <dgm:cxn modelId="{BD8E3129-23CB-4822-9B64-EEE64F7E23AE}" type="presParOf" srcId="{3CF8D1F8-5501-471C-A94F-25E87A081B80}" destId="{BFD16D59-BD37-4C14-9238-4224550506A4}" srcOrd="2" destOrd="0" presId="urn:microsoft.com/office/officeart/2018/2/layout/IconLabelList"/>
    <dgm:cxn modelId="{CD2CC7F8-4AD0-483B-8A74-14855FA11F04}" type="presParOf" srcId="{BFD16D59-BD37-4C14-9238-4224550506A4}" destId="{03D727F7-407D-4017-9F93-9714887A740C}" srcOrd="0" destOrd="0" presId="urn:microsoft.com/office/officeart/2018/2/layout/IconLabelList"/>
    <dgm:cxn modelId="{4A397F7B-CEB3-49A8-B6F8-3B132EF5A4A1}" type="presParOf" srcId="{BFD16D59-BD37-4C14-9238-4224550506A4}" destId="{63931BBE-6D2E-4DD6-AD5D-186C07FFAA5C}" srcOrd="1" destOrd="0" presId="urn:microsoft.com/office/officeart/2018/2/layout/IconLabelList"/>
    <dgm:cxn modelId="{6A54608A-BC65-4BAF-888F-4D62099B9633}" type="presParOf" srcId="{BFD16D59-BD37-4C14-9238-4224550506A4}" destId="{1CFDC11C-9CB0-4FAD-9DEE-245C347327A1}" srcOrd="2" destOrd="0" presId="urn:microsoft.com/office/officeart/2018/2/layout/IconLabelList"/>
    <dgm:cxn modelId="{F8CABC72-5B49-471A-9354-B9C19FF22C6E}" type="presParOf" srcId="{3CF8D1F8-5501-471C-A94F-25E87A081B80}" destId="{F0E690CD-A140-400F-89BF-1DAA0ACDC344}" srcOrd="3" destOrd="0" presId="urn:microsoft.com/office/officeart/2018/2/layout/IconLabelList"/>
    <dgm:cxn modelId="{152BFCEB-44F9-4002-A0E8-C9FC5340410B}" type="presParOf" srcId="{3CF8D1F8-5501-471C-A94F-25E87A081B80}" destId="{7C04924E-20C2-4B26-82DE-046EBC7B1BCC}" srcOrd="4" destOrd="0" presId="urn:microsoft.com/office/officeart/2018/2/layout/IconLabelList"/>
    <dgm:cxn modelId="{9EDCCF38-8E4A-4375-BCF9-F7CD5E4CD91C}" type="presParOf" srcId="{7C04924E-20C2-4B26-82DE-046EBC7B1BCC}" destId="{E8A68D17-1C3D-418C-896A-D817C54A004A}" srcOrd="0" destOrd="0" presId="urn:microsoft.com/office/officeart/2018/2/layout/IconLabelList"/>
    <dgm:cxn modelId="{8991857A-1C65-43AD-88F6-879B16496FC8}" type="presParOf" srcId="{7C04924E-20C2-4B26-82DE-046EBC7B1BCC}" destId="{B8EC73FA-B392-4F65-9D3F-1F4881654953}" srcOrd="1" destOrd="0" presId="urn:microsoft.com/office/officeart/2018/2/layout/IconLabelList"/>
    <dgm:cxn modelId="{2876C23F-78C9-4885-8D3B-22F6F71788B3}" type="presParOf" srcId="{7C04924E-20C2-4B26-82DE-046EBC7B1BCC}" destId="{A7C81020-80A9-4295-9891-2B7062A23BC3}" srcOrd="2" destOrd="0" presId="urn:microsoft.com/office/officeart/2018/2/layout/IconLabelList"/>
    <dgm:cxn modelId="{72CFFF3B-81B1-4073-BDD7-57B33954D1A6}" type="presParOf" srcId="{3CF8D1F8-5501-471C-A94F-25E87A081B80}" destId="{178678A9-D6BE-478E-B955-C033AE32CDF1}" srcOrd="5" destOrd="0" presId="urn:microsoft.com/office/officeart/2018/2/layout/IconLabelList"/>
    <dgm:cxn modelId="{D0DF3483-DDFE-4325-BD01-DFF64499F15D}" type="presParOf" srcId="{3CF8D1F8-5501-471C-A94F-25E87A081B80}" destId="{76B76337-8A0A-42B9-A5BF-2DC555F5B7EA}" srcOrd="6" destOrd="0" presId="urn:microsoft.com/office/officeart/2018/2/layout/IconLabelList"/>
    <dgm:cxn modelId="{840E5317-CF17-4B45-B161-24F3EA7ECFBF}" type="presParOf" srcId="{76B76337-8A0A-42B9-A5BF-2DC555F5B7EA}" destId="{34239A25-6B27-4175-AE11-0ECF54AD4865}" srcOrd="0" destOrd="0" presId="urn:microsoft.com/office/officeart/2018/2/layout/IconLabelList"/>
    <dgm:cxn modelId="{437D1358-FEA4-4F89-881B-BCF5E7DE3C28}" type="presParOf" srcId="{76B76337-8A0A-42B9-A5BF-2DC555F5B7EA}" destId="{87F104F1-BFBF-4D20-A08F-2F656AE75299}" srcOrd="1" destOrd="0" presId="urn:microsoft.com/office/officeart/2018/2/layout/IconLabelList"/>
    <dgm:cxn modelId="{373C9233-DF78-428D-B327-46D0DCD65028}" type="presParOf" srcId="{76B76337-8A0A-42B9-A5BF-2DC555F5B7EA}" destId="{7C52F45C-5A09-44D6-BEEC-479754884643}" srcOrd="2" destOrd="0" presId="urn:microsoft.com/office/officeart/2018/2/layout/IconLabelList"/>
    <dgm:cxn modelId="{E28C310E-32C8-4539-BDF7-251ED123B813}" type="presParOf" srcId="{3CF8D1F8-5501-471C-A94F-25E87A081B80}" destId="{E42CDFC0-B0A0-41CA-8950-15C8C5FE6990}" srcOrd="7" destOrd="0" presId="urn:microsoft.com/office/officeart/2018/2/layout/IconLabelList"/>
    <dgm:cxn modelId="{3849A807-B5ED-429E-A002-F4923266A9E1}" type="presParOf" srcId="{3CF8D1F8-5501-471C-A94F-25E87A081B80}" destId="{28D20DD2-9B3E-474F-98F9-B9724040269F}" srcOrd="8" destOrd="0" presId="urn:microsoft.com/office/officeart/2018/2/layout/IconLabelList"/>
    <dgm:cxn modelId="{92278AA1-A667-4525-94B1-CE4B8B8B58BD}" type="presParOf" srcId="{28D20DD2-9B3E-474F-98F9-B9724040269F}" destId="{935CBE99-285C-4BDE-AC90-C2E4B04D5DB1}" srcOrd="0" destOrd="0" presId="urn:microsoft.com/office/officeart/2018/2/layout/IconLabelList"/>
    <dgm:cxn modelId="{D9F0ABD4-8DD6-45BF-A85E-1F2F34A18561}" type="presParOf" srcId="{28D20DD2-9B3E-474F-98F9-B9724040269F}" destId="{4B496C2E-100E-46D4-9910-42EFD5E8E461}" srcOrd="1" destOrd="0" presId="urn:microsoft.com/office/officeart/2018/2/layout/IconLabelList"/>
    <dgm:cxn modelId="{74109651-03D0-44DE-B16F-86B699357544}" type="presParOf" srcId="{28D20DD2-9B3E-474F-98F9-B9724040269F}" destId="{58EDEA1B-A0E9-4190-B083-C80E034030F5}" srcOrd="2" destOrd="0" presId="urn:microsoft.com/office/officeart/2018/2/layout/IconLabelList"/>
    <dgm:cxn modelId="{D7C0804B-CA23-440B-8862-405BC7D35016}" type="presParOf" srcId="{3CF8D1F8-5501-471C-A94F-25E87A081B80}" destId="{A9E8205E-4422-485C-86F0-ED6D2EF6BB54}" srcOrd="9" destOrd="0" presId="urn:microsoft.com/office/officeart/2018/2/layout/IconLabelList"/>
    <dgm:cxn modelId="{CE2A6D7E-09B7-436C-83C2-1FA37EFE7635}" type="presParOf" srcId="{3CF8D1F8-5501-471C-A94F-25E87A081B80}" destId="{A88B2C99-D0C8-40D2-8B67-147CFFA340FA}" srcOrd="10" destOrd="0" presId="urn:microsoft.com/office/officeart/2018/2/layout/IconLabelList"/>
    <dgm:cxn modelId="{F9F0A89A-A007-4E90-A7A0-FFD4AAE9F05F}" type="presParOf" srcId="{A88B2C99-D0C8-40D2-8B67-147CFFA340FA}" destId="{9EEF800A-8835-4C87-BFB2-2C77936054D8}" srcOrd="0" destOrd="0" presId="urn:microsoft.com/office/officeart/2018/2/layout/IconLabelList"/>
    <dgm:cxn modelId="{9AF53681-E6BC-4689-9AF9-CEF02C01AA88}" type="presParOf" srcId="{A88B2C99-D0C8-40D2-8B67-147CFFA340FA}" destId="{A2949970-4D0E-4242-8FB6-9399385C50C9}" srcOrd="1" destOrd="0" presId="urn:microsoft.com/office/officeart/2018/2/layout/IconLabelList"/>
    <dgm:cxn modelId="{1D981326-C1AD-44FC-947C-CAF9E4C88206}" type="presParOf" srcId="{A88B2C99-D0C8-40D2-8B67-147CFFA340FA}" destId="{3668BAF8-F5E8-48E9-93D8-DC8B1607BEE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FC0D9-03F1-4FFA-8591-088E4146140B}">
      <dsp:nvSpPr>
        <dsp:cNvPr id="0" name=""/>
        <dsp:cNvSpPr/>
      </dsp:nvSpPr>
      <dsp:spPr>
        <a:xfrm>
          <a:off x="380479" y="686614"/>
          <a:ext cx="620947" cy="6209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8F8BD-C6C8-4AA2-AE3B-C8CB1057C347}">
      <dsp:nvSpPr>
        <dsp:cNvPr id="0" name=""/>
        <dsp:cNvSpPr/>
      </dsp:nvSpPr>
      <dsp:spPr>
        <a:xfrm>
          <a:off x="1011" y="1669564"/>
          <a:ext cx="1379882" cy="1429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badi" panose="020B0604020104020204" pitchFamily="34" charset="0"/>
            </a:rPr>
            <a:t>Banks use customer deposits (savings/checking) to give loans to others.</a:t>
          </a:r>
        </a:p>
      </dsp:txBody>
      <dsp:txXfrm>
        <a:off x="1011" y="1669564"/>
        <a:ext cx="1379882" cy="1429472"/>
      </dsp:txXfrm>
    </dsp:sp>
    <dsp:sp modelId="{03D727F7-407D-4017-9F93-9714887A740C}">
      <dsp:nvSpPr>
        <dsp:cNvPr id="0" name=""/>
        <dsp:cNvSpPr/>
      </dsp:nvSpPr>
      <dsp:spPr>
        <a:xfrm>
          <a:off x="2001841" y="686614"/>
          <a:ext cx="620947" cy="6209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DC11C-9CB0-4FAD-9DEE-245C347327A1}">
      <dsp:nvSpPr>
        <dsp:cNvPr id="0" name=""/>
        <dsp:cNvSpPr/>
      </dsp:nvSpPr>
      <dsp:spPr>
        <a:xfrm>
          <a:off x="1622373" y="1669564"/>
          <a:ext cx="1379882" cy="1429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badi" panose="020B0604020104020204" pitchFamily="34" charset="0"/>
            </a:rPr>
            <a:t>They earn interest from those loans</a:t>
          </a:r>
          <a:r>
            <a:rPr lang="en-US" sz="1300" kern="1200" dirty="0"/>
            <a:t>.</a:t>
          </a:r>
        </a:p>
      </dsp:txBody>
      <dsp:txXfrm>
        <a:off x="1622373" y="1669564"/>
        <a:ext cx="1379882" cy="1429472"/>
      </dsp:txXfrm>
    </dsp:sp>
    <dsp:sp modelId="{E8A68D17-1C3D-418C-896A-D817C54A004A}">
      <dsp:nvSpPr>
        <dsp:cNvPr id="0" name=""/>
        <dsp:cNvSpPr/>
      </dsp:nvSpPr>
      <dsp:spPr>
        <a:xfrm>
          <a:off x="3680482" y="667974"/>
          <a:ext cx="620947" cy="6209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81020-80A9-4295-9891-2B7062A23BC3}">
      <dsp:nvSpPr>
        <dsp:cNvPr id="0" name=""/>
        <dsp:cNvSpPr/>
      </dsp:nvSpPr>
      <dsp:spPr>
        <a:xfrm>
          <a:off x="3243736" y="1613643"/>
          <a:ext cx="1494440" cy="150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badi" panose="020B0604020104020204" pitchFamily="34" charset="0"/>
            </a:rPr>
            <a:t>A small portion of that is paid back to customers as interest.</a:t>
          </a:r>
        </a:p>
      </dsp:txBody>
      <dsp:txXfrm>
        <a:off x="3243736" y="1613643"/>
        <a:ext cx="1494440" cy="1504033"/>
      </dsp:txXfrm>
    </dsp:sp>
    <dsp:sp modelId="{34239A25-6B27-4175-AE11-0ECF54AD4865}">
      <dsp:nvSpPr>
        <dsp:cNvPr id="0" name=""/>
        <dsp:cNvSpPr/>
      </dsp:nvSpPr>
      <dsp:spPr>
        <a:xfrm>
          <a:off x="5359123" y="686614"/>
          <a:ext cx="620947" cy="6209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2F45C-5A09-44D6-BEEC-479754884643}">
      <dsp:nvSpPr>
        <dsp:cNvPr id="0" name=""/>
        <dsp:cNvSpPr/>
      </dsp:nvSpPr>
      <dsp:spPr>
        <a:xfrm>
          <a:off x="4979656" y="1669564"/>
          <a:ext cx="1379882" cy="1429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badi" panose="020B0604020104020204" pitchFamily="34" charset="0"/>
            </a:rPr>
            <a:t>The Process is profit for the bank.</a:t>
          </a:r>
        </a:p>
      </dsp:txBody>
      <dsp:txXfrm>
        <a:off x="4979656" y="1669564"/>
        <a:ext cx="1379882" cy="1429472"/>
      </dsp:txXfrm>
    </dsp:sp>
    <dsp:sp modelId="{935CBE99-285C-4BDE-AC90-C2E4B04D5DB1}">
      <dsp:nvSpPr>
        <dsp:cNvPr id="0" name=""/>
        <dsp:cNvSpPr/>
      </dsp:nvSpPr>
      <dsp:spPr>
        <a:xfrm>
          <a:off x="6980486" y="686614"/>
          <a:ext cx="620947" cy="6209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DEA1B-A0E9-4190-B083-C80E034030F5}">
      <dsp:nvSpPr>
        <dsp:cNvPr id="0" name=""/>
        <dsp:cNvSpPr/>
      </dsp:nvSpPr>
      <dsp:spPr>
        <a:xfrm>
          <a:off x="6601018" y="1669564"/>
          <a:ext cx="1379882" cy="1429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badi" panose="020B0604020104020204" pitchFamily="34" charset="0"/>
            </a:rPr>
            <a:t>This system helps banks run their business and support the economy.</a:t>
          </a:r>
        </a:p>
      </dsp:txBody>
      <dsp:txXfrm>
        <a:off x="6601018" y="1669564"/>
        <a:ext cx="1379882" cy="1429472"/>
      </dsp:txXfrm>
    </dsp:sp>
    <dsp:sp modelId="{9EEF800A-8835-4C87-BFB2-2C77936054D8}">
      <dsp:nvSpPr>
        <dsp:cNvPr id="0" name=""/>
        <dsp:cNvSpPr/>
      </dsp:nvSpPr>
      <dsp:spPr>
        <a:xfrm>
          <a:off x="8601848" y="686614"/>
          <a:ext cx="620947" cy="6209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8BAF8-F5E8-48E9-93D8-DC8B1607BEE9}">
      <dsp:nvSpPr>
        <dsp:cNvPr id="0" name=""/>
        <dsp:cNvSpPr/>
      </dsp:nvSpPr>
      <dsp:spPr>
        <a:xfrm>
          <a:off x="8222380" y="1669564"/>
          <a:ext cx="1379882" cy="1429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badi" panose="020B0604020104020204" pitchFamily="34" charset="0"/>
            </a:rPr>
            <a:t>So, losing customers (churn) means losing capital, losing lending power, and losing revenue</a:t>
          </a:r>
          <a:r>
            <a:rPr lang="en-US" sz="1300" b="1" kern="1200" dirty="0"/>
            <a:t>.</a:t>
          </a:r>
          <a:endParaRPr lang="en-US" sz="1300" kern="1200" dirty="0"/>
        </a:p>
      </dsp:txBody>
      <dsp:txXfrm>
        <a:off x="8222380" y="1669564"/>
        <a:ext cx="1379882" cy="1429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8CDF-7B02-48C6-BA91-50CE711EB02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A1BF4-6137-4170-B9FF-1C863A0CF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32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B05B-65A1-46C1-8E60-D66F341E8CBE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97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C9ED-1C3B-4A30-BC08-62279613509E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06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8919-E19F-44CD-A530-47E0B565FF34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80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56BA-665B-41DE-93D2-DBCE8C797314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56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AE18-F086-4C3B-B5EE-DB56C79C32A0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5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E6BE-3EC1-42C3-991E-2DC259FA4487}" type="datetime1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0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4EF0-103D-43DC-BF43-423011EB996B}" type="datetime1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20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5A25-C0B6-467C-A3AF-545ED6E25448}" type="datetime1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94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0F36-BDB2-4C74-ADB0-914326FC7E9D}" type="datetime1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5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6FF3-0B39-4A66-9E5F-ECA7326B2491}" type="datetime1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46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FD800A3-89C6-4340-8EB6-FECAABE66161}" type="datetime1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86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85068-B500-4B30-898B-B26FA16509D4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7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60D1173B-FBCA-4F2A-AB78-7DB51EC95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08DCF8-02FA-4015-A96A-7F8A89EBC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52E14-5EE6-36AC-6054-924ACA9CA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0072" y="964769"/>
            <a:ext cx="4966432" cy="2376915"/>
          </a:xfrm>
        </p:spPr>
        <p:txBody>
          <a:bodyPr>
            <a:normAutofit/>
          </a:bodyPr>
          <a:lstStyle/>
          <a:p>
            <a:r>
              <a:rPr lang="en-US" sz="4200">
                <a:latin typeface="Algerian" panose="04020705040A02060702" pitchFamily="82" charset="0"/>
              </a:rPr>
              <a:t>Customer Churn Prediction 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CD822-4B28-1FAD-65FD-CE2671C90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0074" y="3529159"/>
            <a:ext cx="4972063" cy="1612688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Presented By :Lakshmi Sravani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EFD7EB-F887-4187-BD35-2F6584E9E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8" y="482171"/>
            <a:ext cx="4641751" cy="5149101"/>
            <a:chOff x="7463259" y="583365"/>
            <a:chExt cx="4641750" cy="518192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802ABCE-86EF-458C-B776-FBEE5B3ED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64175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257E23-BAFF-4E5A-9DCD-5EB001A23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4001651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Human brain nerve cells">
            <a:extLst>
              <a:ext uri="{FF2B5EF4-FFF2-40B4-BE49-F238E27FC236}">
                <a16:creationId xmlns:a16="http://schemas.microsoft.com/office/drawing/2014/main" id="{0D05F41B-5347-B0E4-761F-879F67D5A9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72" r="28604" b="-2"/>
          <a:stretch/>
        </p:blipFill>
        <p:spPr>
          <a:xfrm>
            <a:off x="1271223" y="1116345"/>
            <a:ext cx="3362141" cy="386617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0890EC-EC50-46D3-879E-63EDF4D06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0073" y="3526496"/>
            <a:ext cx="495950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71F6991-E635-48F8-9309-D5A5C1ECB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CF2F98-1DF0-4594-9502-F2B79E79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671F183E-D25B-C40F-F0DC-D36488DD269B}"/>
              </a:ext>
            </a:extLst>
          </p:cNvPr>
          <p:cNvSpPr txBox="1">
            <a:spLocks/>
          </p:cNvSpPr>
          <p:nvPr/>
        </p:nvSpPr>
        <p:spPr>
          <a:xfrm>
            <a:off x="10975320" y="174320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2" name="Slide Number Placeholder 7">
            <a:extLst>
              <a:ext uri="{FF2B5EF4-FFF2-40B4-BE49-F238E27FC236}">
                <a16:creationId xmlns:a16="http://schemas.microsoft.com/office/drawing/2014/main" id="{AA163C1D-6AEB-F157-000B-74801892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1680" y="455782"/>
            <a:ext cx="811019" cy="503578"/>
          </a:xfrm>
        </p:spPr>
        <p:txBody>
          <a:bodyPr/>
          <a:lstStyle/>
          <a:p>
            <a:fld id="{A7CD31F4-64FA-4BA0-9498-67783267A8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1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1396594-D6BE-B0FC-72CB-99D21C306E32}"/>
              </a:ext>
            </a:extLst>
          </p:cNvPr>
          <p:cNvSpPr txBox="1"/>
          <p:nvPr/>
        </p:nvSpPr>
        <p:spPr>
          <a:xfrm>
            <a:off x="1451580" y="804521"/>
            <a:ext cx="4176511" cy="8701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latin typeface="Algerian" panose="04020705040A02060702" pitchFamily="82" charset="0"/>
                <a:ea typeface="+mj-ea"/>
                <a:cs typeface="+mj-cs"/>
              </a:rPr>
              <a:t>Key Insights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B026D-0D6E-9E17-6881-7B71FE709348}"/>
              </a:ext>
            </a:extLst>
          </p:cNvPr>
          <p:cNvSpPr txBox="1"/>
          <p:nvPr/>
        </p:nvSpPr>
        <p:spPr>
          <a:xfrm>
            <a:off x="738130" y="1813684"/>
            <a:ext cx="7160964" cy="41096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514350" indent="-3429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Increasing </a:t>
            </a:r>
            <a:r>
              <a:rPr lang="en-US" sz="2000" b="1" dirty="0">
                <a:latin typeface="Abadi" panose="020B0604020104020204" pitchFamily="34" charset="0"/>
              </a:rPr>
              <a:t>hidden layer neurons</a:t>
            </a:r>
            <a:r>
              <a:rPr lang="en-US" sz="2000" dirty="0">
                <a:latin typeface="Abadi" panose="020B0604020104020204" pitchFamily="34" charset="0"/>
              </a:rPr>
              <a:t> and training for more </a:t>
            </a:r>
            <a:r>
              <a:rPr lang="en-US" sz="2000" b="1" dirty="0">
                <a:latin typeface="Abadi" panose="020B0604020104020204" pitchFamily="34" charset="0"/>
              </a:rPr>
              <a:t>epochs</a:t>
            </a:r>
            <a:r>
              <a:rPr lang="en-US" sz="2000" dirty="0">
                <a:latin typeface="Abadi" panose="020B0604020104020204" pitchFamily="34" charset="0"/>
              </a:rPr>
              <a:t> directly improved accuracy</a:t>
            </a:r>
          </a:p>
          <a:p>
            <a:pPr marL="514350" indent="-3429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Switching between different </a:t>
            </a:r>
            <a:r>
              <a:rPr lang="en-US" sz="2000" b="1" dirty="0">
                <a:latin typeface="Abadi" panose="020B0604020104020204" pitchFamily="34" charset="0"/>
              </a:rPr>
              <a:t>activation functions</a:t>
            </a:r>
            <a:r>
              <a:rPr lang="en-US" sz="2000" dirty="0">
                <a:latin typeface="Abadi" panose="020B0604020104020204" pitchFamily="34" charset="0"/>
              </a:rPr>
              <a:t> (</a:t>
            </a:r>
            <a:r>
              <a:rPr lang="en-US" sz="2000" dirty="0" err="1">
                <a:latin typeface="Abadi" panose="020B0604020104020204" pitchFamily="34" charset="0"/>
              </a:rPr>
              <a:t>ReLU</a:t>
            </a:r>
            <a:r>
              <a:rPr lang="en-US" sz="2000" dirty="0">
                <a:latin typeface="Abadi" panose="020B0604020104020204" pitchFamily="34" charset="0"/>
              </a:rPr>
              <a:t>, tanh, sigmoid) impacted how well the model learned</a:t>
            </a:r>
          </a:p>
          <a:p>
            <a:pPr marL="514350" indent="-3429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000" b="1" dirty="0">
                <a:latin typeface="Abadi" panose="020B0604020104020204" pitchFamily="34" charset="0"/>
              </a:rPr>
              <a:t>Data preprocessing</a:t>
            </a:r>
            <a:r>
              <a:rPr lang="en-US" sz="2000" dirty="0">
                <a:latin typeface="Abadi" panose="020B0604020104020204" pitchFamily="34" charset="0"/>
              </a:rPr>
              <a:t> like normalization and one-hot encoding was </a:t>
            </a:r>
            <a:r>
              <a:rPr lang="en-US" sz="2000" b="1" dirty="0">
                <a:latin typeface="Abadi" panose="020B0604020104020204" pitchFamily="34" charset="0"/>
              </a:rPr>
              <a:t>crucial</a:t>
            </a:r>
            <a:r>
              <a:rPr lang="en-US" sz="2000" dirty="0">
                <a:latin typeface="Abadi" panose="020B0604020104020204" pitchFamily="34" charset="0"/>
              </a:rPr>
              <a:t> for model stability and convergence</a:t>
            </a:r>
          </a:p>
          <a:p>
            <a:pPr marL="514350" indent="-3429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Using a </a:t>
            </a:r>
            <a:r>
              <a:rPr lang="en-US" sz="2000" b="1" dirty="0">
                <a:latin typeface="Abadi" panose="020B0604020104020204" pitchFamily="34" charset="0"/>
              </a:rPr>
              <a:t>custom ANN from scratch</a:t>
            </a:r>
            <a:r>
              <a:rPr lang="en-US" sz="2000" dirty="0">
                <a:latin typeface="Abadi" panose="020B0604020104020204" pitchFamily="34" charset="0"/>
              </a:rPr>
              <a:t> gave full control over architecture and learning behavior</a:t>
            </a:r>
          </a:p>
          <a:p>
            <a:pPr marL="514350" indent="-3429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The model achieved a solid accuracy of </a:t>
            </a:r>
            <a:r>
              <a:rPr lang="en-US" sz="2000" b="1" dirty="0">
                <a:latin typeface="Abadi" panose="020B0604020104020204" pitchFamily="34" charset="0"/>
              </a:rPr>
              <a:t>80.8%</a:t>
            </a:r>
            <a:r>
              <a:rPr lang="en-US" sz="2000" dirty="0">
                <a:latin typeface="Abadi" panose="020B0604020104020204" pitchFamily="34" charset="0"/>
              </a:rPr>
              <a:t> on test data using only NumPy (no ML libraries)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Picture 6" descr="Hand with red strings">
            <a:extLst>
              <a:ext uri="{FF2B5EF4-FFF2-40B4-BE49-F238E27FC236}">
                <a16:creationId xmlns:a16="http://schemas.microsoft.com/office/drawing/2014/main" id="{18735D71-387F-DF24-9575-A71FA2F9E9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557" r="24116"/>
          <a:stretch/>
        </p:blipFill>
        <p:spPr>
          <a:xfrm>
            <a:off x="8196548" y="1262607"/>
            <a:ext cx="3374392" cy="4660762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6ECF0C-D26F-B0E4-0B63-3E230CDC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1680" y="455782"/>
            <a:ext cx="811019" cy="503578"/>
          </a:xfrm>
        </p:spPr>
        <p:txBody>
          <a:bodyPr/>
          <a:lstStyle/>
          <a:p>
            <a:fld id="{A7CD31F4-64FA-4BA0-9498-67783267A8C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23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9078FB-0B13-B5AD-8CB4-32F5FEEFF949}"/>
              </a:ext>
            </a:extLst>
          </p:cNvPr>
          <p:cNvSpPr txBox="1"/>
          <p:nvPr/>
        </p:nvSpPr>
        <p:spPr>
          <a:xfrm>
            <a:off x="667156" y="2539711"/>
            <a:ext cx="2727813" cy="13268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i="0" kern="1200" cap="all" dirty="0">
                <a:solidFill>
                  <a:srgbClr val="FFFFFF"/>
                </a:solidFill>
                <a:effectLst/>
                <a:latin typeface="Algerian" panose="04020705040A02060702" pitchFamily="82" charset="0"/>
                <a:ea typeface="+mj-ea"/>
                <a:cs typeface="+mj-cs"/>
              </a:rPr>
              <a:t>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DABADE-0393-EE8E-45CD-25D140F65700}"/>
              </a:ext>
            </a:extLst>
          </p:cNvPr>
          <p:cNvSpPr txBox="1"/>
          <p:nvPr/>
        </p:nvSpPr>
        <p:spPr>
          <a:xfrm>
            <a:off x="4593109" y="1044129"/>
            <a:ext cx="6821567" cy="50818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571500" indent="-3429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Add dropout layers to prevent overfitting and make the model more generalizable</a:t>
            </a:r>
          </a:p>
          <a:p>
            <a:pPr marL="571500" indent="-3429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Try deeper architectures with more hidden layers to capture complex patterns</a:t>
            </a:r>
          </a:p>
          <a:p>
            <a:pPr marL="571500" indent="-3429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Use different activation combinations (e.g., </a:t>
            </a:r>
            <a:r>
              <a:rPr lang="en-US" sz="2000" dirty="0" err="1">
                <a:latin typeface="Abadi" panose="020B0604020104020204" pitchFamily="34" charset="0"/>
              </a:rPr>
              <a:t>ReLU</a:t>
            </a:r>
            <a:r>
              <a:rPr lang="en-US" sz="2000" dirty="0">
                <a:latin typeface="Abadi" panose="020B0604020104020204" pitchFamily="34" charset="0"/>
              </a:rPr>
              <a:t> + sigmoid, tanh + </a:t>
            </a:r>
            <a:r>
              <a:rPr lang="en-US" sz="2000" dirty="0" err="1">
                <a:latin typeface="Abadi" panose="020B0604020104020204" pitchFamily="34" charset="0"/>
              </a:rPr>
              <a:t>ReLU</a:t>
            </a:r>
            <a:r>
              <a:rPr lang="en-US" sz="2000" dirty="0">
                <a:latin typeface="Abadi" panose="020B0604020104020204" pitchFamily="34" charset="0"/>
              </a:rPr>
              <a:t>) to see their effect on learning</a:t>
            </a:r>
          </a:p>
          <a:p>
            <a:pPr marL="571500" indent="-3429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Increase training epochs with lower learning rate for smoother convergence</a:t>
            </a:r>
          </a:p>
          <a:p>
            <a:pPr marL="571500" indent="-3429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Compare with other models like Decision Trees, Random Forest, or Logistic Regression to validate approach</a:t>
            </a:r>
          </a:p>
          <a:p>
            <a:pPr marL="571500" indent="-3429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Automate threshold tuning to improve prediction balance between churn and non-churn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000" dirty="0">
              <a:latin typeface="Abadi" panose="020B0604020104020204" pitchFamily="34" charset="0"/>
            </a:endParaRP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96761-F305-D203-5F71-F34F08B9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11</a:t>
            </a:fld>
            <a:endParaRPr lang="en-US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8425113E-AAF8-CF51-FD32-23E3E2A283B6}"/>
              </a:ext>
            </a:extLst>
          </p:cNvPr>
          <p:cNvSpPr txBox="1">
            <a:spLocks/>
          </p:cNvSpPr>
          <p:nvPr/>
        </p:nvSpPr>
        <p:spPr>
          <a:xfrm>
            <a:off x="10681680" y="45578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CD31F4-64FA-4BA0-9498-67783267A8C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894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B67BD9-A584-3E56-A7E8-2B67E0BD10C3}"/>
              </a:ext>
            </a:extLst>
          </p:cNvPr>
          <p:cNvSpPr txBox="1"/>
          <p:nvPr/>
        </p:nvSpPr>
        <p:spPr>
          <a:xfrm>
            <a:off x="1452616" y="962902"/>
            <a:ext cx="4176384" cy="23808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60693728-1BD2-587A-4407-73A3711AA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E6E1D632-630C-C4DA-01B1-84C23442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1680" y="455782"/>
            <a:ext cx="811019" cy="503578"/>
          </a:xfrm>
        </p:spPr>
        <p:txBody>
          <a:bodyPr/>
          <a:lstStyle/>
          <a:p>
            <a:fld id="{A7CD31F4-64FA-4BA0-9498-67783267A8C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48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B55762-8926-48DE-3C31-F724627B8970}"/>
              </a:ext>
            </a:extLst>
          </p:cNvPr>
          <p:cNvSpPr txBox="1"/>
          <p:nvPr/>
        </p:nvSpPr>
        <p:spPr>
          <a:xfrm>
            <a:off x="2492829" y="707571"/>
            <a:ext cx="7511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lgerian" panose="04020705040A02060702" pitchFamily="82" charset="0"/>
              </a:rPr>
              <a:t>Dataset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7A7246-3619-80F0-4DCE-C4390C27A681}"/>
              </a:ext>
            </a:extLst>
          </p:cNvPr>
          <p:cNvSpPr txBox="1"/>
          <p:nvPr/>
        </p:nvSpPr>
        <p:spPr>
          <a:xfrm>
            <a:off x="979715" y="1549177"/>
            <a:ext cx="79356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badi" panose="020B0604020104020204" pitchFamily="34" charset="0"/>
              </a:rPr>
              <a:t>Goal:</a:t>
            </a:r>
            <a:r>
              <a:rPr lang="en-US" sz="2000" dirty="0">
                <a:latin typeface="Abadi" panose="020B0604020104020204" pitchFamily="34" charset="0"/>
              </a:rPr>
              <a:t> Predict whether a customer will </a:t>
            </a:r>
            <a:r>
              <a:rPr lang="en-US" sz="2000" b="1" dirty="0">
                <a:latin typeface="Abadi" panose="020B0604020104020204" pitchFamily="34" charset="0"/>
              </a:rPr>
              <a:t>exit (churn)</a:t>
            </a:r>
            <a:r>
              <a:rPr lang="en-US" sz="2000" dirty="0">
                <a:latin typeface="Abadi" panose="020B0604020104020204" pitchFamily="34" charset="0"/>
              </a:rPr>
              <a:t> the bank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67EAAB-A600-F6EE-0C78-7DC16303021E}"/>
              </a:ext>
            </a:extLst>
          </p:cNvPr>
          <p:cNvSpPr txBox="1"/>
          <p:nvPr/>
        </p:nvSpPr>
        <p:spPr>
          <a:xfrm>
            <a:off x="979715" y="1887731"/>
            <a:ext cx="41801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Abadi" panose="020B0604020104020204" pitchFamily="34" charset="0"/>
            </a:endParaRPr>
          </a:p>
          <a:p>
            <a:r>
              <a:rPr lang="en-US" sz="2000" dirty="0">
                <a:latin typeface="Abadi" panose="020B0604020104020204" pitchFamily="34" charset="0"/>
              </a:rPr>
              <a:t>Original Rows: 10,000</a:t>
            </a:r>
          </a:p>
          <a:p>
            <a:endParaRPr lang="en-US" sz="2000" dirty="0">
              <a:latin typeface="Abadi" panose="020B0604020104020204" pitchFamily="34" charset="0"/>
            </a:endParaRPr>
          </a:p>
          <a:p>
            <a:r>
              <a:rPr lang="en-US" sz="2000" dirty="0">
                <a:latin typeface="Abadi" panose="020B0604020104020204" pitchFamily="34" charset="0"/>
              </a:rPr>
              <a:t>Original Columns: 14</a:t>
            </a:r>
          </a:p>
          <a:p>
            <a:endParaRPr lang="en-US" sz="2000" dirty="0">
              <a:latin typeface="Abadi" panose="020B0604020104020204" pitchFamily="34" charset="0"/>
            </a:endParaRPr>
          </a:p>
          <a:p>
            <a:r>
              <a:rPr lang="en-US" sz="2000" dirty="0">
                <a:latin typeface="Abadi" panose="020B0604020104020204" pitchFamily="34" charset="0"/>
              </a:rPr>
              <a:t>Target Variable: Exited</a:t>
            </a:r>
          </a:p>
          <a:p>
            <a:endParaRPr lang="en-US" sz="2000" dirty="0">
              <a:latin typeface="Abadi" panose="020B0604020104020204" pitchFamily="34" charset="0"/>
            </a:endParaRPr>
          </a:p>
          <a:p>
            <a:r>
              <a:rPr lang="en-US" sz="2000" dirty="0">
                <a:latin typeface="Abadi" panose="020B0604020104020204" pitchFamily="34" charset="0"/>
              </a:rPr>
              <a:t>Binary classification:</a:t>
            </a:r>
          </a:p>
          <a:p>
            <a:r>
              <a:rPr lang="en-US" sz="2000" dirty="0">
                <a:latin typeface="Abadi" panose="020B0604020104020204" pitchFamily="34" charset="0"/>
              </a:rPr>
              <a:t>       0 → Stayed</a:t>
            </a:r>
          </a:p>
          <a:p>
            <a:r>
              <a:rPr lang="en-US" sz="2000" dirty="0">
                <a:latin typeface="Abadi" panose="020B0604020104020204" pitchFamily="34" charset="0"/>
              </a:rPr>
              <a:t>       1 → Left the bank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6F8B2C-EC5A-3176-1C0A-3F5B2F822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909" y="1974680"/>
            <a:ext cx="3467278" cy="365778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9EC055F-6495-3653-293C-0E714444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1680" y="455782"/>
            <a:ext cx="811019" cy="503578"/>
          </a:xfrm>
        </p:spPr>
        <p:txBody>
          <a:bodyPr/>
          <a:lstStyle/>
          <a:p>
            <a:fld id="{A7CD31F4-64FA-4BA0-9498-67783267A8C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8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ABFD-875D-92EC-D8E8-2BFF4E17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Why Retaining Customers Matters for Banks' Core Business</a:t>
            </a:r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D0E5082F-2930-C4C0-9D1C-406D712FE3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9620611"/>
              </p:ext>
            </p:extLst>
          </p:nvPr>
        </p:nvGraphicFramePr>
        <p:xfrm>
          <a:off x="1451579" y="1853754"/>
          <a:ext cx="9603275" cy="3785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9E4B3CF-B279-8F1F-9843-288C4E1FBAC9}"/>
              </a:ext>
            </a:extLst>
          </p:cNvPr>
          <p:cNvSpPr txBox="1">
            <a:spLocks/>
          </p:cNvSpPr>
          <p:nvPr/>
        </p:nvSpPr>
        <p:spPr>
          <a:xfrm>
            <a:off x="10681680" y="45578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CD31F4-64FA-4BA0-9498-67783267A8C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1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842F13-3690-DB76-95DC-084747E30379}"/>
              </a:ext>
            </a:extLst>
          </p:cNvPr>
          <p:cNvSpPr txBox="1"/>
          <p:nvPr/>
        </p:nvSpPr>
        <p:spPr>
          <a:xfrm>
            <a:off x="2952520" y="528810"/>
            <a:ext cx="5640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lgerian" panose="04020705040A02060702" pitchFamily="82" charset="0"/>
              </a:rPr>
              <a:t>Data Preprocessing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3456F7-42AD-5AD1-7DF1-BB5253C22E52}"/>
              </a:ext>
            </a:extLst>
          </p:cNvPr>
          <p:cNvSpPr txBox="1"/>
          <p:nvPr/>
        </p:nvSpPr>
        <p:spPr>
          <a:xfrm>
            <a:off x="947450" y="1305341"/>
            <a:ext cx="654402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badi" panose="020B0604020104020204" pitchFamily="34" charset="0"/>
              </a:rPr>
              <a:t>Dropped Unnecessary Columns:</a:t>
            </a:r>
          </a:p>
          <a:p>
            <a:r>
              <a:rPr lang="en-US" sz="2000" dirty="0">
                <a:latin typeface="Abadi" panose="020B0604020104020204" pitchFamily="34" charset="0"/>
              </a:rPr>
              <a:t>Removed Row Number, </a:t>
            </a:r>
            <a:r>
              <a:rPr lang="en-US" sz="2000" dirty="0" err="1">
                <a:latin typeface="Abadi" panose="020B0604020104020204" pitchFamily="34" charset="0"/>
              </a:rPr>
              <a:t>CustomerId</a:t>
            </a:r>
            <a:r>
              <a:rPr lang="en-US" sz="2000" dirty="0">
                <a:latin typeface="Abadi" panose="020B0604020104020204" pitchFamily="34" charset="0"/>
              </a:rPr>
              <a:t>, and Surname – not useful for prediction.</a:t>
            </a:r>
          </a:p>
          <a:p>
            <a:endParaRPr lang="en-US" sz="2000" dirty="0">
              <a:latin typeface="Abadi" panose="020B0604020104020204" pitchFamily="34" charset="0"/>
            </a:endParaRPr>
          </a:p>
          <a:p>
            <a:r>
              <a:rPr lang="en-US" sz="2000" b="1" dirty="0">
                <a:latin typeface="Abadi" panose="020B0604020104020204" pitchFamily="34" charset="0"/>
              </a:rPr>
              <a:t>Encoded Gender:</a:t>
            </a:r>
          </a:p>
          <a:p>
            <a:r>
              <a:rPr lang="en-US" sz="2000" dirty="0">
                <a:latin typeface="Abadi" panose="020B0604020104020204" pitchFamily="34" charset="0"/>
              </a:rPr>
              <a:t>Converted Male/Female to 1/0 for compatibility with the model.</a:t>
            </a:r>
          </a:p>
          <a:p>
            <a:endParaRPr lang="en-US" sz="2000" dirty="0">
              <a:latin typeface="Abadi" panose="020B0604020104020204" pitchFamily="34" charset="0"/>
            </a:endParaRPr>
          </a:p>
          <a:p>
            <a:r>
              <a:rPr lang="en-US" sz="2000" b="1" dirty="0">
                <a:latin typeface="Abadi" panose="020B0604020104020204" pitchFamily="34" charset="0"/>
              </a:rPr>
              <a:t>One-Hot Encoded Geography:</a:t>
            </a:r>
          </a:p>
          <a:p>
            <a:r>
              <a:rPr lang="en-US" sz="2000" dirty="0">
                <a:latin typeface="Abadi" panose="020B0604020104020204" pitchFamily="34" charset="0"/>
              </a:rPr>
              <a:t>Turned France, Germany, Spain into binary columns (France dropped to avoid multicollinearity).</a:t>
            </a:r>
          </a:p>
          <a:p>
            <a:endParaRPr lang="en-US" sz="2000" dirty="0">
              <a:latin typeface="Abadi" panose="020B0604020104020204" pitchFamily="34" charset="0"/>
            </a:endParaRPr>
          </a:p>
          <a:p>
            <a:r>
              <a:rPr lang="en-US" sz="2000" b="1" dirty="0">
                <a:latin typeface="Abadi" panose="020B0604020104020204" pitchFamily="34" charset="0"/>
              </a:rPr>
              <a:t>Prepared Features &amp; Target:</a:t>
            </a:r>
          </a:p>
          <a:p>
            <a:r>
              <a:rPr lang="en-US" sz="2000" dirty="0">
                <a:latin typeface="Abadi" panose="020B0604020104020204" pitchFamily="34" charset="0"/>
              </a:rPr>
              <a:t>Final features</a:t>
            </a:r>
            <a:r>
              <a:rPr lang="en-US" sz="2000">
                <a:latin typeface="Abadi" panose="020B0604020104020204" pitchFamily="34" charset="0"/>
              </a:rPr>
              <a:t>: 1</a:t>
            </a:r>
            <a:r>
              <a:rPr lang="en-US" sz="2000" dirty="0">
                <a:latin typeface="Abadi" panose="020B0604020104020204" pitchFamily="34" charset="0"/>
              </a:rPr>
              <a:t>1</a:t>
            </a:r>
            <a:r>
              <a:rPr lang="en-US" sz="2000">
                <a:latin typeface="Abadi" panose="020B0604020104020204" pitchFamily="34" charset="0"/>
              </a:rPr>
              <a:t> </a:t>
            </a:r>
            <a:r>
              <a:rPr lang="en-US" sz="2000" dirty="0">
                <a:latin typeface="Abadi" panose="020B0604020104020204" pitchFamily="34" charset="0"/>
              </a:rPr>
              <a:t>numerical columns.</a:t>
            </a:r>
          </a:p>
          <a:p>
            <a:r>
              <a:rPr lang="en-US" sz="2000" dirty="0">
                <a:latin typeface="Abadi" panose="020B0604020104020204" pitchFamily="34" charset="0"/>
              </a:rPr>
              <a:t>Target: Exited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00FC47-209F-41A6-3857-7A64C15B5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737228"/>
              </p:ext>
            </p:extLst>
          </p:nvPr>
        </p:nvGraphicFramePr>
        <p:xfrm>
          <a:off x="7491469" y="2649621"/>
          <a:ext cx="4549968" cy="218988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16656">
                  <a:extLst>
                    <a:ext uri="{9D8B030D-6E8A-4147-A177-3AD203B41FA5}">
                      <a16:colId xmlns:a16="http://schemas.microsoft.com/office/drawing/2014/main" val="964679220"/>
                    </a:ext>
                  </a:extLst>
                </a:gridCol>
                <a:gridCol w="1516656">
                  <a:extLst>
                    <a:ext uri="{9D8B030D-6E8A-4147-A177-3AD203B41FA5}">
                      <a16:colId xmlns:a16="http://schemas.microsoft.com/office/drawing/2014/main" val="2259859615"/>
                    </a:ext>
                  </a:extLst>
                </a:gridCol>
                <a:gridCol w="1516656">
                  <a:extLst>
                    <a:ext uri="{9D8B030D-6E8A-4147-A177-3AD203B41FA5}">
                      <a16:colId xmlns:a16="http://schemas.microsoft.com/office/drawing/2014/main" val="3381173198"/>
                    </a:ext>
                  </a:extLst>
                </a:gridCol>
              </a:tblGrid>
              <a:tr h="387452">
                <a:tc>
                  <a:txBody>
                    <a:bodyPr/>
                    <a:lstStyle/>
                    <a:p>
                      <a:r>
                        <a:rPr lang="en-US" dirty="0"/>
                        <a:t>Customer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537817"/>
                  </a:ext>
                </a:extLst>
              </a:tr>
              <a:tr h="387452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 → France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4136291"/>
                  </a:ext>
                </a:extLst>
              </a:tr>
              <a:tr h="387452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→ Germany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102494"/>
                  </a:ext>
                </a:extLst>
              </a:tr>
              <a:tr h="387452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 → Spain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449087"/>
                  </a:ext>
                </a:extLst>
              </a:tr>
              <a:tr h="387452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→ France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799198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E98D1F8-ECC7-9E5C-32FD-9F523EC25532}"/>
              </a:ext>
            </a:extLst>
          </p:cNvPr>
          <p:cNvSpPr txBox="1"/>
          <p:nvPr/>
        </p:nvSpPr>
        <p:spPr>
          <a:xfrm>
            <a:off x="7491468" y="1845857"/>
            <a:ext cx="4241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badi" panose="020B0604020104020204" pitchFamily="34" charset="0"/>
              </a:rPr>
              <a:t>France is Not Deleted, Just Implicitly Represented(one-hot coding)</a:t>
            </a:r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0B2E08EB-F5C3-7B78-5E8B-19AEC12A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1680" y="455782"/>
            <a:ext cx="811019" cy="503578"/>
          </a:xfrm>
        </p:spPr>
        <p:txBody>
          <a:bodyPr/>
          <a:lstStyle/>
          <a:p>
            <a:fld id="{A7CD31F4-64FA-4BA0-9498-67783267A8C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4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9EF90-A6F8-22EA-FA77-022072763637}"/>
              </a:ext>
            </a:extLst>
          </p:cNvPr>
          <p:cNvSpPr txBox="1"/>
          <p:nvPr/>
        </p:nvSpPr>
        <p:spPr>
          <a:xfrm>
            <a:off x="844476" y="1600199"/>
            <a:ext cx="3539266" cy="429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i="0" kern="1200" cap="all" dirty="0">
                <a:solidFill>
                  <a:schemeClr val="tx1"/>
                </a:solidFill>
                <a:effectLst/>
                <a:latin typeface="Algerian" panose="04020705040A02060702" pitchFamily="82" charset="0"/>
                <a:ea typeface="+mj-ea"/>
                <a:cs typeface="+mj-cs"/>
              </a:rPr>
              <a:t>Data Normalization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A2507E-5CFB-1460-50E9-7705994F3D94}"/>
              </a:ext>
            </a:extLst>
          </p:cNvPr>
          <p:cNvSpPr txBox="1"/>
          <p:nvPr/>
        </p:nvSpPr>
        <p:spPr>
          <a:xfrm>
            <a:off x="4924851" y="1600199"/>
            <a:ext cx="6951332" cy="429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00050" indent="-3429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Normalization scales each feature to have mean = 0 and std = 1.</a:t>
            </a:r>
          </a:p>
          <a:p>
            <a:pPr marL="400050" indent="-3429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This ensures all features are on the same scale.</a:t>
            </a:r>
          </a:p>
          <a:p>
            <a:pPr marL="400050" indent="-3429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It helps the neural network learn faster and more accurately.</a:t>
            </a:r>
          </a:p>
          <a:p>
            <a:pPr marL="400050" indent="-3429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If std = 0, it's replaced with </a:t>
            </a:r>
            <a:r>
              <a:rPr lang="en-US" sz="2000" b="1" dirty="0">
                <a:latin typeface="Abadi" panose="020B0604020104020204" pitchFamily="34" charset="0"/>
              </a:rPr>
              <a:t>1e-8</a:t>
            </a:r>
            <a:r>
              <a:rPr lang="en-US" sz="2000" dirty="0">
                <a:latin typeface="Abadi" panose="020B0604020104020204" pitchFamily="34" charset="0"/>
              </a:rPr>
              <a:t> to avoid division error.</a:t>
            </a:r>
          </a:p>
          <a:p>
            <a:pPr marL="400050" indent="-3429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Final output: </a:t>
            </a:r>
            <a:r>
              <a:rPr lang="en-US" sz="2000" b="1" dirty="0">
                <a:latin typeface="Abadi" panose="020B0604020104020204" pitchFamily="34" charset="0"/>
              </a:rPr>
              <a:t>11 normalized features</a:t>
            </a:r>
            <a:r>
              <a:rPr lang="en-US" sz="2000" dirty="0">
                <a:latin typeface="Abadi" panose="020B0604020104020204" pitchFamily="34" charset="0"/>
              </a:rPr>
              <a:t>, ready for model training.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0" name="Slide Number Placeholder 7">
            <a:extLst>
              <a:ext uri="{FF2B5EF4-FFF2-40B4-BE49-F238E27FC236}">
                <a16:creationId xmlns:a16="http://schemas.microsoft.com/office/drawing/2014/main" id="{545201F9-9014-956D-DA17-88E577BB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1680" y="455782"/>
            <a:ext cx="811019" cy="503578"/>
          </a:xfrm>
        </p:spPr>
        <p:txBody>
          <a:bodyPr/>
          <a:lstStyle/>
          <a:p>
            <a:fld id="{A7CD31F4-64FA-4BA0-9498-67783267A8C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4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F1AB7-FB28-63F7-85AC-BFC380106958}"/>
              </a:ext>
            </a:extLst>
          </p:cNvPr>
          <p:cNvSpPr txBox="1"/>
          <p:nvPr/>
        </p:nvSpPr>
        <p:spPr>
          <a:xfrm>
            <a:off x="2989243" y="594911"/>
            <a:ext cx="6213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lgerian" panose="04020705040A02060702" pitchFamily="82" charset="0"/>
              </a:rPr>
              <a:t>Neural Network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6AC452-74C6-F44D-6412-F7C6CBD0F297}"/>
              </a:ext>
            </a:extLst>
          </p:cNvPr>
          <p:cNvSpPr txBox="1"/>
          <p:nvPr/>
        </p:nvSpPr>
        <p:spPr>
          <a:xfrm>
            <a:off x="969484" y="1674564"/>
            <a:ext cx="105975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lgerian" panose="04020705040A02060702" pitchFamily="82" charset="0"/>
              </a:rPr>
              <a:t>Architecture: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The model takes 11 input features and uses 2 hidden layers with 10 and 6 neurons respectively, followed by 1 output neuron to predict churn.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This structure helps capture complex patterns and outputs a probability for customer churn.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3A15D4-6282-54FE-F5D7-873F6C9CA1FE}"/>
              </a:ext>
            </a:extLst>
          </p:cNvPr>
          <p:cNvSpPr txBox="1"/>
          <p:nvPr/>
        </p:nvSpPr>
        <p:spPr>
          <a:xfrm>
            <a:off x="969484" y="3285781"/>
            <a:ext cx="105975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>
                <a:latin typeface="Algerian" panose="04020705040A02060702" pitchFamily="82" charset="0"/>
              </a:rPr>
              <a:t>Activation Functions: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 They introduce non-linearity, allowing the model to learn complex patterns.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 Without them, the network would behave like a simple linear model.</a:t>
            </a:r>
          </a:p>
          <a:p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b="1" dirty="0">
                <a:latin typeface="Abadi" panose="020B0604020104020204" pitchFamily="34" charset="0"/>
              </a:rPr>
              <a:t>In This Model: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Abadi" panose="020B0604020104020204" pitchFamily="34" charset="0"/>
              </a:rPr>
              <a:t>ReLU</a:t>
            </a:r>
            <a:r>
              <a:rPr lang="en-US" sz="2000" dirty="0">
                <a:latin typeface="Abadi" panose="020B0604020104020204" pitchFamily="34" charset="0"/>
              </a:rPr>
              <a:t> in the first layer for fast and efficient learning 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Tanh in the Hidden layer for smoother gradient flow 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Linear in output layer to give churn probability (0 to 1)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FA7855B0-F83D-E971-ABB5-1080926E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1680" y="455782"/>
            <a:ext cx="811019" cy="503578"/>
          </a:xfrm>
        </p:spPr>
        <p:txBody>
          <a:bodyPr/>
          <a:lstStyle/>
          <a:p>
            <a:fld id="{A7CD31F4-64FA-4BA0-9498-67783267A8C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0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E3393B-70C1-56F1-CB97-0E5F29F44469}"/>
              </a:ext>
            </a:extLst>
          </p:cNvPr>
          <p:cNvSpPr txBox="1"/>
          <p:nvPr/>
        </p:nvSpPr>
        <p:spPr>
          <a:xfrm>
            <a:off x="903383" y="517793"/>
            <a:ext cx="990416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>
                <a:latin typeface="Algerian" panose="04020705040A02060702" pitchFamily="82" charset="0"/>
              </a:rPr>
              <a:t>Training Configuration:</a:t>
            </a:r>
          </a:p>
          <a:p>
            <a:pPr>
              <a:buNone/>
            </a:pPr>
            <a:endParaRPr lang="en-US" sz="2000" dirty="0">
              <a:latin typeface="Algerian" panose="04020705040A02060702" pitchFamily="82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Abadi" panose="020B0604020104020204" pitchFamily="34" charset="0"/>
              </a:rPr>
              <a:t>Epochs:</a:t>
            </a:r>
            <a:r>
              <a:rPr lang="en-US" sz="2000" dirty="0">
                <a:latin typeface="Abadi" panose="020B0604020104020204" pitchFamily="34" charset="0"/>
              </a:rPr>
              <a:t> 10,000 (model learned from data over many rounds)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Abadi" panose="020B0604020104020204" pitchFamily="34" charset="0"/>
              </a:rPr>
              <a:t>Learning Rate (η):</a:t>
            </a:r>
            <a:r>
              <a:rPr lang="en-US" sz="2000" dirty="0">
                <a:latin typeface="Abadi" panose="020B0604020104020204" pitchFamily="34" charset="0"/>
              </a:rPr>
              <a:t> 0.005(5e-3) controls step size during training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Abadi" panose="020B0604020104020204" pitchFamily="34" charset="0"/>
              </a:rPr>
              <a:t>Optimizer:</a:t>
            </a:r>
            <a:r>
              <a:rPr lang="en-US" sz="2000" dirty="0">
                <a:latin typeface="Abadi" panose="020B0604020104020204" pitchFamily="34" charset="0"/>
              </a:rPr>
              <a:t> Stochastic Gradient Descent (SGD) to minimize loss and update weights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CC737E-5C8C-65D3-B201-FBC55DA032CC}"/>
              </a:ext>
            </a:extLst>
          </p:cNvPr>
          <p:cNvSpPr txBox="1"/>
          <p:nvPr/>
        </p:nvSpPr>
        <p:spPr>
          <a:xfrm>
            <a:off x="991518" y="2335576"/>
            <a:ext cx="1042195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>
                <a:latin typeface="Algerian" panose="04020705040A02060702" pitchFamily="82" charset="0"/>
              </a:rPr>
              <a:t>Prediction Output:</a:t>
            </a:r>
          </a:p>
          <a:p>
            <a:pPr>
              <a:buNone/>
            </a:pPr>
            <a:endParaRPr lang="en-US" sz="2000" b="1" dirty="0">
              <a:latin typeface="Abadi" panose="020B06040201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The model outputs a </a:t>
            </a:r>
            <a:r>
              <a:rPr lang="en-US" sz="2000" b="1" dirty="0">
                <a:latin typeface="Abadi" panose="020B0604020104020204" pitchFamily="34" charset="0"/>
              </a:rPr>
              <a:t>probability between 0 and 1</a:t>
            </a:r>
            <a:r>
              <a:rPr lang="en-US" sz="2000" dirty="0">
                <a:latin typeface="Abadi" panose="020B0604020104020204" pitchFamily="34" charset="0"/>
              </a:rPr>
              <a:t> for each customer.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This value represents the </a:t>
            </a:r>
            <a:r>
              <a:rPr lang="en-US" sz="2000" b="1" dirty="0">
                <a:latin typeface="Abadi" panose="020B0604020104020204" pitchFamily="34" charset="0"/>
              </a:rPr>
              <a:t>likelihood of churn</a:t>
            </a:r>
            <a:r>
              <a:rPr lang="en-US" sz="2000" dirty="0">
                <a:latin typeface="Abadi" panose="020B0604020104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We apply a </a:t>
            </a:r>
            <a:r>
              <a:rPr lang="en-US" sz="2000" b="1" dirty="0">
                <a:latin typeface="Abadi" panose="020B0604020104020204" pitchFamily="34" charset="0"/>
              </a:rPr>
              <a:t>threshold of 0.5</a:t>
            </a:r>
            <a:r>
              <a:rPr lang="en-US" sz="2000" dirty="0">
                <a:latin typeface="Abadi" panose="020B0604020104020204" pitchFamily="34" charset="0"/>
              </a:rPr>
              <a:t> to make a final prediction: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If </a:t>
            </a:r>
            <a:r>
              <a:rPr lang="en-US" sz="2000" b="1" dirty="0">
                <a:latin typeface="Abadi" panose="020B0604020104020204" pitchFamily="34" charset="0"/>
              </a:rPr>
              <a:t>output ≥ 0.5</a:t>
            </a:r>
            <a:r>
              <a:rPr lang="en-US" sz="2000" dirty="0">
                <a:latin typeface="Abadi" panose="020B0604020104020204" pitchFamily="34" charset="0"/>
              </a:rPr>
              <a:t> → Customer is </a:t>
            </a:r>
            <a:r>
              <a:rPr lang="en-US" sz="2000" b="1" dirty="0">
                <a:latin typeface="Abadi" panose="020B0604020104020204" pitchFamily="34" charset="0"/>
              </a:rPr>
              <a:t>predicted to churn</a:t>
            </a:r>
            <a:r>
              <a:rPr lang="en-US" sz="2000" dirty="0">
                <a:latin typeface="Abadi" panose="020B0604020104020204" pitchFamily="34" charset="0"/>
              </a:rPr>
              <a:t> (label = 1)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If </a:t>
            </a:r>
            <a:r>
              <a:rPr lang="en-US" sz="2000" b="1" dirty="0">
                <a:latin typeface="Abadi" panose="020B0604020104020204" pitchFamily="34" charset="0"/>
              </a:rPr>
              <a:t>output &lt; 0.5</a:t>
            </a:r>
            <a:r>
              <a:rPr lang="en-US" sz="2000" dirty="0">
                <a:latin typeface="Abadi" panose="020B0604020104020204" pitchFamily="34" charset="0"/>
              </a:rPr>
              <a:t> → Customer is </a:t>
            </a:r>
            <a:r>
              <a:rPr lang="en-US" sz="2000" b="1" dirty="0">
                <a:latin typeface="Abadi" panose="020B0604020104020204" pitchFamily="34" charset="0"/>
              </a:rPr>
              <a:t>predicted to stay</a:t>
            </a:r>
            <a:r>
              <a:rPr lang="en-US" sz="2000" dirty="0">
                <a:latin typeface="Abadi" panose="020B0604020104020204" pitchFamily="34" charset="0"/>
              </a:rPr>
              <a:t> (label = 0)</a:t>
            </a:r>
          </a:p>
          <a:p>
            <a:endParaRPr lang="en-US" dirty="0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B9ABE246-C70C-FE4F-6C4D-6E10471A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1680" y="455782"/>
            <a:ext cx="811019" cy="503578"/>
          </a:xfrm>
        </p:spPr>
        <p:txBody>
          <a:bodyPr/>
          <a:lstStyle/>
          <a:p>
            <a:fld id="{A7CD31F4-64FA-4BA0-9498-67783267A8C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55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88A8B6-5784-3CE7-99B9-C857A2243DDD}"/>
              </a:ext>
            </a:extLst>
          </p:cNvPr>
          <p:cNvSpPr txBox="1"/>
          <p:nvPr/>
        </p:nvSpPr>
        <p:spPr>
          <a:xfrm>
            <a:off x="466382" y="793215"/>
            <a:ext cx="562961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>
                <a:latin typeface="Algerian" panose="04020705040A02060702" pitchFamily="82" charset="0"/>
              </a:rPr>
              <a:t>Model Training &amp; Training Curve: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Trained the model using a </a:t>
            </a:r>
            <a:r>
              <a:rPr lang="en-US" sz="2000" b="1" dirty="0">
                <a:latin typeface="Abadi" panose="020B0604020104020204" pitchFamily="34" charset="0"/>
              </a:rPr>
              <a:t>custom-built Artificial Neural Network (ANN)</a:t>
            </a:r>
            <a:endParaRPr lang="en-US" sz="2000" dirty="0">
              <a:latin typeface="Abadi" panose="020B06040201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No external libraries like TensorFlow or </a:t>
            </a:r>
            <a:r>
              <a:rPr lang="en-US" sz="2000" dirty="0" err="1">
                <a:latin typeface="Abadi" panose="020B0604020104020204" pitchFamily="34" charset="0"/>
              </a:rPr>
              <a:t>PyTorch</a:t>
            </a:r>
            <a:r>
              <a:rPr lang="en-US" sz="2000" dirty="0">
                <a:latin typeface="Abadi" panose="020B0604020104020204" pitchFamily="34" charset="0"/>
              </a:rPr>
              <a:t> were used — implemented fully from scratch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The </a:t>
            </a:r>
            <a:r>
              <a:rPr lang="en-US" sz="2000" b="1" dirty="0">
                <a:latin typeface="Abadi" panose="020B0604020104020204" pitchFamily="34" charset="0"/>
              </a:rPr>
              <a:t>Training curve</a:t>
            </a:r>
            <a:r>
              <a:rPr lang="en-US" sz="2000" dirty="0">
                <a:latin typeface="Abadi" panose="020B0604020104020204" pitchFamily="34" charset="0"/>
              </a:rPr>
              <a:t> shows how well the model learned over time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Loss steadily </a:t>
            </a:r>
            <a:r>
              <a:rPr lang="en-US" sz="2000" b="1" dirty="0">
                <a:latin typeface="Abadi" panose="020B0604020104020204" pitchFamily="34" charset="0"/>
              </a:rPr>
              <a:t>decreased over 10,000(1e4) epochs</a:t>
            </a:r>
            <a:r>
              <a:rPr lang="en-US" sz="2000" dirty="0">
                <a:latin typeface="Abadi" panose="020B0604020104020204" pitchFamily="34" charset="0"/>
              </a:rPr>
              <a:t>, indicating effective training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This graph confirms that the model </a:t>
            </a:r>
            <a:r>
              <a:rPr lang="en-US" sz="2000" b="1" dirty="0">
                <a:latin typeface="Abadi" panose="020B0604020104020204" pitchFamily="34" charset="0"/>
              </a:rPr>
              <a:t>converged smoothly</a:t>
            </a:r>
            <a:r>
              <a:rPr lang="en-US" sz="2000" dirty="0">
                <a:latin typeface="Abadi" panose="020B0604020104020204" pitchFamily="34" charset="0"/>
              </a:rPr>
              <a:t> and avoided overfitting</a:t>
            </a:r>
          </a:p>
          <a:p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52FF5ED-EE94-2302-ED59-66E2B503D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901" y="1195727"/>
            <a:ext cx="5181599" cy="415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55BCEA81-20BA-3B6E-F2FF-75F030A4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1680" y="455782"/>
            <a:ext cx="811019" cy="503578"/>
          </a:xfrm>
        </p:spPr>
        <p:txBody>
          <a:bodyPr/>
          <a:lstStyle/>
          <a:p>
            <a:fld id="{A7CD31F4-64FA-4BA0-9498-67783267A8C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894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4CEE094-965B-6245-72E3-5023C7CBE267}"/>
              </a:ext>
            </a:extLst>
          </p:cNvPr>
          <p:cNvSpPr txBox="1"/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latin typeface="Algerian" panose="04020705040A02060702" pitchFamily="82" charset="0"/>
                <a:ea typeface="+mj-ea"/>
                <a:cs typeface="+mj-cs"/>
              </a:rPr>
              <a:t>Model Evaluation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cap="all" dirty="0">
              <a:latin typeface="+mj-lt"/>
              <a:ea typeface="+mj-ea"/>
              <a:cs typeface="+mj-cs"/>
            </a:endParaRPr>
          </a:p>
        </p:txBody>
      </p:sp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F030D8C5-49EB-3D89-3A61-924BA8E89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0462" y="2277991"/>
            <a:ext cx="2926098" cy="29260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F3D43E-E5D6-96B1-6B71-381A5C4BE576}"/>
              </a:ext>
            </a:extLst>
          </p:cNvPr>
          <p:cNvSpPr txBox="1"/>
          <p:nvPr/>
        </p:nvSpPr>
        <p:spPr>
          <a:xfrm>
            <a:off x="4472847" y="2015734"/>
            <a:ext cx="7019851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3429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200" dirty="0">
                <a:latin typeface="Abadi" panose="020B0604020104020204" pitchFamily="34" charset="0"/>
              </a:rPr>
              <a:t>After training, the model was evaluated on unseen test data</a:t>
            </a:r>
          </a:p>
          <a:p>
            <a:pPr marL="457200" indent="-3429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200" dirty="0">
                <a:latin typeface="Abadi" panose="020B0604020104020204" pitchFamily="34" charset="0"/>
              </a:rPr>
              <a:t>It achieved a </a:t>
            </a:r>
            <a:r>
              <a:rPr lang="en-US" sz="2200" b="1" dirty="0">
                <a:latin typeface="Abadi" panose="020B0604020104020204" pitchFamily="34" charset="0"/>
              </a:rPr>
              <a:t>test accuracy of 80.8%,</a:t>
            </a:r>
            <a:r>
              <a:rPr lang="en-US" sz="2200" dirty="0">
                <a:latin typeface="Abadi" panose="020B0604020104020204" pitchFamily="34" charset="0"/>
              </a:rPr>
              <a:t> meaning it correctly predicted churn for most customers</a:t>
            </a:r>
          </a:p>
          <a:p>
            <a:pPr marL="457200" indent="-3429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200" dirty="0">
                <a:latin typeface="Abadi" panose="020B0604020104020204" pitchFamily="34" charset="0"/>
              </a:rPr>
              <a:t>The model’s output was a </a:t>
            </a:r>
            <a:r>
              <a:rPr lang="en-US" sz="2200" b="1" dirty="0">
                <a:latin typeface="Abadi" panose="020B0604020104020204" pitchFamily="34" charset="0"/>
              </a:rPr>
              <a:t>probability between 0 and1</a:t>
            </a:r>
            <a:endParaRPr lang="en-US" sz="2200" dirty="0">
              <a:latin typeface="Abadi" panose="020B0604020104020204" pitchFamily="34" charset="0"/>
            </a:endParaRPr>
          </a:p>
          <a:p>
            <a:pPr marL="457200" indent="-3429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200" dirty="0">
                <a:latin typeface="Abadi" panose="020B0604020104020204" pitchFamily="34" charset="0"/>
              </a:rPr>
              <a:t>A </a:t>
            </a:r>
            <a:r>
              <a:rPr lang="en-US" sz="2200" b="1" dirty="0">
                <a:latin typeface="Abadi" panose="020B0604020104020204" pitchFamily="34" charset="0"/>
              </a:rPr>
              <a:t>threshold of 0.5</a:t>
            </a:r>
            <a:r>
              <a:rPr lang="en-US" sz="2200" dirty="0">
                <a:latin typeface="Abadi" panose="020B0604020104020204" pitchFamily="34" charset="0"/>
              </a:rPr>
              <a:t> was applied:</a:t>
            </a:r>
          </a:p>
          <a:p>
            <a:pPr marL="914400" lvl="1" indent="-3429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200" dirty="0">
                <a:latin typeface="Abadi" panose="020B0604020104020204" pitchFamily="34" charset="0"/>
              </a:rPr>
              <a:t>If output </a:t>
            </a:r>
            <a:r>
              <a:rPr lang="en-US" sz="2200" b="1" dirty="0">
                <a:latin typeface="Abadi" panose="020B0604020104020204" pitchFamily="34" charset="0"/>
              </a:rPr>
              <a:t>≥ 0.5</a:t>
            </a:r>
            <a:r>
              <a:rPr lang="en-US" sz="2200" dirty="0">
                <a:latin typeface="Abadi" panose="020B0604020104020204" pitchFamily="34" charset="0"/>
              </a:rPr>
              <a:t> → predicted as </a:t>
            </a:r>
            <a:r>
              <a:rPr lang="en-US" sz="2200" b="1" dirty="0">
                <a:latin typeface="Abadi" panose="020B0604020104020204" pitchFamily="34" charset="0"/>
              </a:rPr>
              <a:t>churned</a:t>
            </a:r>
            <a:r>
              <a:rPr lang="en-US" sz="2200" dirty="0">
                <a:latin typeface="Abadi" panose="020B0604020104020204" pitchFamily="34" charset="0"/>
              </a:rPr>
              <a:t> (label = 1)</a:t>
            </a:r>
          </a:p>
          <a:p>
            <a:pPr marL="914400" lvl="1" indent="-3429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200" dirty="0">
                <a:latin typeface="Abadi" panose="020B0604020104020204" pitchFamily="34" charset="0"/>
              </a:rPr>
              <a:t>If output </a:t>
            </a:r>
            <a:r>
              <a:rPr lang="en-US" sz="2200" b="1" dirty="0">
                <a:latin typeface="Abadi" panose="020B0604020104020204" pitchFamily="34" charset="0"/>
              </a:rPr>
              <a:t>&lt; 0.5</a:t>
            </a:r>
            <a:r>
              <a:rPr lang="en-US" sz="2200" dirty="0">
                <a:latin typeface="Abadi" panose="020B0604020104020204" pitchFamily="34" charset="0"/>
              </a:rPr>
              <a:t> → predicted as </a:t>
            </a:r>
            <a:r>
              <a:rPr lang="en-US" sz="2200" b="1" dirty="0">
                <a:latin typeface="Abadi" panose="020B0604020104020204" pitchFamily="34" charset="0"/>
              </a:rPr>
              <a:t>not churned</a:t>
            </a:r>
            <a:r>
              <a:rPr lang="en-US" sz="2200" dirty="0">
                <a:latin typeface="Abadi" panose="020B0604020104020204" pitchFamily="34" charset="0"/>
              </a:rPr>
              <a:t> (label = 0)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99E8D940-5D92-B0B4-D6AB-EBE540EE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1680" y="455782"/>
            <a:ext cx="811019" cy="503578"/>
          </a:xfrm>
        </p:spPr>
        <p:txBody>
          <a:bodyPr/>
          <a:lstStyle/>
          <a:p>
            <a:fld id="{A7CD31F4-64FA-4BA0-9498-67783267A8C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33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578</TotalTime>
  <Words>842</Words>
  <Application>Microsoft Office PowerPoint</Application>
  <PresentationFormat>Widescreen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Abadi</vt:lpstr>
      <vt:lpstr>Algerian</vt:lpstr>
      <vt:lpstr>Aptos</vt:lpstr>
      <vt:lpstr>Arial</vt:lpstr>
      <vt:lpstr>Gill Sans MT</vt:lpstr>
      <vt:lpstr>Wingdings</vt:lpstr>
      <vt:lpstr>Gallery</vt:lpstr>
      <vt:lpstr>Customer Churn Prediction using Neural Networks</vt:lpstr>
      <vt:lpstr>PowerPoint Presentation</vt:lpstr>
      <vt:lpstr>Why Retaining Customers Matters for Banks' Core Business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Boini, Anil Kumar</dc:creator>
  <cp:lastModifiedBy>Boini, Anil Kumar</cp:lastModifiedBy>
  <cp:revision>67</cp:revision>
  <dcterms:created xsi:type="dcterms:W3CDTF">2025-04-13T21:00:06Z</dcterms:created>
  <dcterms:modified xsi:type="dcterms:W3CDTF">2025-04-14T15:18:05Z</dcterms:modified>
</cp:coreProperties>
</file>