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583" autoAdjust="0"/>
  </p:normalViewPr>
  <p:slideViewPr>
    <p:cSldViewPr>
      <p:cViewPr varScale="1">
        <p:scale>
          <a:sx n="97" d="100"/>
          <a:sy n="9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My%20Documents\Downloads\Data%20Visualization%20Graded%20Case%20Study%20Dataset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My%20Documents\Downloads\Data%20Visualization%20Graded%20Case%20Study%20Dataset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My%20Documents\Downloads\Data%20Visualization%20Graded%20Case%20Study%20Dataset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Desktop\Data%20Visualization%20Graded%20Case%20Study%20Dataset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My%20Documents\Downloads\Data%20Visualization%20Graded%20Case%20Study%20Dataset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My%20Documents\Downloads\Data%20Visualization%20Graded%20Case%20Study%20Dataset%20(1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My%20Documents\Downloads\Data%20Visualization%20Graded%20Case%20Study%20Dataset%20(1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dhu\Desktop\Data%20Visualization%20Graded%20Case%20Study%20Datase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 Visualization Graded Case Study Dataset (1).xlsx]Sheet1!PivotTable1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Sheet1!$D$5:$D$6</c:f>
              <c:strCache>
                <c:ptCount val="1"/>
                <c:pt idx="0">
                  <c:v>Tata Indica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Sheet1!$C$7:$C$13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Sheet1!$D$7:$D$13</c:f>
              <c:numCache>
                <c:formatCode>General</c:formatCode>
                <c:ptCount val="6"/>
                <c:pt idx="0">
                  <c:v>57</c:v>
                </c:pt>
                <c:pt idx="1">
                  <c:v>116</c:v>
                </c:pt>
                <c:pt idx="2">
                  <c:v>132</c:v>
                </c:pt>
                <c:pt idx="3">
                  <c:v>149</c:v>
                </c:pt>
                <c:pt idx="4">
                  <c:v>185</c:v>
                </c:pt>
                <c:pt idx="5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Sheet1!$E$5:$E$6</c:f>
              <c:strCache>
                <c:ptCount val="1"/>
                <c:pt idx="0">
                  <c:v>Maruti Wagon-R</c:v>
                </c:pt>
              </c:strCache>
            </c:strRef>
          </c:tx>
          <c:cat>
            <c:strRef>
              <c:f>Sheet1!$C$7:$C$13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Sheet1!$E$7:$E$13</c:f>
              <c:numCache>
                <c:formatCode>General</c:formatCode>
                <c:ptCount val="6"/>
                <c:pt idx="0">
                  <c:v>40</c:v>
                </c:pt>
                <c:pt idx="1">
                  <c:v>99</c:v>
                </c:pt>
                <c:pt idx="2">
                  <c:v>131</c:v>
                </c:pt>
                <c:pt idx="3">
                  <c:v>149</c:v>
                </c:pt>
                <c:pt idx="4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Sheet1!$F$5:$F$6</c:f>
              <c:strCache>
                <c:ptCount val="1"/>
                <c:pt idx="0">
                  <c:v>Hyundai Santro</c:v>
                </c:pt>
              </c:strCache>
            </c:strRef>
          </c:tx>
          <c:cat>
            <c:strRef>
              <c:f>Sheet1!$C$7:$C$13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Sheet1!$F$7:$F$13</c:f>
              <c:numCache>
                <c:formatCode>General</c:formatCode>
                <c:ptCount val="6"/>
                <c:pt idx="0">
                  <c:v>36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29</c:v>
                </c:pt>
              </c:numCache>
            </c:numRef>
          </c:val>
        </c:ser>
        <c:ser>
          <c:idx val="3"/>
          <c:order val="3"/>
          <c:tx>
            <c:strRef>
              <c:f>Sheet1!$G$5:$G$6</c:f>
              <c:strCache>
                <c:ptCount val="1"/>
                <c:pt idx="0">
                  <c:v>Ford Figo</c:v>
                </c:pt>
              </c:strCache>
            </c:strRef>
          </c:tx>
          <c:cat>
            <c:strRef>
              <c:f>Sheet1!$C$7:$C$13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Sheet1!$G$7:$G$13</c:f>
              <c:numCache>
                <c:formatCode>General</c:formatCode>
                <c:ptCount val="6"/>
                <c:pt idx="0">
                  <c:v>26</c:v>
                </c:pt>
                <c:pt idx="1">
                  <c:v>92</c:v>
                </c:pt>
                <c:pt idx="2">
                  <c:v>71</c:v>
                </c:pt>
                <c:pt idx="3">
                  <c:v>19</c:v>
                </c:pt>
              </c:numCache>
            </c:numRef>
          </c:val>
        </c:ser>
        <c:ser>
          <c:idx val="4"/>
          <c:order val="4"/>
          <c:tx>
            <c:strRef>
              <c:f>Sheet1!$H$5:$H$6</c:f>
              <c:strCache>
                <c:ptCount val="1"/>
                <c:pt idx="0">
                  <c:v>Tata Indigo</c:v>
                </c:pt>
              </c:strCache>
            </c:strRef>
          </c:tx>
          <c:cat>
            <c:strRef>
              <c:f>Sheet1!$C$7:$C$13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Sheet1!$H$7:$H$13</c:f>
              <c:numCache>
                <c:formatCode>General</c:formatCode>
                <c:ptCount val="6"/>
                <c:pt idx="0">
                  <c:v>24</c:v>
                </c:pt>
                <c:pt idx="1">
                  <c:v>63</c:v>
                </c:pt>
                <c:pt idx="2">
                  <c:v>54</c:v>
                </c:pt>
              </c:numCache>
            </c:numRef>
          </c:val>
        </c:ser>
        <c:ser>
          <c:idx val="5"/>
          <c:order val="5"/>
          <c:tx>
            <c:strRef>
              <c:f>Sheet1!$I$5:$I$6</c:f>
              <c:strCache>
                <c:ptCount val="1"/>
                <c:pt idx="0">
                  <c:v>Maruti Swift</c:v>
                </c:pt>
              </c:strCache>
            </c:strRef>
          </c:tx>
          <c:cat>
            <c:strRef>
              <c:f>Sheet1!$C$7:$C$13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Sheet1!$I$7:$I$13</c:f>
              <c:numCache>
                <c:formatCode>General</c:formatCode>
                <c:ptCount val="6"/>
                <c:pt idx="0">
                  <c:v>18</c:v>
                </c:pt>
                <c:pt idx="1">
                  <c:v>54</c:v>
                </c:pt>
                <c:pt idx="2">
                  <c:v>53</c:v>
                </c:pt>
                <c:pt idx="3">
                  <c:v>1</c:v>
                </c:pt>
              </c:numCache>
            </c:numRef>
          </c:val>
        </c:ser>
        <c:axId val="53025024"/>
        <c:axId val="53043200"/>
      </c:barChart>
      <c:catAx>
        <c:axId val="53025024"/>
        <c:scaling>
          <c:orientation val="minMax"/>
        </c:scaling>
        <c:axPos val="b"/>
        <c:tickLblPos val="nextTo"/>
        <c:crossAx val="53043200"/>
        <c:crosses val="autoZero"/>
        <c:auto val="1"/>
        <c:lblAlgn val="ctr"/>
        <c:lblOffset val="100"/>
      </c:catAx>
      <c:valAx>
        <c:axId val="53043200"/>
        <c:scaling>
          <c:orientation val="minMax"/>
        </c:scaling>
        <c:axPos val="l"/>
        <c:majorGridlines/>
        <c:numFmt formatCode="General" sourceLinked="1"/>
        <c:tickLblPos val="nextTo"/>
        <c:crossAx val="530250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[Data Visualization Graded Case Study Dataset (1).xlsx]Sheet1!PivotTable4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Sheet1!$D$42:$D$43</c:f>
              <c:strCache>
                <c:ptCount val="1"/>
                <c:pt idx="0">
                  <c:v>Tata Indica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Sheet1!$C$44:$C$50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Sheet1!$D$44:$D$50</c:f>
              <c:numCache>
                <c:formatCode>General</c:formatCode>
                <c:ptCount val="6"/>
                <c:pt idx="0">
                  <c:v>503947.61801793729</c:v>
                </c:pt>
                <c:pt idx="1">
                  <c:v>986164.73141911172</c:v>
                </c:pt>
                <c:pt idx="2">
                  <c:v>1576852.9598848638</c:v>
                </c:pt>
                <c:pt idx="3">
                  <c:v>1667913.4580289111</c:v>
                </c:pt>
                <c:pt idx="4">
                  <c:v>1308505.3052904499</c:v>
                </c:pt>
                <c:pt idx="5">
                  <c:v>512469.97132254235</c:v>
                </c:pt>
              </c:numCache>
            </c:numRef>
          </c:val>
        </c:ser>
        <c:ser>
          <c:idx val="1"/>
          <c:order val="1"/>
          <c:tx>
            <c:strRef>
              <c:f>Sheet1!$E$42:$E$43</c:f>
              <c:strCache>
                <c:ptCount val="1"/>
                <c:pt idx="0">
                  <c:v>Maruti Wagon-R</c:v>
                </c:pt>
              </c:strCache>
            </c:strRef>
          </c:tx>
          <c:cat>
            <c:strRef>
              <c:f>Sheet1!$C$44:$C$50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Sheet1!$E$44:$E$50</c:f>
              <c:numCache>
                <c:formatCode>General</c:formatCode>
                <c:ptCount val="6"/>
                <c:pt idx="0">
                  <c:v>393238.06132223021</c:v>
                </c:pt>
                <c:pt idx="1">
                  <c:v>1223769.2394352851</c:v>
                </c:pt>
                <c:pt idx="2">
                  <c:v>1336680.4142354399</c:v>
                </c:pt>
                <c:pt idx="3">
                  <c:v>1332370.0975367941</c:v>
                </c:pt>
                <c:pt idx="4">
                  <c:v>217557.01175945986</c:v>
                </c:pt>
              </c:numCache>
            </c:numRef>
          </c:val>
        </c:ser>
        <c:ser>
          <c:idx val="2"/>
          <c:order val="2"/>
          <c:tx>
            <c:strRef>
              <c:f>Sheet1!$F$42:$F$43</c:f>
              <c:strCache>
                <c:ptCount val="1"/>
                <c:pt idx="0">
                  <c:v>Hyundai Santro</c:v>
                </c:pt>
              </c:strCache>
            </c:strRef>
          </c:tx>
          <c:cat>
            <c:strRef>
              <c:f>Sheet1!$C$44:$C$50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Sheet1!$F$44:$F$50</c:f>
              <c:numCache>
                <c:formatCode>General</c:formatCode>
                <c:ptCount val="6"/>
                <c:pt idx="0">
                  <c:v>366576.85117216076</c:v>
                </c:pt>
                <c:pt idx="1">
                  <c:v>950391.86016396084</c:v>
                </c:pt>
                <c:pt idx="2">
                  <c:v>1011493.1478548417</c:v>
                </c:pt>
                <c:pt idx="3">
                  <c:v>1027973.3596662225</c:v>
                </c:pt>
                <c:pt idx="4">
                  <c:v>188096.49287845951</c:v>
                </c:pt>
              </c:numCache>
            </c:numRef>
          </c:val>
        </c:ser>
        <c:ser>
          <c:idx val="3"/>
          <c:order val="3"/>
          <c:tx>
            <c:strRef>
              <c:f>Sheet1!$G$42:$G$43</c:f>
              <c:strCache>
                <c:ptCount val="1"/>
                <c:pt idx="0">
                  <c:v>Ford Figo</c:v>
                </c:pt>
              </c:strCache>
            </c:strRef>
          </c:tx>
          <c:cat>
            <c:strRef>
              <c:f>Sheet1!$C$44:$C$50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Sheet1!$G$44:$G$50</c:f>
              <c:numCache>
                <c:formatCode>General</c:formatCode>
                <c:ptCount val="6"/>
                <c:pt idx="0">
                  <c:v>314086.12470197555</c:v>
                </c:pt>
                <c:pt idx="1">
                  <c:v>991454.42165034637</c:v>
                </c:pt>
                <c:pt idx="2">
                  <c:v>625254.72795036458</c:v>
                </c:pt>
                <c:pt idx="3">
                  <c:v>122041.37032652969</c:v>
                </c:pt>
              </c:numCache>
            </c:numRef>
          </c:val>
        </c:ser>
        <c:ser>
          <c:idx val="4"/>
          <c:order val="4"/>
          <c:tx>
            <c:strRef>
              <c:f>Sheet1!$H$42:$H$43</c:f>
              <c:strCache>
                <c:ptCount val="1"/>
                <c:pt idx="0">
                  <c:v>Tata Indigo</c:v>
                </c:pt>
              </c:strCache>
            </c:strRef>
          </c:tx>
          <c:cat>
            <c:strRef>
              <c:f>Sheet1!$C$44:$C$50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Sheet1!$H$44:$H$50</c:f>
              <c:numCache>
                <c:formatCode>General</c:formatCode>
                <c:ptCount val="6"/>
                <c:pt idx="0">
                  <c:v>250366.51130382472</c:v>
                </c:pt>
                <c:pt idx="1">
                  <c:v>609477.95755616645</c:v>
                </c:pt>
                <c:pt idx="2">
                  <c:v>330318.13788851094</c:v>
                </c:pt>
              </c:numCache>
            </c:numRef>
          </c:val>
        </c:ser>
        <c:ser>
          <c:idx val="5"/>
          <c:order val="5"/>
          <c:tx>
            <c:strRef>
              <c:f>Sheet1!$I$42:$I$43</c:f>
              <c:strCache>
                <c:ptCount val="1"/>
                <c:pt idx="0">
                  <c:v>Maruti Swift</c:v>
                </c:pt>
              </c:strCache>
            </c:strRef>
          </c:tx>
          <c:cat>
            <c:strRef>
              <c:f>Sheet1!$C$44:$C$50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Sheet1!$I$44:$I$50</c:f>
              <c:numCache>
                <c:formatCode>General</c:formatCode>
                <c:ptCount val="6"/>
                <c:pt idx="0">
                  <c:v>200203.78899219207</c:v>
                </c:pt>
                <c:pt idx="1">
                  <c:v>412214.0402886729</c:v>
                </c:pt>
                <c:pt idx="2">
                  <c:v>440572.24363086128</c:v>
                </c:pt>
                <c:pt idx="3">
                  <c:v>6500.201922633245</c:v>
                </c:pt>
              </c:numCache>
            </c:numRef>
          </c:val>
        </c:ser>
        <c:axId val="52699520"/>
        <c:axId val="52701056"/>
      </c:barChart>
      <c:catAx>
        <c:axId val="52699520"/>
        <c:scaling>
          <c:orientation val="minMax"/>
        </c:scaling>
        <c:axPos val="b"/>
        <c:tickLblPos val="nextTo"/>
        <c:crossAx val="52701056"/>
        <c:crosses val="autoZero"/>
        <c:auto val="1"/>
        <c:lblAlgn val="ctr"/>
        <c:lblOffset val="100"/>
      </c:catAx>
      <c:valAx>
        <c:axId val="52701056"/>
        <c:scaling>
          <c:orientation val="minMax"/>
        </c:scaling>
        <c:axPos val="l"/>
        <c:majorGridlines/>
        <c:numFmt formatCode="General" sourceLinked="1"/>
        <c:tickLblPos val="nextTo"/>
        <c:crossAx val="526995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 Visualization Graded Case Study Dataset (1).xlsx]Sheet1!PivotTable2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Sheet1!$D$96:$D$97</c:f>
              <c:strCache>
                <c:ptCount val="1"/>
                <c:pt idx="0">
                  <c:v>NEWDELHI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Sheet1!$C$98:$C$104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Sheet1!$D$98:$D$104</c:f>
              <c:numCache>
                <c:formatCode>General</c:formatCode>
                <c:ptCount val="6"/>
                <c:pt idx="0">
                  <c:v>44</c:v>
                </c:pt>
                <c:pt idx="1">
                  <c:v>112</c:v>
                </c:pt>
                <c:pt idx="2">
                  <c:v>129</c:v>
                </c:pt>
                <c:pt idx="3">
                  <c:v>84</c:v>
                </c:pt>
                <c:pt idx="4">
                  <c:v>60</c:v>
                </c:pt>
                <c:pt idx="5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Sheet1!$E$96:$E$97</c:f>
              <c:strCache>
                <c:ptCount val="1"/>
                <c:pt idx="0">
                  <c:v>BANGALORE</c:v>
                </c:pt>
              </c:strCache>
            </c:strRef>
          </c:tx>
          <c:cat>
            <c:strRef>
              <c:f>Sheet1!$C$98:$C$104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Sheet1!$E$98:$E$104</c:f>
              <c:numCache>
                <c:formatCode>General</c:formatCode>
                <c:ptCount val="6"/>
                <c:pt idx="0">
                  <c:v>23</c:v>
                </c:pt>
                <c:pt idx="1">
                  <c:v>54</c:v>
                </c:pt>
                <c:pt idx="2">
                  <c:v>76</c:v>
                </c:pt>
                <c:pt idx="3">
                  <c:v>47</c:v>
                </c:pt>
                <c:pt idx="4">
                  <c:v>23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Sheet1!$F$96:$F$97</c:f>
              <c:strCache>
                <c:ptCount val="1"/>
                <c:pt idx="0">
                  <c:v>CHENNAI</c:v>
                </c:pt>
              </c:strCache>
            </c:strRef>
          </c:tx>
          <c:cat>
            <c:strRef>
              <c:f>Sheet1!$C$98:$C$104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Sheet1!$F$98:$F$104</c:f>
              <c:numCache>
                <c:formatCode>General</c:formatCode>
                <c:ptCount val="6"/>
                <c:pt idx="0">
                  <c:v>27</c:v>
                </c:pt>
                <c:pt idx="1">
                  <c:v>53</c:v>
                </c:pt>
                <c:pt idx="2">
                  <c:v>60</c:v>
                </c:pt>
                <c:pt idx="3">
                  <c:v>41</c:v>
                </c:pt>
                <c:pt idx="4">
                  <c:v>15</c:v>
                </c:pt>
                <c:pt idx="5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Sheet1!$G$96:$G$97</c:f>
              <c:strCache>
                <c:ptCount val="1"/>
                <c:pt idx="0">
                  <c:v>KOLKATTA</c:v>
                </c:pt>
              </c:strCache>
            </c:strRef>
          </c:tx>
          <c:cat>
            <c:strRef>
              <c:f>Sheet1!$C$98:$C$104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Sheet1!$G$98:$G$104</c:f>
              <c:numCache>
                <c:formatCode>General</c:formatCode>
                <c:ptCount val="6"/>
                <c:pt idx="0">
                  <c:v>18</c:v>
                </c:pt>
                <c:pt idx="1">
                  <c:v>52</c:v>
                </c:pt>
                <c:pt idx="2">
                  <c:v>60</c:v>
                </c:pt>
                <c:pt idx="3">
                  <c:v>38</c:v>
                </c:pt>
                <c:pt idx="4">
                  <c:v>26</c:v>
                </c:pt>
                <c:pt idx="5">
                  <c:v>7</c:v>
                </c:pt>
              </c:numCache>
            </c:numRef>
          </c:val>
        </c:ser>
        <c:ser>
          <c:idx val="4"/>
          <c:order val="4"/>
          <c:tx>
            <c:strRef>
              <c:f>Sheet1!$H$96:$H$97</c:f>
              <c:strCache>
                <c:ptCount val="1"/>
                <c:pt idx="0">
                  <c:v>NOIDA</c:v>
                </c:pt>
              </c:strCache>
            </c:strRef>
          </c:tx>
          <c:cat>
            <c:strRef>
              <c:f>Sheet1!$C$98:$C$104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Sheet1!$H$98:$H$104</c:f>
              <c:numCache>
                <c:formatCode>General</c:formatCode>
                <c:ptCount val="6"/>
                <c:pt idx="0">
                  <c:v>10</c:v>
                </c:pt>
                <c:pt idx="1">
                  <c:v>46</c:v>
                </c:pt>
                <c:pt idx="2">
                  <c:v>35</c:v>
                </c:pt>
                <c:pt idx="3">
                  <c:v>42</c:v>
                </c:pt>
                <c:pt idx="4">
                  <c:v>20</c:v>
                </c:pt>
                <c:pt idx="5">
                  <c:v>12</c:v>
                </c:pt>
              </c:numCache>
            </c:numRef>
          </c:val>
        </c:ser>
        <c:axId val="52746112"/>
        <c:axId val="52747648"/>
      </c:barChart>
      <c:catAx>
        <c:axId val="52746112"/>
        <c:scaling>
          <c:orientation val="minMax"/>
        </c:scaling>
        <c:axPos val="b"/>
        <c:tickLblPos val="nextTo"/>
        <c:crossAx val="52747648"/>
        <c:crosses val="autoZero"/>
        <c:auto val="1"/>
        <c:lblAlgn val="ctr"/>
        <c:lblOffset val="100"/>
      </c:catAx>
      <c:valAx>
        <c:axId val="52747648"/>
        <c:scaling>
          <c:orientation val="minMax"/>
        </c:scaling>
        <c:axPos val="l"/>
        <c:majorGridlines/>
        <c:numFmt formatCode="General" sourceLinked="1"/>
        <c:tickLblPos val="nextTo"/>
        <c:crossAx val="527461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 Visualization Graded Case Study Dataset (1).xlsx]Sheet1!PivotTable9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15906502253256"/>
          <c:y val="3.1154032854444458E-2"/>
          <c:w val="0.62470014361412385"/>
          <c:h val="0.87770359589771274"/>
        </c:manualLayout>
      </c:layout>
      <c:barChart>
        <c:barDir val="col"/>
        <c:grouping val="clustered"/>
        <c:ser>
          <c:idx val="0"/>
          <c:order val="0"/>
          <c:tx>
            <c:strRef>
              <c:f>Sheet1!$O$96:$O$97</c:f>
              <c:strCache>
                <c:ptCount val="1"/>
                <c:pt idx="0">
                  <c:v>NCR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Sheet1!$O$98:$O$104</c:f>
              <c:numCache>
                <c:formatCode>General</c:formatCode>
                <c:ptCount val="6"/>
                <c:pt idx="0">
                  <c:v>54</c:v>
                </c:pt>
                <c:pt idx="1">
                  <c:v>158</c:v>
                </c:pt>
                <c:pt idx="2">
                  <c:v>164</c:v>
                </c:pt>
                <c:pt idx="3">
                  <c:v>126</c:v>
                </c:pt>
                <c:pt idx="4">
                  <c:v>80</c:v>
                </c:pt>
                <c:pt idx="5">
                  <c:v>33</c:v>
                </c:pt>
              </c:numCache>
            </c:numRef>
          </c:val>
        </c:ser>
        <c:ser>
          <c:idx val="1"/>
          <c:order val="1"/>
          <c:tx>
            <c:strRef>
              <c:f>Sheet1!$P$96:$P$97</c:f>
              <c:strCache>
                <c:ptCount val="1"/>
                <c:pt idx="0">
                  <c:v>Karnataka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Sheet1!$P$98:$P$104</c:f>
              <c:numCache>
                <c:formatCode>General</c:formatCode>
                <c:ptCount val="6"/>
                <c:pt idx="0">
                  <c:v>23</c:v>
                </c:pt>
                <c:pt idx="1">
                  <c:v>54</c:v>
                </c:pt>
                <c:pt idx="2">
                  <c:v>76</c:v>
                </c:pt>
                <c:pt idx="3">
                  <c:v>47</c:v>
                </c:pt>
                <c:pt idx="4">
                  <c:v>23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Sheet1!$Q$96:$Q$97</c:f>
              <c:strCache>
                <c:ptCount val="1"/>
                <c:pt idx="0">
                  <c:v>TAMILNADU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Sheet1!$Q$98:$Q$104</c:f>
              <c:numCache>
                <c:formatCode>General</c:formatCode>
                <c:ptCount val="6"/>
                <c:pt idx="0">
                  <c:v>27</c:v>
                </c:pt>
                <c:pt idx="1">
                  <c:v>53</c:v>
                </c:pt>
                <c:pt idx="2">
                  <c:v>60</c:v>
                </c:pt>
                <c:pt idx="3">
                  <c:v>41</c:v>
                </c:pt>
                <c:pt idx="4">
                  <c:v>15</c:v>
                </c:pt>
                <c:pt idx="5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Sheet1!$R$96:$R$97</c:f>
              <c:strCache>
                <c:ptCount val="1"/>
                <c:pt idx="0">
                  <c:v>WEST BENGAL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Sheet1!$R$98:$R$104</c:f>
              <c:numCache>
                <c:formatCode>General</c:formatCode>
                <c:ptCount val="6"/>
                <c:pt idx="0">
                  <c:v>18</c:v>
                </c:pt>
                <c:pt idx="1">
                  <c:v>52</c:v>
                </c:pt>
                <c:pt idx="2">
                  <c:v>60</c:v>
                </c:pt>
                <c:pt idx="3">
                  <c:v>38</c:v>
                </c:pt>
                <c:pt idx="4">
                  <c:v>26</c:v>
                </c:pt>
                <c:pt idx="5">
                  <c:v>7</c:v>
                </c:pt>
              </c:numCache>
            </c:numRef>
          </c:val>
        </c:ser>
        <c:ser>
          <c:idx val="4"/>
          <c:order val="4"/>
          <c:tx>
            <c:strRef>
              <c:f>Sheet1!$S$96:$S$97</c:f>
              <c:strCache>
                <c:ptCount val="1"/>
                <c:pt idx="0">
                  <c:v>HARYANA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Sheet1!$S$98:$S$104</c:f>
              <c:numCache>
                <c:formatCode>General</c:formatCode>
                <c:ptCount val="6"/>
                <c:pt idx="0">
                  <c:v>10</c:v>
                </c:pt>
                <c:pt idx="1">
                  <c:v>45</c:v>
                </c:pt>
                <c:pt idx="2">
                  <c:v>43</c:v>
                </c:pt>
                <c:pt idx="3">
                  <c:v>37</c:v>
                </c:pt>
                <c:pt idx="4">
                  <c:v>21</c:v>
                </c:pt>
                <c:pt idx="5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Sheet1!$T$96:$T$97</c:f>
              <c:strCache>
                <c:ptCount val="1"/>
                <c:pt idx="0">
                  <c:v>UTTAR PRADESH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Sheet1!$T$98:$T$104</c:f>
              <c:numCache>
                <c:formatCode>General</c:formatCode>
                <c:ptCount val="6"/>
                <c:pt idx="0">
                  <c:v>12</c:v>
                </c:pt>
                <c:pt idx="1">
                  <c:v>36</c:v>
                </c:pt>
                <c:pt idx="2">
                  <c:v>36</c:v>
                </c:pt>
                <c:pt idx="3">
                  <c:v>36</c:v>
                </c:pt>
                <c:pt idx="4">
                  <c:v>23</c:v>
                </c:pt>
                <c:pt idx="5">
                  <c:v>12</c:v>
                </c:pt>
              </c:numCache>
            </c:numRef>
          </c:val>
        </c:ser>
        <c:ser>
          <c:idx val="6"/>
          <c:order val="6"/>
          <c:tx>
            <c:strRef>
              <c:f>Sheet1!$U$96:$U$97</c:f>
              <c:strCache>
                <c:ptCount val="1"/>
                <c:pt idx="0">
                  <c:v>PUNJAB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Sheet1!$U$98:$U$104</c:f>
              <c:numCache>
                <c:formatCode>General</c:formatCode>
                <c:ptCount val="6"/>
                <c:pt idx="0">
                  <c:v>21</c:v>
                </c:pt>
                <c:pt idx="1">
                  <c:v>36</c:v>
                </c:pt>
                <c:pt idx="2">
                  <c:v>37</c:v>
                </c:pt>
                <c:pt idx="3">
                  <c:v>31</c:v>
                </c:pt>
                <c:pt idx="4">
                  <c:v>19</c:v>
                </c:pt>
                <c:pt idx="5">
                  <c:v>2</c:v>
                </c:pt>
              </c:numCache>
            </c:numRef>
          </c:val>
        </c:ser>
        <c:ser>
          <c:idx val="7"/>
          <c:order val="7"/>
          <c:tx>
            <c:strRef>
              <c:f>Sheet1!$V$96:$V$97</c:f>
              <c:strCache>
                <c:ptCount val="1"/>
                <c:pt idx="0">
                  <c:v>Gujarat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Sheet1!$V$98:$V$104</c:f>
              <c:numCache>
                <c:formatCode>General</c:formatCode>
                <c:ptCount val="6"/>
                <c:pt idx="0">
                  <c:v>3</c:v>
                </c:pt>
                <c:pt idx="1">
                  <c:v>27</c:v>
                </c:pt>
                <c:pt idx="2">
                  <c:v>17</c:v>
                </c:pt>
                <c:pt idx="3">
                  <c:v>26</c:v>
                </c:pt>
                <c:pt idx="4">
                  <c:v>14</c:v>
                </c:pt>
                <c:pt idx="5">
                  <c:v>4</c:v>
                </c:pt>
              </c:numCache>
            </c:numRef>
          </c:val>
        </c:ser>
        <c:ser>
          <c:idx val="8"/>
          <c:order val="8"/>
          <c:tx>
            <c:strRef>
              <c:f>Sheet1!$W$96:$W$97</c:f>
              <c:strCache>
                <c:ptCount val="1"/>
                <c:pt idx="0">
                  <c:v>MADHYAPRADESH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Sheet1!$W$98:$W$104</c:f>
              <c:numCache>
                <c:formatCode>General</c:formatCode>
                <c:ptCount val="6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13</c:v>
                </c:pt>
                <c:pt idx="4">
                  <c:v>7</c:v>
                </c:pt>
                <c:pt idx="5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Sheet1!$X$96:$X$97</c:f>
              <c:strCache>
                <c:ptCount val="1"/>
                <c:pt idx="0">
                  <c:v>KERALA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Sheet1!$X$98:$X$104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8</c:v>
                </c:pt>
                <c:pt idx="3">
                  <c:v>9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</c:ser>
        <c:ser>
          <c:idx val="10"/>
          <c:order val="10"/>
          <c:tx>
            <c:strRef>
              <c:f>Sheet1!$Y$96:$Y$97</c:f>
              <c:strCache>
                <c:ptCount val="1"/>
                <c:pt idx="0">
                  <c:v>Assam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Sheet1!$Y$98:$Y$104</c:f>
              <c:numCache>
                <c:formatCode>General</c:formatCode>
                <c:ptCount val="6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Sheet1!$Z$96:$Z$97</c:f>
              <c:strCache>
                <c:ptCount val="1"/>
                <c:pt idx="0">
                  <c:v>Maharashtra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Sheet1!$Z$98:$Z$104</c:f>
              <c:numCache>
                <c:formatCode>General</c:formatCode>
                <c:ptCount val="6"/>
                <c:pt idx="0">
                  <c:v>3</c:v>
                </c:pt>
                <c:pt idx="1">
                  <c:v>11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ser>
          <c:idx val="12"/>
          <c:order val="12"/>
          <c:tx>
            <c:strRef>
              <c:f>Sheet1!$AA$96:$AA$97</c:f>
              <c:strCache>
                <c:ptCount val="1"/>
                <c:pt idx="0">
                  <c:v>MADHYA PRADESH</c:v>
                </c:pt>
              </c:strCache>
            </c:strRef>
          </c:tx>
          <c:cat>
            <c:strRef>
              <c:f>Sheet1!$N$98:$N$104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Sheet1!$AA$98:$AA$104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9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</c:ser>
        <c:gapWidth val="210"/>
        <c:axId val="53257728"/>
        <c:axId val="53259264"/>
      </c:barChart>
      <c:catAx>
        <c:axId val="53257728"/>
        <c:scaling>
          <c:orientation val="minMax"/>
        </c:scaling>
        <c:axPos val="b"/>
        <c:tickLblPos val="nextTo"/>
        <c:crossAx val="53259264"/>
        <c:crosses val="autoZero"/>
        <c:auto val="1"/>
        <c:lblAlgn val="ctr"/>
        <c:lblOffset val="100"/>
      </c:catAx>
      <c:valAx>
        <c:axId val="53259264"/>
        <c:scaling>
          <c:orientation val="minMax"/>
        </c:scaling>
        <c:axPos val="l"/>
        <c:majorGridlines/>
        <c:numFmt formatCode="General" sourceLinked="1"/>
        <c:tickLblPos val="nextTo"/>
        <c:crossAx val="53257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289456742435505"/>
          <c:y val="3.2686303445255749E-2"/>
          <c:w val="0.17251423760709161"/>
          <c:h val="0.94304549109217206"/>
        </c:manualLayout>
      </c:layout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 Visualization Graded Case Study Dataset (1).xlsx]Sheet1!PivotTable3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Sheet1!$D$130:$D$131</c:f>
              <c:strCache>
                <c:ptCount val="1"/>
                <c:pt idx="0">
                  <c:v>2005</c:v>
                </c:pt>
              </c:strCache>
            </c:strRef>
          </c:tx>
          <c:cat>
            <c:strRef>
              <c:f>Sheet1!$C$132:$C$139</c:f>
              <c:strCache>
                <c:ptCount val="7"/>
                <c:pt idx="0">
                  <c:v>0 - 5000</c:v>
                </c:pt>
                <c:pt idx="1">
                  <c:v>5001 - 10000</c:v>
                </c:pt>
                <c:pt idx="2">
                  <c:v>10001 - 15000</c:v>
                </c:pt>
                <c:pt idx="3">
                  <c:v>15001 - 20000</c:v>
                </c:pt>
                <c:pt idx="4">
                  <c:v>20001 - 25000</c:v>
                </c:pt>
                <c:pt idx="5">
                  <c:v>25001 - 30000</c:v>
                </c:pt>
                <c:pt idx="6">
                  <c:v>above 30000</c:v>
                </c:pt>
              </c:strCache>
            </c:strRef>
          </c:cat>
          <c:val>
            <c:numRef>
              <c:f>Sheet1!$D$132:$D$139</c:f>
              <c:numCache>
                <c:formatCode>General</c:formatCode>
                <c:ptCount val="7"/>
                <c:pt idx="0">
                  <c:v>22</c:v>
                </c:pt>
                <c:pt idx="1">
                  <c:v>113</c:v>
                </c:pt>
                <c:pt idx="2">
                  <c:v>42</c:v>
                </c:pt>
                <c:pt idx="3">
                  <c:v>15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Sheet1!$E$130:$E$131</c:f>
              <c:strCache>
                <c:ptCount val="1"/>
                <c:pt idx="0">
                  <c:v>2006</c:v>
                </c:pt>
              </c:strCache>
            </c:strRef>
          </c:tx>
          <c:cat>
            <c:strRef>
              <c:f>Sheet1!$C$132:$C$139</c:f>
              <c:strCache>
                <c:ptCount val="7"/>
                <c:pt idx="0">
                  <c:v>0 - 5000</c:v>
                </c:pt>
                <c:pt idx="1">
                  <c:v>5001 - 10000</c:v>
                </c:pt>
                <c:pt idx="2">
                  <c:v>10001 - 15000</c:v>
                </c:pt>
                <c:pt idx="3">
                  <c:v>15001 - 20000</c:v>
                </c:pt>
                <c:pt idx="4">
                  <c:v>20001 - 25000</c:v>
                </c:pt>
                <c:pt idx="5">
                  <c:v>25001 - 30000</c:v>
                </c:pt>
                <c:pt idx="6">
                  <c:v>above 30000</c:v>
                </c:pt>
              </c:strCache>
            </c:strRef>
          </c:cat>
          <c:val>
            <c:numRef>
              <c:f>Sheet1!$E$132:$E$139</c:f>
              <c:numCache>
                <c:formatCode>General</c:formatCode>
                <c:ptCount val="7"/>
                <c:pt idx="0">
                  <c:v>49</c:v>
                </c:pt>
                <c:pt idx="1">
                  <c:v>279</c:v>
                </c:pt>
                <c:pt idx="2">
                  <c:v>116</c:v>
                </c:pt>
                <c:pt idx="3">
                  <c:v>38</c:v>
                </c:pt>
                <c:pt idx="4">
                  <c:v>12</c:v>
                </c:pt>
                <c:pt idx="5">
                  <c:v>14</c:v>
                </c:pt>
                <c:pt idx="6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Sheet1!$F$130:$F$131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Sheet1!$C$132:$C$139</c:f>
              <c:strCache>
                <c:ptCount val="7"/>
                <c:pt idx="0">
                  <c:v>0 - 5000</c:v>
                </c:pt>
                <c:pt idx="1">
                  <c:v>5001 - 10000</c:v>
                </c:pt>
                <c:pt idx="2">
                  <c:v>10001 - 15000</c:v>
                </c:pt>
                <c:pt idx="3">
                  <c:v>15001 - 20000</c:v>
                </c:pt>
                <c:pt idx="4">
                  <c:v>20001 - 25000</c:v>
                </c:pt>
                <c:pt idx="5">
                  <c:v>25001 - 30000</c:v>
                </c:pt>
                <c:pt idx="6">
                  <c:v>above 30000</c:v>
                </c:pt>
              </c:strCache>
            </c:strRef>
          </c:cat>
          <c:val>
            <c:numRef>
              <c:f>Sheet1!$F$132:$F$139</c:f>
              <c:numCache>
                <c:formatCode>General</c:formatCode>
                <c:ptCount val="7"/>
                <c:pt idx="0">
                  <c:v>37</c:v>
                </c:pt>
                <c:pt idx="1">
                  <c:v>326</c:v>
                </c:pt>
                <c:pt idx="2">
                  <c:v>102</c:v>
                </c:pt>
                <c:pt idx="3">
                  <c:v>43</c:v>
                </c:pt>
                <c:pt idx="4">
                  <c:v>8</c:v>
                </c:pt>
                <c:pt idx="5">
                  <c:v>17</c:v>
                </c:pt>
                <c:pt idx="6">
                  <c:v>11</c:v>
                </c:pt>
              </c:numCache>
            </c:numRef>
          </c:val>
        </c:ser>
        <c:ser>
          <c:idx val="3"/>
          <c:order val="3"/>
          <c:tx>
            <c:strRef>
              <c:f>Sheet1!$G$130:$G$131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Sheet1!$C$132:$C$139</c:f>
              <c:strCache>
                <c:ptCount val="7"/>
                <c:pt idx="0">
                  <c:v>0 - 5000</c:v>
                </c:pt>
                <c:pt idx="1">
                  <c:v>5001 - 10000</c:v>
                </c:pt>
                <c:pt idx="2">
                  <c:v>10001 - 15000</c:v>
                </c:pt>
                <c:pt idx="3">
                  <c:v>15001 - 20000</c:v>
                </c:pt>
                <c:pt idx="4">
                  <c:v>20001 - 25000</c:v>
                </c:pt>
                <c:pt idx="5">
                  <c:v>25001 - 30000</c:v>
                </c:pt>
                <c:pt idx="6">
                  <c:v>above 30000</c:v>
                </c:pt>
              </c:strCache>
            </c:strRef>
          </c:cat>
          <c:val>
            <c:numRef>
              <c:f>Sheet1!$G$132:$G$139</c:f>
              <c:numCache>
                <c:formatCode>General</c:formatCode>
                <c:ptCount val="7"/>
                <c:pt idx="0">
                  <c:v>12</c:v>
                </c:pt>
                <c:pt idx="1">
                  <c:v>309</c:v>
                </c:pt>
                <c:pt idx="2">
                  <c:v>35</c:v>
                </c:pt>
                <c:pt idx="3">
                  <c:v>21</c:v>
                </c:pt>
                <c:pt idx="4">
                  <c:v>4</c:v>
                </c:pt>
                <c:pt idx="5">
                  <c:v>21</c:v>
                </c:pt>
                <c:pt idx="6">
                  <c:v>20</c:v>
                </c:pt>
              </c:numCache>
            </c:numRef>
          </c:val>
        </c:ser>
        <c:ser>
          <c:idx val="4"/>
          <c:order val="4"/>
          <c:tx>
            <c:strRef>
              <c:f>Sheet1!$H$130:$H$131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Sheet1!$C$132:$C$139</c:f>
              <c:strCache>
                <c:ptCount val="7"/>
                <c:pt idx="0">
                  <c:v>0 - 5000</c:v>
                </c:pt>
                <c:pt idx="1">
                  <c:v>5001 - 10000</c:v>
                </c:pt>
                <c:pt idx="2">
                  <c:v>10001 - 15000</c:v>
                </c:pt>
                <c:pt idx="3">
                  <c:v>15001 - 20000</c:v>
                </c:pt>
                <c:pt idx="4">
                  <c:v>20001 - 25000</c:v>
                </c:pt>
                <c:pt idx="5">
                  <c:v>25001 - 30000</c:v>
                </c:pt>
                <c:pt idx="6">
                  <c:v>above 30000</c:v>
                </c:pt>
              </c:strCache>
            </c:strRef>
          </c:cat>
          <c:val>
            <c:numRef>
              <c:f>Sheet1!$H$132:$H$139</c:f>
              <c:numCache>
                <c:formatCode>General</c:formatCode>
                <c:ptCount val="7"/>
                <c:pt idx="1">
                  <c:v>231</c:v>
                </c:pt>
                <c:pt idx="2">
                  <c:v>8</c:v>
                </c:pt>
                <c:pt idx="3">
                  <c:v>3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Sheet1!$I$130:$I$131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Sheet1!$C$132:$C$139</c:f>
              <c:strCache>
                <c:ptCount val="7"/>
                <c:pt idx="0">
                  <c:v>0 - 5000</c:v>
                </c:pt>
                <c:pt idx="1">
                  <c:v>5001 - 10000</c:v>
                </c:pt>
                <c:pt idx="2">
                  <c:v>10001 - 15000</c:v>
                </c:pt>
                <c:pt idx="3">
                  <c:v>15001 - 20000</c:v>
                </c:pt>
                <c:pt idx="4">
                  <c:v>20001 - 25000</c:v>
                </c:pt>
                <c:pt idx="5">
                  <c:v>25001 - 30000</c:v>
                </c:pt>
                <c:pt idx="6">
                  <c:v>above 30000</c:v>
                </c:pt>
              </c:strCache>
            </c:strRef>
          </c:cat>
          <c:val>
            <c:numRef>
              <c:f>Sheet1!$I$132:$I$139</c:f>
              <c:numCache>
                <c:formatCode>General</c:formatCode>
                <c:ptCount val="7"/>
                <c:pt idx="1">
                  <c:v>80</c:v>
                </c:pt>
              </c:numCache>
            </c:numRef>
          </c:val>
        </c:ser>
        <c:axId val="53384704"/>
        <c:axId val="53386240"/>
      </c:barChart>
      <c:catAx>
        <c:axId val="53384704"/>
        <c:scaling>
          <c:orientation val="minMax"/>
        </c:scaling>
        <c:axPos val="b"/>
        <c:tickLblPos val="nextTo"/>
        <c:crossAx val="53386240"/>
        <c:crosses val="autoZero"/>
        <c:auto val="1"/>
        <c:lblAlgn val="ctr"/>
        <c:lblOffset val="100"/>
      </c:catAx>
      <c:valAx>
        <c:axId val="53386240"/>
        <c:scaling>
          <c:orientation val="minMax"/>
        </c:scaling>
        <c:axPos val="l"/>
        <c:majorGridlines/>
        <c:numFmt formatCode="General" sourceLinked="1"/>
        <c:tickLblPos val="nextTo"/>
        <c:crossAx val="533847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 Visualization Graded Case Study Dataset (1).xlsx]Sheet1!PivotTable5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Sheet1!$D$162:$D$163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Sheet1!$C$164:$C$170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Sheet1!$D$164:$D$170</c:f>
              <c:numCache>
                <c:formatCode>General</c:formatCode>
                <c:ptCount val="6"/>
                <c:pt idx="0">
                  <c:v>54</c:v>
                </c:pt>
                <c:pt idx="1">
                  <c:v>153</c:v>
                </c:pt>
                <c:pt idx="2">
                  <c:v>165</c:v>
                </c:pt>
                <c:pt idx="3">
                  <c:v>138</c:v>
                </c:pt>
                <c:pt idx="4">
                  <c:v>83</c:v>
                </c:pt>
              </c:numCache>
            </c:numRef>
          </c:val>
        </c:ser>
        <c:ser>
          <c:idx val="1"/>
          <c:order val="1"/>
          <c:tx>
            <c:strRef>
              <c:f>Sheet1!$E$162:$E$163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Sheet1!$C$164:$C$170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Sheet1!$E$164:$E$170</c:f>
              <c:numCache>
                <c:formatCode>General</c:formatCode>
                <c:ptCount val="6"/>
                <c:pt idx="0">
                  <c:v>147</c:v>
                </c:pt>
                <c:pt idx="1">
                  <c:v>363</c:v>
                </c:pt>
                <c:pt idx="2">
                  <c:v>379</c:v>
                </c:pt>
                <c:pt idx="3">
                  <c:v>284</c:v>
                </c:pt>
                <c:pt idx="4">
                  <c:v>164</c:v>
                </c:pt>
                <c:pt idx="5">
                  <c:v>80</c:v>
                </c:pt>
              </c:numCache>
            </c:numRef>
          </c:val>
        </c:ser>
        <c:axId val="53308800"/>
        <c:axId val="53322880"/>
      </c:barChart>
      <c:catAx>
        <c:axId val="53308800"/>
        <c:scaling>
          <c:orientation val="minMax"/>
        </c:scaling>
        <c:axPos val="b"/>
        <c:tickLblPos val="nextTo"/>
        <c:crossAx val="53322880"/>
        <c:crosses val="autoZero"/>
        <c:auto val="1"/>
        <c:lblAlgn val="ctr"/>
        <c:lblOffset val="100"/>
      </c:catAx>
      <c:valAx>
        <c:axId val="53322880"/>
        <c:scaling>
          <c:orientation val="minMax"/>
        </c:scaling>
        <c:axPos val="l"/>
        <c:majorGridlines/>
        <c:numFmt formatCode="General" sourceLinked="1"/>
        <c:tickLblPos val="nextTo"/>
        <c:crossAx val="533088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 Visualization Graded Case Study Dataset (1).xlsx]Sheet1!PivotTable6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5714557419453025E-2"/>
          <c:y val="3.2774965859894832E-2"/>
          <c:w val="0.60983015709992772"/>
          <c:h val="0.87134055844495462"/>
        </c:manualLayout>
      </c:layout>
      <c:barChart>
        <c:barDir val="col"/>
        <c:grouping val="stacked"/>
        <c:ser>
          <c:idx val="0"/>
          <c:order val="0"/>
          <c:tx>
            <c:strRef>
              <c:f>Sheet1!$D$195:$D$197</c:f>
              <c:strCache>
                <c:ptCount val="1"/>
                <c:pt idx="0">
                  <c:v>18-25 - Female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Sheet1!$D$198:$D$204</c:f>
              <c:numCache>
                <c:formatCode>General</c:formatCode>
                <c:ptCount val="6"/>
                <c:pt idx="0">
                  <c:v>6</c:v>
                </c:pt>
                <c:pt idx="1">
                  <c:v>21</c:v>
                </c:pt>
                <c:pt idx="2">
                  <c:v>25</c:v>
                </c:pt>
                <c:pt idx="3">
                  <c:v>22</c:v>
                </c:pt>
                <c:pt idx="4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Sheet1!$E$195:$E$197</c:f>
              <c:strCache>
                <c:ptCount val="1"/>
                <c:pt idx="0">
                  <c:v>18-25 - 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Sheet1!$E$198:$E$204</c:f>
              <c:numCache>
                <c:formatCode>General</c:formatCode>
                <c:ptCount val="6"/>
                <c:pt idx="0">
                  <c:v>22</c:v>
                </c:pt>
                <c:pt idx="1">
                  <c:v>59</c:v>
                </c:pt>
                <c:pt idx="2">
                  <c:v>52</c:v>
                </c:pt>
                <c:pt idx="3">
                  <c:v>41</c:v>
                </c:pt>
                <c:pt idx="4">
                  <c:v>27</c:v>
                </c:pt>
                <c:pt idx="5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Sheet1!$G$195:$G$197</c:f>
              <c:strCache>
                <c:ptCount val="1"/>
                <c:pt idx="0">
                  <c:v>25 - 30 - Female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Sheet1!$G$198:$G$204</c:f>
              <c:numCache>
                <c:formatCode>General</c:formatCode>
                <c:ptCount val="6"/>
                <c:pt idx="0">
                  <c:v>18</c:v>
                </c:pt>
                <c:pt idx="1">
                  <c:v>31</c:v>
                </c:pt>
                <c:pt idx="2">
                  <c:v>34</c:v>
                </c:pt>
                <c:pt idx="3">
                  <c:v>27</c:v>
                </c:pt>
                <c:pt idx="4">
                  <c:v>14</c:v>
                </c:pt>
              </c:numCache>
            </c:numRef>
          </c:val>
        </c:ser>
        <c:ser>
          <c:idx val="3"/>
          <c:order val="3"/>
          <c:tx>
            <c:strRef>
              <c:f>Sheet1!$H$195:$H$197</c:f>
              <c:strCache>
                <c:ptCount val="1"/>
                <c:pt idx="0">
                  <c:v>25 - 30 - 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Sheet1!$H$198:$H$204</c:f>
              <c:numCache>
                <c:formatCode>General</c:formatCode>
                <c:ptCount val="6"/>
                <c:pt idx="0">
                  <c:v>30</c:v>
                </c:pt>
                <c:pt idx="1">
                  <c:v>76</c:v>
                </c:pt>
                <c:pt idx="2">
                  <c:v>66</c:v>
                </c:pt>
                <c:pt idx="3">
                  <c:v>68</c:v>
                </c:pt>
                <c:pt idx="4">
                  <c:v>25</c:v>
                </c:pt>
                <c:pt idx="5">
                  <c:v>18</c:v>
                </c:pt>
              </c:numCache>
            </c:numRef>
          </c:val>
        </c:ser>
        <c:ser>
          <c:idx val="4"/>
          <c:order val="4"/>
          <c:tx>
            <c:strRef>
              <c:f>Sheet1!$J$195:$J$197</c:f>
              <c:strCache>
                <c:ptCount val="1"/>
                <c:pt idx="0">
                  <c:v>30 - 40 - Female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Sheet1!$J$198:$J$204</c:f>
              <c:numCache>
                <c:formatCode>General</c:formatCode>
                <c:ptCount val="6"/>
                <c:pt idx="0">
                  <c:v>14</c:v>
                </c:pt>
                <c:pt idx="1">
                  <c:v>50</c:v>
                </c:pt>
                <c:pt idx="2">
                  <c:v>42</c:v>
                </c:pt>
                <c:pt idx="3">
                  <c:v>32</c:v>
                </c:pt>
                <c:pt idx="4">
                  <c:v>22</c:v>
                </c:pt>
              </c:numCache>
            </c:numRef>
          </c:val>
        </c:ser>
        <c:ser>
          <c:idx val="5"/>
          <c:order val="5"/>
          <c:tx>
            <c:strRef>
              <c:f>Sheet1!$K$195:$K$197</c:f>
              <c:strCache>
                <c:ptCount val="1"/>
                <c:pt idx="0">
                  <c:v>30 - 40 - Male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Val val="1"/>
            <c:showSerName val="1"/>
            <c:separator>
</c:separator>
          </c:dLbls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Sheet1!$K$198:$K$204</c:f>
              <c:numCache>
                <c:formatCode>General</c:formatCode>
                <c:ptCount val="6"/>
                <c:pt idx="0">
                  <c:v>44</c:v>
                </c:pt>
                <c:pt idx="1">
                  <c:v>88</c:v>
                </c:pt>
                <c:pt idx="2">
                  <c:v>112</c:v>
                </c:pt>
                <c:pt idx="3">
                  <c:v>76</c:v>
                </c:pt>
                <c:pt idx="4">
                  <c:v>35</c:v>
                </c:pt>
                <c:pt idx="5">
                  <c:v>24</c:v>
                </c:pt>
              </c:numCache>
            </c:numRef>
          </c:val>
        </c:ser>
        <c:ser>
          <c:idx val="6"/>
          <c:order val="6"/>
          <c:tx>
            <c:strRef>
              <c:f>Sheet1!$M$195:$M$197</c:f>
              <c:strCache>
                <c:ptCount val="1"/>
                <c:pt idx="0">
                  <c:v>40 - 50 - Female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Sheet1!$M$198:$M$204</c:f>
              <c:numCache>
                <c:formatCode>General</c:formatCode>
                <c:ptCount val="6"/>
                <c:pt idx="0">
                  <c:v>7</c:v>
                </c:pt>
                <c:pt idx="1">
                  <c:v>28</c:v>
                </c:pt>
                <c:pt idx="2">
                  <c:v>41</c:v>
                </c:pt>
                <c:pt idx="3">
                  <c:v>31</c:v>
                </c:pt>
                <c:pt idx="4">
                  <c:v>21</c:v>
                </c:pt>
              </c:numCache>
            </c:numRef>
          </c:val>
        </c:ser>
        <c:ser>
          <c:idx val="7"/>
          <c:order val="7"/>
          <c:tx>
            <c:strRef>
              <c:f>Sheet1!$N$195:$N$197</c:f>
              <c:strCache>
                <c:ptCount val="1"/>
                <c:pt idx="0">
                  <c:v>40 - 50 - 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Sheet1!$N$198:$N$204</c:f>
              <c:numCache>
                <c:formatCode>General</c:formatCode>
                <c:ptCount val="6"/>
                <c:pt idx="0">
                  <c:v>25</c:v>
                </c:pt>
                <c:pt idx="1">
                  <c:v>85</c:v>
                </c:pt>
                <c:pt idx="2">
                  <c:v>95</c:v>
                </c:pt>
                <c:pt idx="3">
                  <c:v>48</c:v>
                </c:pt>
                <c:pt idx="4">
                  <c:v>43</c:v>
                </c:pt>
                <c:pt idx="5">
                  <c:v>19</c:v>
                </c:pt>
              </c:numCache>
            </c:numRef>
          </c:val>
        </c:ser>
        <c:ser>
          <c:idx val="8"/>
          <c:order val="8"/>
          <c:tx>
            <c:strRef>
              <c:f>Sheet1!$P$195:$P$197</c:f>
              <c:strCache>
                <c:ptCount val="1"/>
                <c:pt idx="0">
                  <c:v>50 - 60 - Female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Sheet1!$P$198:$P$204</c:f>
              <c:numCache>
                <c:formatCode>General</c:formatCode>
                <c:ptCount val="6"/>
                <c:pt idx="0">
                  <c:v>4</c:v>
                </c:pt>
                <c:pt idx="1">
                  <c:v>11</c:v>
                </c:pt>
                <c:pt idx="2">
                  <c:v>16</c:v>
                </c:pt>
                <c:pt idx="3">
                  <c:v>12</c:v>
                </c:pt>
                <c:pt idx="4">
                  <c:v>5</c:v>
                </c:pt>
              </c:numCache>
            </c:numRef>
          </c:val>
        </c:ser>
        <c:ser>
          <c:idx val="9"/>
          <c:order val="9"/>
          <c:tx>
            <c:strRef>
              <c:f>Sheet1!$Q$195:$Q$197</c:f>
              <c:strCache>
                <c:ptCount val="1"/>
                <c:pt idx="0">
                  <c:v>50 - 60 - 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Sheet1!$Q$198:$Q$204</c:f>
              <c:numCache>
                <c:formatCode>General</c:formatCode>
                <c:ptCount val="6"/>
                <c:pt idx="0">
                  <c:v>15</c:v>
                </c:pt>
                <c:pt idx="1">
                  <c:v>34</c:v>
                </c:pt>
                <c:pt idx="2">
                  <c:v>37</c:v>
                </c:pt>
                <c:pt idx="3">
                  <c:v>27</c:v>
                </c:pt>
                <c:pt idx="4">
                  <c:v>22</c:v>
                </c:pt>
                <c:pt idx="5">
                  <c:v>3</c:v>
                </c:pt>
              </c:numCache>
            </c:numRef>
          </c:val>
        </c:ser>
        <c:ser>
          <c:idx val="10"/>
          <c:order val="10"/>
          <c:tx>
            <c:strRef>
              <c:f>Sheet1!$S$195:$S$197</c:f>
              <c:strCache>
                <c:ptCount val="1"/>
                <c:pt idx="0">
                  <c:v>60 - 70 - Female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Sheet1!$S$198:$S$204</c:f>
              <c:numCache>
                <c:formatCode>General</c:formatCode>
                <c:ptCount val="6"/>
                <c:pt idx="1">
                  <c:v>8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Sheet1!$T$195:$T$197</c:f>
              <c:strCache>
                <c:ptCount val="1"/>
                <c:pt idx="0">
                  <c:v>60 - 70 - 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Sheet1!$T$198:$T$204</c:f>
              <c:numCache>
                <c:formatCode>General</c:formatCode>
                <c:ptCount val="6"/>
                <c:pt idx="0">
                  <c:v>9</c:v>
                </c:pt>
                <c:pt idx="1">
                  <c:v>13</c:v>
                </c:pt>
                <c:pt idx="2">
                  <c:v>10</c:v>
                </c:pt>
                <c:pt idx="3">
                  <c:v>16</c:v>
                </c:pt>
                <c:pt idx="4">
                  <c:v>9</c:v>
                </c:pt>
                <c:pt idx="5">
                  <c:v>4</c:v>
                </c:pt>
              </c:numCache>
            </c:numRef>
          </c:val>
        </c:ser>
        <c:ser>
          <c:idx val="12"/>
          <c:order val="12"/>
          <c:tx>
            <c:strRef>
              <c:f>Sheet1!$V$195:$V$197</c:f>
              <c:strCache>
                <c:ptCount val="1"/>
                <c:pt idx="0">
                  <c:v>TRUE - Female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Sheet1!$V$198:$V$204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</c:ser>
        <c:ser>
          <c:idx val="13"/>
          <c:order val="13"/>
          <c:tx>
            <c:strRef>
              <c:f>Sheet1!$W$195:$W$197</c:f>
              <c:strCache>
                <c:ptCount val="1"/>
                <c:pt idx="0">
                  <c:v>TRUE - Male</c:v>
                </c:pt>
              </c:strCache>
            </c:strRef>
          </c:tx>
          <c:cat>
            <c:strRef>
              <c:f>Sheet1!$C$198:$C$204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Sheet1!$W$198:$W$204</c:f>
              <c:numCache>
                <c:formatCode>General</c:formatCode>
                <c:ptCount val="6"/>
                <c:pt idx="0">
                  <c:v>2</c:v>
                </c:pt>
                <c:pt idx="1">
                  <c:v>8</c:v>
                </c:pt>
                <c:pt idx="2">
                  <c:v>7</c:v>
                </c:pt>
                <c:pt idx="3">
                  <c:v>8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gapWidth val="101"/>
        <c:overlap val="100"/>
        <c:axId val="53426048"/>
        <c:axId val="53427584"/>
      </c:barChart>
      <c:catAx>
        <c:axId val="53426048"/>
        <c:scaling>
          <c:orientation val="minMax"/>
        </c:scaling>
        <c:axPos val="b"/>
        <c:tickLblPos val="nextTo"/>
        <c:crossAx val="53427584"/>
        <c:crosses val="autoZero"/>
        <c:auto val="1"/>
        <c:lblAlgn val="ctr"/>
        <c:lblOffset val="100"/>
      </c:catAx>
      <c:valAx>
        <c:axId val="53427584"/>
        <c:scaling>
          <c:orientation val="minMax"/>
        </c:scaling>
        <c:axPos val="l"/>
        <c:majorGridlines/>
        <c:numFmt formatCode="General" sourceLinked="1"/>
        <c:tickLblPos val="nextTo"/>
        <c:crossAx val="53426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905759062725859"/>
          <c:y val="4.9095584570915986E-2"/>
          <c:w val="0.26254821408193529"/>
          <c:h val="0.86234360926286424"/>
        </c:manualLayout>
      </c:layout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[Data Visualization Graded Case Study Dataset (1).xlsx]Sheet1!PivotTable8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Sheet1!$D$235:$D$236</c:f>
              <c:strCache>
                <c:ptCount val="1"/>
                <c:pt idx="0">
                  <c:v>0-6.</c:v>
                </c:pt>
              </c:strCache>
            </c:strRef>
          </c:tx>
          <c:cat>
            <c:strRef>
              <c:f>Sheet1!$C$237:$C$243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Sheet1!$D$237:$D$243</c:f>
              <c:numCache>
                <c:formatCode>General</c:formatCode>
                <c:ptCount val="6"/>
                <c:pt idx="0">
                  <c:v>4</c:v>
                </c:pt>
                <c:pt idx="1">
                  <c:v>17</c:v>
                </c:pt>
                <c:pt idx="2">
                  <c:v>10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Sheet1!$E$235:$E$236</c:f>
              <c:strCache>
                <c:ptCount val="1"/>
                <c:pt idx="0">
                  <c:v>13 - 18.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Sheet1!$C$237:$C$243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Sheet1!$E$237:$E$243</c:f>
              <c:numCache>
                <c:formatCode>General</c:formatCode>
                <c:ptCount val="6"/>
                <c:pt idx="0">
                  <c:v>84</c:v>
                </c:pt>
                <c:pt idx="1">
                  <c:v>184</c:v>
                </c:pt>
                <c:pt idx="2">
                  <c:v>123</c:v>
                </c:pt>
                <c:pt idx="3">
                  <c:v>36</c:v>
                </c:pt>
                <c:pt idx="4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Sheet1!$F$235:$F$236</c:f>
              <c:strCache>
                <c:ptCount val="1"/>
                <c:pt idx="0">
                  <c:v>19 - 24.</c:v>
                </c:pt>
              </c:strCache>
            </c:strRef>
          </c:tx>
          <c:cat>
            <c:strRef>
              <c:f>Sheet1!$C$237:$C$243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Sheet1!$F$237:$F$243</c:f>
              <c:numCache>
                <c:formatCode>General</c:formatCode>
                <c:ptCount val="6"/>
                <c:pt idx="0">
                  <c:v>23</c:v>
                </c:pt>
                <c:pt idx="1">
                  <c:v>55</c:v>
                </c:pt>
                <c:pt idx="2">
                  <c:v>14</c:v>
                </c:pt>
                <c:pt idx="3">
                  <c:v>11</c:v>
                </c:pt>
                <c:pt idx="4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Sheet1!$G$235:$G$236</c:f>
              <c:strCache>
                <c:ptCount val="1"/>
                <c:pt idx="0">
                  <c:v>25 - 30</c:v>
                </c:pt>
              </c:strCache>
            </c:strRef>
          </c:tx>
          <c:cat>
            <c:strRef>
              <c:f>Sheet1!$C$237:$C$243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Sheet1!$G$237:$G$243</c:f>
              <c:numCache>
                <c:formatCode>General</c:formatCode>
                <c:ptCount val="6"/>
                <c:pt idx="0">
                  <c:v>18</c:v>
                </c:pt>
                <c:pt idx="1">
                  <c:v>33</c:v>
                </c:pt>
                <c:pt idx="2">
                  <c:v>63</c:v>
                </c:pt>
                <c:pt idx="3">
                  <c:v>45</c:v>
                </c:pt>
                <c:pt idx="4">
                  <c:v>6</c:v>
                </c:pt>
                <c:pt idx="5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Sheet1!$H$235:$H$236</c:f>
              <c:strCache>
                <c:ptCount val="1"/>
                <c:pt idx="0">
                  <c:v>31 - 36.</c:v>
                </c:pt>
              </c:strCache>
            </c:strRef>
          </c:tx>
          <c:cat>
            <c:strRef>
              <c:f>Sheet1!$C$237:$C$243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Sheet1!$H$237:$H$243</c:f>
              <c:numCache>
                <c:formatCode>General</c:formatCode>
                <c:ptCount val="6"/>
                <c:pt idx="0">
                  <c:v>19</c:v>
                </c:pt>
                <c:pt idx="1">
                  <c:v>94</c:v>
                </c:pt>
                <c:pt idx="2">
                  <c:v>147</c:v>
                </c:pt>
                <c:pt idx="3">
                  <c:v>147</c:v>
                </c:pt>
                <c:pt idx="4">
                  <c:v>85</c:v>
                </c:pt>
                <c:pt idx="5">
                  <c:v>11</c:v>
                </c:pt>
              </c:numCache>
            </c:numRef>
          </c:val>
        </c:ser>
        <c:ser>
          <c:idx val="5"/>
          <c:order val="5"/>
          <c:tx>
            <c:strRef>
              <c:f>Sheet1!$I$235:$I$236</c:f>
              <c:strCache>
                <c:ptCount val="1"/>
                <c:pt idx="0">
                  <c:v>37 - 42.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Sheet1!$C$237:$C$243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Sheet1!$I$237:$I$243</c:f>
              <c:numCache>
                <c:formatCode>General</c:formatCode>
                <c:ptCount val="6"/>
                <c:pt idx="0">
                  <c:v>17</c:v>
                </c:pt>
                <c:pt idx="1">
                  <c:v>48</c:v>
                </c:pt>
                <c:pt idx="2">
                  <c:v>102</c:v>
                </c:pt>
                <c:pt idx="3">
                  <c:v>118</c:v>
                </c:pt>
                <c:pt idx="4">
                  <c:v>137</c:v>
                </c:pt>
                <c:pt idx="5">
                  <c:v>66</c:v>
                </c:pt>
              </c:numCache>
            </c:numRef>
          </c:val>
        </c:ser>
        <c:ser>
          <c:idx val="6"/>
          <c:order val="6"/>
          <c:tx>
            <c:strRef>
              <c:f>Sheet1!$J$235:$J$236</c:f>
              <c:strCache>
                <c:ptCount val="1"/>
                <c:pt idx="0">
                  <c:v>7 - 12.</c:v>
                </c:pt>
              </c:strCache>
            </c:strRef>
          </c:tx>
          <c:cat>
            <c:strRef>
              <c:f>Sheet1!$C$237:$C$243</c:f>
              <c:strCach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strCache>
            </c:strRef>
          </c:cat>
          <c:val>
            <c:numRef>
              <c:f>Sheet1!$J$237:$J$243</c:f>
              <c:numCache>
                <c:formatCode>General</c:formatCode>
                <c:ptCount val="6"/>
                <c:pt idx="0">
                  <c:v>36</c:v>
                </c:pt>
                <c:pt idx="1">
                  <c:v>85</c:v>
                </c:pt>
                <c:pt idx="2">
                  <c:v>85</c:v>
                </c:pt>
                <c:pt idx="3">
                  <c:v>54</c:v>
                </c:pt>
                <c:pt idx="4">
                  <c:v>7</c:v>
                </c:pt>
              </c:numCache>
            </c:numRef>
          </c:val>
        </c:ser>
        <c:axId val="53779456"/>
        <c:axId val="53801728"/>
      </c:barChart>
      <c:catAx>
        <c:axId val="53779456"/>
        <c:scaling>
          <c:orientation val="minMax"/>
        </c:scaling>
        <c:axPos val="b"/>
        <c:tickLblPos val="nextTo"/>
        <c:crossAx val="53801728"/>
        <c:crosses val="autoZero"/>
        <c:auto val="1"/>
        <c:lblAlgn val="ctr"/>
        <c:lblOffset val="100"/>
      </c:catAx>
      <c:valAx>
        <c:axId val="53801728"/>
        <c:scaling>
          <c:orientation val="minMax"/>
        </c:scaling>
        <c:axPos val="l"/>
        <c:majorGridlines/>
        <c:numFmt formatCode="General" sourceLinked="1"/>
        <c:tickLblPos val="nextTo"/>
        <c:crossAx val="537794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33AD-1BD2-4064-A501-B47130FB5A1D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E82EB-7BD4-4EEA-A29E-BB49B975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 the years, we can observe</a:t>
            </a:r>
            <a:r>
              <a:rPr lang="en-US" baseline="0" dirty="0" smtClean="0"/>
              <a:t> that</a:t>
            </a:r>
            <a:r>
              <a:rPr lang="en-US" dirty="0" smtClean="0"/>
              <a:t> Tata </a:t>
            </a:r>
            <a:r>
              <a:rPr lang="en-US" dirty="0" err="1" smtClean="0"/>
              <a:t>Indica</a:t>
            </a:r>
            <a:r>
              <a:rPr lang="en-US" dirty="0" smtClean="0"/>
              <a:t> has been the Market leader in terms of sales as well as premium earned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82EB-7BD4-4EEA-A29E-BB49B9752F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Historically, we can observe, that New</a:t>
            </a:r>
            <a:r>
              <a:rPr lang="en-US" baseline="0" dirty="0" smtClean="0"/>
              <a:t> Delhi has been the city with most number of policy sales, whereas, </a:t>
            </a:r>
            <a:r>
              <a:rPr lang="en-US" baseline="0" dirty="0" err="1" smtClean="0"/>
              <a:t>Noida</a:t>
            </a:r>
            <a:r>
              <a:rPr lang="en-US" baseline="0" dirty="0" smtClean="0"/>
              <a:t>, which is a part of NCR, is the one with the least sales. Hence, aggressive marketing efforts may be used in </a:t>
            </a:r>
            <a:r>
              <a:rPr lang="en-US" baseline="0" dirty="0" err="1" smtClean="0"/>
              <a:t>Noida</a:t>
            </a:r>
            <a:r>
              <a:rPr lang="en-US" baseline="0" dirty="0" smtClean="0"/>
              <a:t>, without much additional cost, to promote better sales.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82EB-7BD4-4EEA-A29E-BB49B9752F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Throughout the years, we can observe</a:t>
            </a:r>
            <a:r>
              <a:rPr lang="en-US" baseline="0" dirty="0" smtClean="0"/>
              <a:t> that, people prefer the Premium amount to be within Rs. 5000 to Rs. 10,000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82EB-7BD4-4EEA-A29E-BB49B9752F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</a:t>
            </a:r>
            <a:r>
              <a:rPr lang="en-US" dirty="0" smtClean="0"/>
              <a:t>, we observe men between 30 - 40 yrs to buy more policies, except in the year 2009, when men</a:t>
            </a:r>
            <a:r>
              <a:rPr lang="en-US" baseline="0" dirty="0" smtClean="0"/>
              <a:t> between the age of 40 – 50 yrs bought more policies than the ones on their 30s.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82EB-7BD4-4EEA-A29E-BB49B9752F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observed,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earlier, people  would prefer the period to be between 13 to 18 months, but since 2007, people have started veering more towards a period of between 37 - 42 months.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may suggest a growing trend towards longer term periods.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82EB-7BD4-4EEA-A29E-BB49B9752F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90B5-769F-48A3-A81F-65FFCAE1628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53C0-EF6B-4440-A3F8-59D0B1F9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8.xml"/><Relationship Id="rId4" Type="http://schemas.openxmlformats.org/officeDocument/2006/relationships/package" Target="../embeddings/Microsoft_Office_Excel_Worksheet1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/>
          <a:lstStyle/>
          <a:p>
            <a:r>
              <a:rPr lang="en-US" dirty="0" smtClean="0"/>
              <a:t>Insurance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  - </a:t>
            </a:r>
            <a:r>
              <a:rPr lang="en-US" dirty="0" err="1" smtClean="0"/>
              <a:t>Shrilakshmi</a:t>
            </a:r>
            <a:r>
              <a:rPr lang="en-US" dirty="0" smtClean="0"/>
              <a:t> 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following presentation, we aim to provide statistical data regarding Insurance Policy sales across multiple cities in India over a period of 5 years, to identify the buying trends and some potential opportunities for growth.</a:t>
            </a:r>
          </a:p>
          <a:p>
            <a:r>
              <a:rPr lang="en-US" dirty="0" smtClean="0"/>
              <a:t>Hereby, we aim to understand the demographic divide in policy purchases, preferred policy term, preferred premium amount, income based on car sales, etc.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sales Preferences	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car brands sold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Premium income from cars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724400" y="2209800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Market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Policy Premium Range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Divide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Male V/s Female Buyers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Age Group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3124200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3657601" y="2174874"/>
          <a:ext cx="5257800" cy="430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Policy Period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57200" y="1600200"/>
          <a:ext cx="8394700" cy="2057400"/>
        </p:xfrm>
        <a:graphic>
          <a:graphicData uri="http://schemas.openxmlformats.org/presentationml/2006/ole">
            <p:oleObj spid="_x0000_s1027" name="Worksheet" r:id="rId4" imgW="8394192" imgH="1658014" progId="Excel.Sheet.12">
              <p:embed/>
            </p:oleObj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457200" y="3962400"/>
          <a:ext cx="8229600" cy="2163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Conclusions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447800"/>
            <a:ext cx="84582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4350" lvl="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Marketing efforts need to be improved</a:t>
            </a:r>
            <a:r>
              <a:rPr lang="en-US" sz="2100" baseline="0" dirty="0" smtClean="0"/>
              <a:t>,</a:t>
            </a:r>
            <a:r>
              <a:rPr lang="en-US" sz="2100" dirty="0" smtClean="0"/>
              <a:t> especially in </a:t>
            </a:r>
            <a:r>
              <a:rPr lang="en-US" sz="2100" dirty="0" err="1" smtClean="0"/>
              <a:t>Noida</a:t>
            </a:r>
            <a:r>
              <a:rPr lang="en-US" sz="2100" dirty="0" smtClean="0"/>
              <a:t>, aggressive marketing efforts may be used in </a:t>
            </a:r>
            <a:r>
              <a:rPr lang="en-US" sz="2100" dirty="0" err="1" smtClean="0"/>
              <a:t>Noida</a:t>
            </a:r>
            <a:r>
              <a:rPr lang="en-US" sz="2100" dirty="0" smtClean="0"/>
              <a:t>, without much additional cost, to promote better </a:t>
            </a:r>
            <a:r>
              <a:rPr lang="en-US" sz="2100" dirty="0" smtClean="0"/>
              <a:t>sales.</a:t>
            </a:r>
            <a:endParaRPr lang="en-US" sz="21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Since, the largest market lies with men between the age of 30 – 40 yrs, the advertising efforts should also be concentrate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them.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100" dirty="0" smtClean="0"/>
              <a:t> Ideally, Policies should be designed such that, the premium amounts do not exceed Rs. </a:t>
            </a:r>
            <a:r>
              <a:rPr lang="en-US" sz="2100" dirty="0" smtClean="0"/>
              <a:t>10,000. Also, since in recent times, people prefer the term periods to be longer than before, they may be tapped for other policies or investment schemes</a:t>
            </a:r>
            <a:r>
              <a:rPr lang="en-US" sz="2100" smtClean="0"/>
              <a:t>.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415</Words>
  <Application>Microsoft Office PowerPoint</Application>
  <PresentationFormat>On-screen Show (4:3)</PresentationFormat>
  <Paragraphs>28</Paragraphs>
  <Slides>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Worksheet</vt:lpstr>
      <vt:lpstr>Insurance Analysis</vt:lpstr>
      <vt:lpstr>Introduction</vt:lpstr>
      <vt:lpstr>Car sales Preferences </vt:lpstr>
      <vt:lpstr>Largest Market</vt:lpstr>
      <vt:lpstr>Preferred Policy Premium Range</vt:lpstr>
      <vt:lpstr>Demographic Divide</vt:lpstr>
      <vt:lpstr>Preferred Policy Period 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Computer</cp:lastModifiedBy>
  <cp:revision>15</cp:revision>
  <dcterms:created xsi:type="dcterms:W3CDTF">2017-10-24T11:11:59Z</dcterms:created>
  <dcterms:modified xsi:type="dcterms:W3CDTF">2017-11-02T07:19:31Z</dcterms:modified>
</cp:coreProperties>
</file>