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showSpecialPlsOnTitleSld="0">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7895" cy="9143861"/>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5pPr>
    <a:lvl6pPr marL="22860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6pPr>
    <a:lvl7pPr marL="27432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7pPr>
    <a:lvl8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8pPr>
    <a:lvl9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hdr"/>
          </p:nvPr>
        </p:nvSpPr>
        <p:spPr>
          <a:xfrm rot="0">
            <a:off x="0" y="0"/>
            <a:ext cx="3013074" cy="466725"/>
          </a:xfrm>
          <a:prstGeom prst="rect"/>
          <a:noFill/>
          <a:ln w="12700" cmpd="sng" cap="flat">
            <a:noFill/>
            <a:prstDash val="solid"/>
            <a:miter/>
          </a:ln>
        </p:spPr>
        <p:txBody>
          <a:bodyPr vert="horz" wrap="square" lIns="92930" tIns="46465" rIns="92930" bIns="46465" anchor="t" anchorCtr="0">
            <a:prstTxWarp prst="textNoShape"/>
          </a:bodyPr>
          <a:lstStyle/>
          <a:p>
            <a:pPr algn="l" eaLnBrk="1" fontAlgn="auto" hangingPunct="1">
              <a:spcBef>
                <a:spcPts val="0"/>
              </a:spcBef>
              <a:spcAft>
                <a:spcPts val="0"/>
              </a:spcAft>
            </a:pPr>
            <a:endParaRPr lang="zh-CN" altLang="en-US" sz="1200">
              <a:latin typeface="Calibri" pitchFamily="34" charset="0"/>
              <a:ea typeface="等线" pitchFamily="0" charset="0"/>
              <a:cs typeface="Calibri" pitchFamily="34" charset="0"/>
            </a:endParaRPr>
          </a:p>
        </p:txBody>
      </p:sp>
      <p:sp>
        <p:nvSpPr>
          <p:cNvPr id="9" name="文本框"/>
          <p:cNvSpPr>
            <a:spLocks noGrp="1"/>
          </p:cNvSpPr>
          <p:nvPr>
            <p:ph type="dt" idx="1"/>
          </p:nvPr>
        </p:nvSpPr>
        <p:spPr>
          <a:xfrm rot="0">
            <a:off x="3940174" y="0"/>
            <a:ext cx="3013075" cy="466725"/>
          </a:xfrm>
          <a:prstGeom prst="rect"/>
          <a:noFill/>
          <a:ln w="12700" cmpd="sng" cap="flat">
            <a:noFill/>
            <a:prstDash val="solid"/>
            <a:miter/>
          </a:ln>
        </p:spPr>
        <p:txBody>
          <a:bodyPr vert="horz" wrap="square" lIns="92930" tIns="46465" rIns="92930" bIns="46465" anchor="t" anchorCtr="0">
            <a:prstTxWarp prst="textNoShape"/>
          </a:bodyPr>
          <a:lstStyle/>
          <a:p>
            <a:pPr algn="r" eaLnBrk="1" fontAlgn="auto" hangingPunct="1">
              <a:spcBef>
                <a:spcPts val="0"/>
              </a:spcBef>
              <a:spcAft>
                <a:spcPts val="0"/>
              </a:spcAft>
            </a:pPr>
            <a:fld id="{CAD2D6BD-DE1B-4B5F-8B41-2702339687B9}" type="datetime1">
              <a:rPr lang="en-US" altLang="zh-CN" sz="1200">
                <a:latin typeface="Calibri" pitchFamily="34" charset="0"/>
                <a:ea typeface="等线" pitchFamily="0" charset="0"/>
                <a:cs typeface="Calibri" pitchFamily="34" charset="0"/>
              </a:rPr>
              <a:t>5/19/2025</a:t>
            </a:fld>
            <a:endParaRPr lang="zh-CN" altLang="en-US" sz="1200">
              <a:latin typeface="Calibri" pitchFamily="34" charset="0"/>
              <a:ea typeface="等线" pitchFamily="0" charset="0"/>
              <a:cs typeface="Calibri" pitchFamily="34" charset="0"/>
            </a:endParaRPr>
          </a:p>
        </p:txBody>
      </p:sp>
      <p:sp>
        <p:nvSpPr>
          <p:cNvPr id="10" name="对象"/>
          <p:cNvSpPr>
            <a:spLocks noGrp="1" noChangeAspect="1"/>
          </p:cNvSpPr>
          <p:nvPr>
            <p:ph type="sldImg" idx="2"/>
          </p:nvPr>
        </p:nvSpPr>
        <p:spPr>
          <a:xfrm rot="0">
            <a:off x="685800" y="1163638"/>
            <a:ext cx="5583238" cy="3141662"/>
          </a:xfrm>
          <a:prstGeom prst="rect"/>
          <a:noFill/>
          <a:ln w="12700" cmpd="sng" cap="flat">
            <a:solidFill>
              <a:srgbClr val="000000"/>
            </a:solidFill>
            <a:prstDash val="solid"/>
            <a:round/>
          </a:ln>
        </p:spPr>
      </p:sp>
      <p:sp>
        <p:nvSpPr>
          <p:cNvPr id="11" name="文本框"/>
          <p:cNvSpPr>
            <a:spLocks noGrp="1"/>
          </p:cNvSpPr>
          <p:nvPr>
            <p:ph type="body" idx="3"/>
          </p:nvPr>
        </p:nvSpPr>
        <p:spPr>
          <a:xfrm rot="0">
            <a:off x="695325" y="4479925"/>
            <a:ext cx="5564188" cy="3665538"/>
          </a:xfrm>
          <a:prstGeom prst="rect"/>
          <a:noFill/>
          <a:ln w="12700" cmpd="sng" cap="flat">
            <a:noFill/>
            <a:prstDash val="solid"/>
            <a:miter/>
          </a:ln>
        </p:spPr>
        <p:txBody>
          <a:bodyPr vert="horz" wrap="square" lIns="92930" tIns="46465" rIns="92930" bIns="46465"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842375"/>
            <a:ext cx="3013074" cy="466724"/>
          </a:xfrm>
          <a:prstGeom prst="rect"/>
          <a:noFill/>
          <a:ln w="12700" cmpd="sng" cap="flat">
            <a:noFill/>
            <a:prstDash val="solid"/>
            <a:miter/>
          </a:ln>
        </p:spPr>
        <p:txBody>
          <a:bodyPr vert="horz" wrap="square" lIns="92930" tIns="46465" rIns="92930" bIns="46465" anchor="b" anchorCtr="0">
            <a:prstTxWarp prst="textNoShape"/>
          </a:bodyPr>
          <a:lstStyle/>
          <a:p>
            <a:pPr algn="l" eaLnBrk="1" fontAlgn="auto" hangingPunct="1">
              <a:spcBef>
                <a:spcPts val="0"/>
              </a:spcBef>
              <a:spcAft>
                <a:spcPts val="0"/>
              </a:spcAft>
            </a:pPr>
            <a:endParaRPr lang="zh-CN" altLang="en-US" sz="1200">
              <a:latin typeface="Calibri" pitchFamily="34" charset="0"/>
              <a:ea typeface="等线" pitchFamily="0" charset="0"/>
              <a:cs typeface="Calibri" pitchFamily="34" charset="0"/>
            </a:endParaRPr>
          </a:p>
        </p:txBody>
      </p:sp>
      <p:sp>
        <p:nvSpPr>
          <p:cNvPr id="13" name="文本框"/>
          <p:cNvSpPr>
            <a:spLocks noGrp="1"/>
          </p:cNvSpPr>
          <p:nvPr>
            <p:ph type="sldNum" idx="5"/>
          </p:nvPr>
        </p:nvSpPr>
        <p:spPr>
          <a:xfrm rot="0">
            <a:off x="3940174" y="8842375"/>
            <a:ext cx="3013075" cy="466724"/>
          </a:xfrm>
          <a:prstGeom prst="rect"/>
          <a:noFill/>
          <a:ln w="12700" cmpd="sng" cap="flat">
            <a:noFill/>
            <a:prstDash val="solid"/>
            <a:miter/>
          </a:ln>
        </p:spPr>
        <p:txBody>
          <a:bodyPr vert="horz" wrap="square" lIns="92930" tIns="46465" rIns="92930" bIns="46465"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Arial" pitchFamily="34" charset="0"/>
              </a:rPr>
              <a:t>&lt;#&gt;</a:t>
            </a:fld>
            <a:endParaRPr lang="zh-CN" altLang="en-US" sz="1200">
              <a:latin typeface="Calibri" pitchFamily="34" charset="0"/>
              <a:ea typeface="等线" pitchFamily="0" charset="0"/>
              <a:cs typeface="Arial" pitchFamily="34" charset="0"/>
            </a:endParaRPr>
          </a:p>
        </p:txBody>
      </p:sp>
    </p:spTree>
    <p:extLst>
      <p:ext uri="{BB962C8B-B14F-4D97-AF65-F5344CB8AC3E}">
        <p14:creationId xmlns:p14="http://schemas.microsoft.com/office/powerpoint/2010/main" val="821874001"/>
      </p:ext>
    </p:extLst>
  </p:cSld>
  <p:clrMap bg1="lt1" tx1="dk1" bg2="lt2" tx2="dk2" accent1="accent1" accent2="accent2" accent3="accent3" accent4="accent4" accent5="accent5" accent6="accent6" hlink="hlink" folHlink="folHlink"/>
  <p:hf sldNum="0" hdr="0" ftr="0" dt="0"/>
  <p:notesStyle>
    <a:lvl1pPr marL="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1pPr>
    <a:lvl2pPr marL="4572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2pPr>
    <a:lvl3pPr marL="9144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3pPr>
    <a:lvl4pPr marL="13716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4pPr>
    <a:lvl5pPr marL="18288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2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4270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pic>
        <p:nvPicPr>
          <p:cNvPr id="19" name="图片"/>
          <p:cNvPicPr>
            <a:picLocks noChangeAspect="1"/>
          </p:cNvPicPr>
          <p:nvPr/>
        </p:nvPicPr>
        <p:blipFill>
          <a:blip xmlns:r="http://schemas.openxmlformats.org/officeDocument/2006/relationships" r:embed="rId2" cstate="print"/>
          <a:stretch>
            <a:fillRect/>
          </a:stretch>
        </p:blipFill>
        <p:spPr>
          <a:xfrm rot="0">
            <a:off x="0" y="5153025"/>
            <a:ext cx="12192000" cy="1704975"/>
          </a:xfrm>
          <a:prstGeom prst="rect"/>
          <a:noFill/>
          <a:ln w="12700" cmpd="sng" cap="flat">
            <a:noFill/>
            <a:prstDash val="solid"/>
            <a:round/>
          </a:ln>
        </p:spPr>
      </p:pic>
      <p:sp>
        <p:nvSpPr>
          <p:cNvPr id="14" name="文本框"/>
          <p:cNvSpPr>
            <a:spLocks noGrp="1"/>
          </p:cNvSpPr>
          <p:nvPr>
            <p:ph type="ctrTitle"/>
          </p:nvPr>
        </p:nvSpPr>
        <p:spPr>
          <a:xfrm rot="0">
            <a:off x="1524000" y="1122363"/>
            <a:ext cx="9144000" cy="2387600"/>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宋体" pitchFamily="0" charset="0"/>
              <a:cs typeface="Lucida Sans" pitchFamily="0" charset="0"/>
            </a:endParaRPr>
          </a:p>
        </p:txBody>
      </p:sp>
      <p:sp>
        <p:nvSpPr>
          <p:cNvPr id="15" name="文本框"/>
          <p:cNvSpPr>
            <a:spLocks noGrp="1"/>
          </p:cNvSpPr>
          <p:nvPr>
            <p:ph type="subTitle" idx="1"/>
          </p:nvPr>
        </p:nvSpPr>
        <p:spPr>
          <a:xfrm rot="0">
            <a:off x="1524000" y="3602038"/>
            <a:ext cx="9144000" cy="1655762"/>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34" charset="0"/>
                <a:ea typeface="宋体"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16"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34" charset="0"/>
                <a:ea typeface="宋体" pitchFamily="0" charset="0"/>
                <a:cs typeface="Arial" pitchFamily="34" charset="0"/>
              </a:rPr>
              <a:t>5/19/2025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17"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1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31812767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5555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64174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1"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5153025"/>
            <a:ext cx="12192000" cy="1704975"/>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6"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7"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34" charset="0"/>
                <a:ea typeface="宋体" pitchFamily="0" charset="0"/>
                <a:cs typeface="Arial" pitchFamily="34" charset="0"/>
              </a:rPr>
              <a:t>5/19/2025</a:t>
            </a:fld>
            <a:endParaRPr lang="zh-CN" altLang="en-US" sz="1200">
              <a:solidFill>
                <a:srgbClr val="898989"/>
              </a:solidFill>
              <a:latin typeface="Calibri" pitchFamily="34" charset="0"/>
              <a:ea typeface="宋体" pitchFamily="0" charset="0"/>
              <a:cs typeface="Arial" pitchFamily="34" charset="0"/>
            </a:endParaRPr>
          </a:p>
        </p:txBody>
      </p:sp>
      <p:sp>
        <p:nvSpPr>
          <p:cNvPr id="2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34" charset="0"/>
              <a:ea typeface="宋体" pitchFamily="0" charset="0"/>
              <a:cs typeface="Arial" pitchFamily="34" charset="0"/>
            </a:endParaRPr>
          </a:p>
        </p:txBody>
      </p:sp>
      <p:sp>
        <p:nvSpPr>
          <p:cNvPr id="3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68952417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6192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1300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437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356314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07832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10811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52568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90071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34" charset="0"/>
                <a:ea typeface="宋体" pitchFamily="0" charset="0"/>
                <a:cs typeface="Arial" pitchFamily="34" charset="0"/>
              </a:rPr>
              <a:t>5/19/2025</a:t>
            </a:fld>
            <a:endParaRPr lang="zh-CN" altLang="en-US" sz="1200">
              <a:solidFill>
                <a:srgbClr val="898989"/>
              </a:solidFill>
              <a:latin typeface="Calibri" pitchFamily="34" charset="0"/>
              <a:ea typeface="宋体" pitchFamily="0" charset="0"/>
              <a:cs typeface="Arial" pitchFamily="34"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34" charset="0"/>
              <a:ea typeface="宋体" pitchFamily="0" charset="0"/>
              <a:cs typeface="Arial" pitchFamily="34"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a:solidFill>
                <a:srgbClr val="898989"/>
              </a:solidFill>
              <a:latin typeface="Calibri" pitchFamily="34" charset="0"/>
              <a:ea typeface="宋体" pitchFamily="0" charset="0"/>
              <a:cs typeface="Arial" pitchFamily="34" charset="0"/>
            </a:endParaRPr>
          </a:p>
        </p:txBody>
      </p:sp>
      <p:pic>
        <p:nvPicPr>
          <p:cNvPr id="7" name="图片"/>
          <p:cNvPicPr>
            <a:picLocks noChangeAspect="1"/>
          </p:cNvPicPr>
          <p:nvPr/>
        </p:nvPicPr>
        <p:blipFill>
          <a:blip r:embed="rId1" cstate="print"/>
          <a:stretch>
            <a:fillRect/>
          </a:stretch>
        </p:blipFill>
        <p:spPr>
          <a:xfrm rot="0">
            <a:off x="0" y="5153025"/>
            <a:ext cx="12192000" cy="1704975"/>
          </a:xfrm>
          <a:prstGeom prst="rect"/>
          <a:noFill/>
          <a:ln w="12700" cmpd="sng" cap="flat">
            <a:noFill/>
            <a:prstDash val="solid"/>
            <a:round/>
          </a:ln>
        </p:spPr>
      </p:pic>
    </p:spTree>
    <p:extLst>
      <p:ext uri="{BB962C8B-B14F-4D97-AF65-F5344CB8AC3E}">
        <p14:creationId xmlns:p14="http://schemas.microsoft.com/office/powerpoint/2010/main" val="51097677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blinds dir="vert"/>
  </p:transition>
  <p:hf sldNum="0" hdr="0" ftr="0" dt="0"/>
  <p:txStyles>
    <p:titleStyle>
      <a:lvl1pPr algn="l" defTabSz="914400" eaLnBrk="0" fontAlgn="base" hangingPunct="0">
        <a:lnSpc>
          <a:spcPct val="90000"/>
        </a:lnSpc>
        <a:spcBef>
          <a:spcPts val="0"/>
        </a:spcBef>
        <a:spcAft>
          <a:spcPts val="0"/>
        </a:spcAft>
        <a:buNone/>
        <a:defRPr sz="4400" kern="1200">
          <a:solidFill>
            <a:schemeClr val="tx1"/>
          </a:solidFill>
          <a:latin typeface="Calibri Light" pitchFamily="0" charset="0"/>
          <a:ea typeface="宋体" pitchFamily="0" charset="0"/>
          <a:cs typeface="Calibri Light" pitchFamily="0" charset="0"/>
        </a:defRPr>
      </a:lvl1pPr>
    </p:titleStyle>
    <p:bodyStyle>
      <a:lvl1pPr marL="228600" indent="-228600" algn="l" defTabSz="914400" eaLnBrk="0" fontAlgn="base" hangingPunct="0">
        <a:lnSpc>
          <a:spcPct val="90000"/>
        </a:lnSpc>
        <a:spcBef>
          <a:spcPts val="1000"/>
        </a:spcBef>
        <a:spcAft>
          <a:spcPts val="0"/>
        </a:spcAft>
        <a:buFont typeface="Arial" pitchFamily="34" charset="0"/>
        <a:buChar char="•"/>
        <a:defRPr sz="2800" kern="1200">
          <a:solidFill>
            <a:schemeClr val="tx1"/>
          </a:solidFill>
          <a:latin typeface="Calibri" pitchFamily="34" charset="0"/>
          <a:ea typeface="宋体" pitchFamily="0" charset="0"/>
          <a:cs typeface="Calibri" pitchFamily="34" charset="0"/>
        </a:defRPr>
      </a:lvl1pPr>
      <a:lvl2pPr marL="685800" indent="-228600" algn="l" defTabSz="914400" eaLnBrk="0" fontAlgn="base" hangingPunct="0">
        <a:lnSpc>
          <a:spcPct val="90000"/>
        </a:lnSpc>
        <a:spcBef>
          <a:spcPts val="500"/>
        </a:spcBef>
        <a:spcAft>
          <a:spcPts val="0"/>
        </a:spcAft>
        <a:buFont typeface="Arial" pitchFamily="34" charset="0"/>
        <a:buChar char="•"/>
        <a:defRPr sz="2400" kern="1200">
          <a:solidFill>
            <a:schemeClr val="tx1"/>
          </a:solidFill>
          <a:latin typeface="Calibri" pitchFamily="34" charset="0"/>
          <a:ea typeface="宋体" pitchFamily="0" charset="0"/>
          <a:cs typeface="Calibri" pitchFamily="34" charset="0"/>
        </a:defRPr>
      </a:lvl2pPr>
      <a:lvl3pPr marL="1143000" indent="-228600" algn="l" defTabSz="914400" eaLnBrk="0" fontAlgn="base" hangingPunct="0">
        <a:lnSpc>
          <a:spcPct val="90000"/>
        </a:lnSpc>
        <a:spcBef>
          <a:spcPts val="500"/>
        </a:spcBef>
        <a:spcAft>
          <a:spcPts val="0"/>
        </a:spcAft>
        <a:buFont typeface="Arial" pitchFamily="34" charset="0"/>
        <a:buChar char="•"/>
        <a:defRPr sz="2000" kern="1200">
          <a:solidFill>
            <a:schemeClr val="tx1"/>
          </a:solidFill>
          <a:latin typeface="Calibri" pitchFamily="34" charset="0"/>
          <a:ea typeface="宋体" pitchFamily="0" charset="0"/>
          <a:cs typeface="Calibri" pitchFamily="34" charset="0"/>
        </a:defRPr>
      </a:lvl3pPr>
      <a:lvl4pPr marL="1600200" indent="-228600" algn="l" defTabSz="914400" eaLnBrk="0" fontAlgn="base" hangingPunct="0">
        <a:lnSpc>
          <a:spcPct val="90000"/>
        </a:lnSpc>
        <a:spcBef>
          <a:spcPts val="500"/>
        </a:spcBef>
        <a:spcAft>
          <a:spcPts val="0"/>
        </a:spcAft>
        <a:buFont typeface="Arial" pitchFamily="34" charset="0"/>
        <a:buChar char="•"/>
        <a:defRPr sz="1800" kern="1200">
          <a:solidFill>
            <a:schemeClr val="tx1"/>
          </a:solidFill>
          <a:latin typeface="Calibri" pitchFamily="34" charset="0"/>
          <a:ea typeface="宋体" pitchFamily="0" charset="0"/>
          <a:cs typeface="Calibri" pitchFamily="34" charset="0"/>
        </a:defRPr>
      </a:lvl4pPr>
      <a:lvl5pPr marL="2057400" indent="-228600" algn="l" defTabSz="914400" eaLnBrk="0" fontAlgn="base" hangingPunct="0">
        <a:lnSpc>
          <a:spcPct val="90000"/>
        </a:lnSpc>
        <a:spcBef>
          <a:spcPts val="500"/>
        </a:spcBef>
        <a:spcAft>
          <a:spcPts val="0"/>
        </a:spcAft>
        <a:buFont typeface="Arial" pitchFamily="34" charset="0"/>
        <a:buChar char="•"/>
        <a:defRPr sz="1800" kern="1200">
          <a:solidFill>
            <a:schemeClr val="tx1"/>
          </a:solidFill>
          <a:latin typeface="Calibri" pitchFamily="34" charset="0"/>
          <a:ea typeface="宋体" pitchFamily="0" charset="0"/>
          <a:cs typeface="Calibri" pitchFamily="34"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6525368" y="2109718"/>
            <a:ext cx="5514299" cy="2020560"/>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r>
              <a:rPr lang="en-US" altLang="zh-CN"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Under the Supervision of,</a:t>
            </a:r>
            <a:endParaRPr lang="en-US" altLang="zh-CN" sz="1800" b="0" i="0" u="none" strike="noStrike" kern="1200" cap="none" spc="0" baseline="0">
              <a:solidFill>
                <a:schemeClr val="tx1"/>
              </a:solidFill>
              <a:latin typeface="Cambria" pitchFamily="18" charset="0"/>
              <a:ea typeface="Cambria" pitchFamily="18" charset="0"/>
              <a:cs typeface="Arial" pitchFamily="34" charset="0"/>
            </a:endParaRPr>
          </a:p>
          <a:p>
            <a:pPr marL="0" indent="0" algn="ctr">
              <a:lnSpc>
                <a:spcPct val="100000"/>
              </a:lnSpc>
              <a:spcBef>
                <a:spcPts val="400"/>
              </a:spcBef>
              <a:spcAft>
                <a:spcPts val="0"/>
              </a:spcAft>
              <a:buNone/>
            </a:pPr>
            <a:endParaRPr lang="en-US" altLang="zh-CN"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Arial" pitchFamily="34" charset="0"/>
                <a:sym typeface="Verdana" pitchFamily="0" charset="0"/>
              </a:rPr>
              <a:t>Saurabh Sarkar</a:t>
            </a:r>
            <a:endParaRPr lang="en-US" altLang="zh-CN" sz="1700" b="1" i="0" u="none" strike="noStrike" kern="1200" cap="none" spc="0" baseline="0">
              <a:solidFill>
                <a:srgbClr val="17365D"/>
              </a:solidFill>
              <a:latin typeface="Cambria" pitchFamily="18" charset="0"/>
              <a:ea typeface="Cambria" pitchFamily="18" charset="0"/>
              <a:cs typeface="Arial" pitchFamily="34" charset="0"/>
              <a:sym typeface="Verdana" pitchFamily="0" charset="0"/>
            </a:endParaRPr>
          </a:p>
          <a:p>
            <a:pPr marL="0" indent="0" algn="l">
              <a:lnSpc>
                <a:spcPct val="100000"/>
              </a:lnSpc>
              <a:spcBef>
                <a:spcPts val="340"/>
              </a:spcBef>
              <a:spcAft>
                <a:spcPts val="0"/>
              </a:spcAft>
              <a:buNone/>
            </a:pPr>
            <a:endPar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School of Computer Science and Engineering</a:t>
            </a:r>
            <a:endParaRPr lang="en-US" altLang="zh-CN" sz="1200" b="0" i="0" u="none" strike="noStrike" kern="1200" cap="none" spc="0" baseline="0">
              <a:solidFill>
                <a:schemeClr val="tx1"/>
              </a:solidFill>
              <a:latin typeface="Cambria" pitchFamily="18" charset="0"/>
              <a:ea typeface="Cambria" pitchFamily="18" charset="0"/>
              <a:cs typeface="Arial" pitchFamily="34"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Presidency University</a:t>
            </a:r>
            <a:endParaRPr lang="en-US" altLang="zh-CN" sz="1200" b="0" i="0" u="none" strike="noStrike" kern="1200" cap="none" spc="0" baseline="0">
              <a:solidFill>
                <a:schemeClr val="tx1"/>
              </a:solidFill>
              <a:latin typeface="Cambria" pitchFamily="18" charset="0"/>
              <a:ea typeface="Cambria" pitchFamily="18" charset="0"/>
              <a:cs typeface="Arial" pitchFamily="34" charset="0"/>
            </a:endParaRPr>
          </a:p>
          <a:p>
            <a:pPr marL="0" indent="0" algn="l">
              <a:lnSpc>
                <a:spcPct val="100000"/>
              </a:lnSpc>
              <a:spcBef>
                <a:spcPts val="400"/>
              </a:spcBef>
              <a:spcAft>
                <a:spcPts val="0"/>
              </a:spcAft>
              <a:buNone/>
            </a:pPr>
            <a:endParaRPr lang="zh-CN" altLang="en-US"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p:txBody>
      </p:sp>
      <p:sp>
        <p:nvSpPr>
          <p:cNvPr id="21" name="矩形"/>
          <p:cNvSpPr>
            <a:spLocks/>
          </p:cNvSpPr>
          <p:nvPr/>
        </p:nvSpPr>
        <p:spPr>
          <a:xfrm rot="0">
            <a:off x="156411" y="4130277"/>
            <a:ext cx="12249916" cy="15620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Program: CSE</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HoD: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Dr. Asif Mohammed H.B</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Program Project Coordinator: </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School Internship Coordinators: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Mr. Md Zia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ur</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 Rahman</a:t>
            </a:r>
            <a:endParaRPr lang="zh-CN" altLang="en-US"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endParaRPr>
          </a:p>
        </p:txBody>
      </p:sp>
      <p:sp>
        <p:nvSpPr>
          <p:cNvPr id="22" name="矩形"/>
          <p:cNvSpPr>
            <a:spLocks/>
          </p:cNvSpPr>
          <p:nvPr/>
        </p:nvSpPr>
        <p:spPr>
          <a:xfrm rot="0">
            <a:off x="838200" y="130629"/>
            <a:ext cx="10515600" cy="1560060"/>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r>
              <a:rPr lang="en-US" altLang="zh-CN" sz="2800" b="1" i="0" u="none" strike="noStrike" kern="1200" cap="none" spc="0" baseline="0">
                <a:solidFill>
                  <a:srgbClr val="2E75B6"/>
                </a:solidFill>
                <a:latin typeface="Times New Roman" pitchFamily="18" charset="0"/>
                <a:ea typeface="Verdana" pitchFamily="0" charset="0"/>
                <a:cs typeface="Times New Roman" pitchFamily="18" charset="0"/>
                <a:sym typeface="Verdana" pitchFamily="0" charset="0"/>
              </a:rPr>
              <a:t>PIP4004 - INTERNSHIP</a:t>
            </a:r>
            <a:br>
              <a:rPr lang="zh-CN" altLang="en-US" sz="2800" b="1" i="0" u="none" strike="noStrike" kern="1200" cap="none" spc="0" baseline="0">
                <a:solidFill>
                  <a:srgbClr val="FF0000"/>
                </a:solidFill>
                <a:latin typeface="Times New Roman" pitchFamily="18" charset="0"/>
                <a:ea typeface="Verdana" pitchFamily="0" charset="0"/>
                <a:cs typeface="Times New Roman" pitchFamily="18" charset="0"/>
                <a:sym typeface="Verdana" pitchFamily="0" charset="0"/>
              </a:rPr>
            </a:br>
            <a:r>
              <a:rPr lang="en-US" altLang="zh-CN"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t>Review-3 Presentation </a:t>
            </a:r>
            <a:br>
              <a:rPr lang="zh-CN" altLang="en-US"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br>
            <a:r>
              <a:rPr lang="en-US" altLang="zh-CN"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t>Attendance Management System</a:t>
            </a:r>
            <a:br>
              <a:rPr lang="zh-CN" altLang="en-US"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br>
            <a:endParaRPr lang="zh-CN" altLang="en-US" sz="2400" b="1" i="0" u="none" strike="noStrike" kern="1200" cap="none" spc="0" baseline="0">
              <a:solidFill>
                <a:srgbClr val="17365D"/>
              </a:solidFill>
              <a:latin typeface="Times New Roman" pitchFamily="18" charset="0"/>
              <a:ea typeface="Verdana" pitchFamily="0" charset="0"/>
              <a:cs typeface="Times New Roman" pitchFamily="18" charset="0"/>
              <a:sym typeface="Verdana" pitchFamily="0" charset="0"/>
            </a:endParaRPr>
          </a:p>
        </p:txBody>
      </p:sp>
      <p:graphicFrame>
        <p:nvGraphicFramePr>
          <p:cNvPr id="23" name="Table"/>
          <p:cNvGraphicFramePr>
            <a:graphicFrameLocks noGrp="1"/>
          </p:cNvGraphicFramePr>
          <p:nvPr>
            <p:extLst>
              <p:ext uri="{D42A27DB-BD31-4B8C-83A1-F6EECF244321}"/>
            </p:extLst>
          </p:nvPr>
        </p:nvGraphicFramePr>
        <p:xfrm>
          <a:off x="601909" y="1911875"/>
          <a:ext cx="5321552" cy="1828800"/>
        </p:xfrm>
        <a:graphic>
          <a:graphicData uri="http://schemas.openxmlformats.org/drawingml/2006/table">
            <a:tbl>
              <a:tblPr bandRow="1">
                <a:noFill/>
              </a:tblPr>
              <a:tblGrid>
                <a:gridCol w="1371264"/>
                <a:gridCol w="3950272"/>
              </a:tblGrid>
              <a:tr h="374949">
                <a:tc gridSpan="2">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ambria" pitchFamily="18" charset="0"/>
                          <a:ea typeface="Cambria" pitchFamily="18" charset="0"/>
                          <a:cs typeface="Times New Roman" pitchFamily="18" charset="0"/>
                        </a:rPr>
                        <a:t>Student Details</a:t>
                      </a:r>
                      <a:endParaRPr lang="zh-CN" altLang="en-US" sz="1800" b="1" i="0" u="none" strike="noStrike" kern="1200" cap="none" spc="0" baseline="0">
                        <a:solidFill>
                          <a:srgbClr val="FFFFFF"/>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hMerge="1">
                  <a:txBody>
                    <a:bodyPr/>
                    <a:lstStyle/>
                    <a:p>
                      <a:endParaRPr lang="zh-CN" altLang="en-US"/>
                    </a:p>
                  </a:txBody>
                  <a:tcPr marL="68580" marT="0" marR="6858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r>
              <a:tr h="4003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Name</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just"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                         Lakshmi M </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r>
              <a:tr h="3749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Roll No</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20221LCS003</a:t>
                      </a: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3</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r>
              <a:tr h="3749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Section</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8CSE1</a:t>
                      </a: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5</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r>
              <a:tr h="3876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Batch No.</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118</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r>
            </a:tbl>
          </a:graphicData>
        </a:graphic>
      </p:graphicFrame>
    </p:spTree>
    <p:extLst>
      <p:ext uri="{BB962C8B-B14F-4D97-AF65-F5344CB8AC3E}">
        <p14:creationId xmlns:p14="http://schemas.microsoft.com/office/powerpoint/2010/main" val="1236644129"/>
      </p:ext>
    </p:extLst>
  </p:cSld>
  <p:clrMapOvr>
    <a:masterClrMapping/>
  </p:clrMapOvr>
  <p:transition spd="slow">
    <p:blinds dir="vert"/>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838200" y="49913"/>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Students Page:</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56" name="图片"/>
          <p:cNvPicPr>
            <a:picLocks noChangeAspect="1"/>
          </p:cNvPicPr>
          <p:nvPr/>
        </p:nvPicPr>
        <p:blipFill>
          <a:blip r:embed="rId1" cstate="print"/>
          <a:srcRect b="11852"/>
          <a:stretch>
            <a:fillRect/>
          </a:stretch>
        </p:blipFill>
        <p:spPr>
          <a:xfrm rot="0">
            <a:off x="1385048" y="1371600"/>
            <a:ext cx="9628094" cy="4773705"/>
          </a:xfrm>
          <a:prstGeom prst="rect"/>
          <a:noFill/>
          <a:ln w="12700" cmpd="sng" cap="flat">
            <a:noFill/>
            <a:prstDash val="solid"/>
            <a:round/>
          </a:ln>
        </p:spPr>
      </p:pic>
      <p:sp>
        <p:nvSpPr>
          <p:cNvPr id="57"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10</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817665020"/>
      </p:ext>
    </p:extLst>
  </p:cSld>
  <p:clrMapOvr>
    <a:masterClrMapping/>
  </p:clrMapOvr>
  <p:transition spd="slow">
    <p:blinds dir="vert"/>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99246" y="3646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Units Page:</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59" name="图片"/>
          <p:cNvPicPr>
            <a:picLocks noChangeAspect="1"/>
          </p:cNvPicPr>
          <p:nvPr/>
        </p:nvPicPr>
        <p:blipFill>
          <a:blip r:embed="rId1" cstate="print"/>
          <a:srcRect b="11235"/>
          <a:stretch>
            <a:fillRect/>
          </a:stretch>
        </p:blipFill>
        <p:spPr>
          <a:xfrm rot="0">
            <a:off x="1479176" y="1331259"/>
            <a:ext cx="8955741" cy="4827493"/>
          </a:xfrm>
          <a:prstGeom prst="rect"/>
          <a:noFill/>
          <a:ln w="12700" cmpd="sng" cap="flat">
            <a:noFill/>
            <a:prstDash val="solid"/>
            <a:round/>
          </a:ln>
        </p:spPr>
      </p:pic>
      <p:sp>
        <p:nvSpPr>
          <p:cNvPr id="6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11</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023347742"/>
      </p:ext>
    </p:extLst>
  </p:cSld>
  <p:clrMapOvr>
    <a:masterClrMapping/>
  </p:clrMapOvr>
  <p:transition spd="slow">
    <p:blinds dir="vert"/>
  </p:transition>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838200" y="1825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Course Page:</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62" name="图片"/>
          <p:cNvPicPr>
            <a:picLocks noChangeAspect="1"/>
          </p:cNvPicPr>
          <p:nvPr/>
        </p:nvPicPr>
        <p:blipFill>
          <a:blip r:embed="rId1" cstate="print"/>
          <a:srcRect b="12780"/>
          <a:stretch>
            <a:fillRect/>
          </a:stretch>
        </p:blipFill>
        <p:spPr>
          <a:xfrm rot="0">
            <a:off x="1344707" y="1156447"/>
            <a:ext cx="9359152" cy="5056094"/>
          </a:xfrm>
          <a:prstGeom prst="rect"/>
          <a:noFill/>
          <a:ln w="12700" cmpd="sng" cap="flat">
            <a:noFill/>
            <a:prstDash val="solid"/>
            <a:round/>
          </a:ln>
        </p:spPr>
      </p:pic>
      <p:sp>
        <p:nvSpPr>
          <p:cNvPr id="63"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12</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492132438"/>
      </p:ext>
    </p:extLst>
  </p:cSld>
  <p:clrMapOvr>
    <a:masterClrMapping/>
  </p:clrMapOvr>
  <p:transition spd="slow">
    <p:blinds dir="vert"/>
  </p:transition>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Attendance Record:</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65" name="图片"/>
          <p:cNvPicPr>
            <a:picLocks noChangeAspect="1"/>
          </p:cNvPicPr>
          <p:nvPr/>
        </p:nvPicPr>
        <p:blipFill>
          <a:blip r:embed="rId1" cstate="print"/>
          <a:srcRect b="12471"/>
          <a:stretch>
            <a:fillRect/>
          </a:stretch>
        </p:blipFill>
        <p:spPr>
          <a:xfrm rot="0">
            <a:off x="1506071" y="1325563"/>
            <a:ext cx="9291917" cy="4806296"/>
          </a:xfrm>
          <a:prstGeom prst="rect"/>
          <a:noFill/>
          <a:ln w="12700" cmpd="sng" cap="flat">
            <a:noFill/>
            <a:prstDash val="solid"/>
            <a:round/>
          </a:ln>
        </p:spPr>
      </p:pic>
      <p:sp>
        <p:nvSpPr>
          <p:cNvPr id="66"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13</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259319533"/>
      </p:ext>
    </p:extLst>
  </p:cSld>
  <p:clrMapOvr>
    <a:masterClrMapping/>
  </p:clrMapOvr>
  <p:transition spd="slow">
    <p:blinds dir="vert"/>
  </p:transition>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38200" y="1825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Adding/Deleting Students:</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68" name="图片"/>
          <p:cNvPicPr>
            <a:picLocks noChangeAspect="1"/>
          </p:cNvPicPr>
          <p:nvPr/>
        </p:nvPicPr>
        <p:blipFill>
          <a:blip r:embed="rId1" cstate="print"/>
          <a:srcRect b="11235"/>
          <a:stretch>
            <a:fillRect/>
          </a:stretch>
        </p:blipFill>
        <p:spPr>
          <a:xfrm rot="0">
            <a:off x="1452282" y="1193614"/>
            <a:ext cx="9372599" cy="5032374"/>
          </a:xfrm>
          <a:prstGeom prst="rect"/>
          <a:noFill/>
          <a:ln w="12700" cmpd="sng" cap="flat">
            <a:noFill/>
            <a:prstDash val="solid"/>
            <a:round/>
          </a:ln>
        </p:spPr>
      </p:pic>
      <p:sp>
        <p:nvSpPr>
          <p:cNvPr id="69"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14</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785584330"/>
      </p:ext>
    </p:extLst>
  </p:cSld>
  <p:clrMapOvr>
    <a:masterClrMapping/>
  </p:clrMapOvr>
  <p:transition spd="slow">
    <p:blinds dir="vert"/>
  </p:transition>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838200" y="0"/>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New Student Record added:</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71" name="图片"/>
          <p:cNvPicPr>
            <a:picLocks noChangeAspect="1"/>
          </p:cNvPicPr>
          <p:nvPr/>
        </p:nvPicPr>
        <p:blipFill>
          <a:blip r:embed="rId1" cstate="print"/>
          <a:stretch>
            <a:fillRect/>
          </a:stretch>
        </p:blipFill>
        <p:spPr>
          <a:xfrm rot="0">
            <a:off x="1196788" y="1325563"/>
            <a:ext cx="9493624" cy="4860084"/>
          </a:xfrm>
          <a:prstGeom prst="rect"/>
          <a:noFill/>
          <a:ln w="12700" cmpd="sng" cap="flat">
            <a:noFill/>
            <a:prstDash val="solid"/>
            <a:round/>
          </a:ln>
        </p:spPr>
      </p:pic>
      <p:sp>
        <p:nvSpPr>
          <p:cNvPr id="72"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487426259"/>
      </p:ext>
    </p:extLst>
  </p:cSld>
  <p:clrMapOvr>
    <a:masterClrMapping/>
  </p:clrMapOvr>
  <p:transition spd="slow">
    <p:blinds dir="vert"/>
  </p:transition>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838200" y="13652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宋体" pitchFamily="0" charset="0"/>
                <a:cs typeface="Times New Roman" pitchFamily="18" charset="0"/>
              </a:rPr>
              <a:t>Conclusion &amp; </a:t>
            </a:r>
            <a:r>
              <a:rPr lang="en-US" altLang="zh-CN" sz="3200" b="1" i="0" u="none" strike="noStrike" kern="1200" cap="none" spc="0" baseline="0">
                <a:solidFill>
                  <a:schemeClr val="tx1"/>
                </a:solidFill>
                <a:latin typeface="Times New Roman" pitchFamily="18" charset="0"/>
                <a:ea typeface="Times New Roman" pitchFamily="18" charset="0"/>
                <a:cs typeface="Lucida Sans" pitchFamily="0" charset="0"/>
              </a:rPr>
              <a:t>Benefits Realized</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74" name="文本框"/>
          <p:cNvSpPr>
            <a:spLocks noGrp="1"/>
          </p:cNvSpPr>
          <p:nvPr>
            <p:ph type="body" idx="1"/>
          </p:nvPr>
        </p:nvSpPr>
        <p:spPr>
          <a:xfrm rot="0">
            <a:off x="838200" y="1462088"/>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15000"/>
              </a:lnSpc>
              <a:spcBef>
                <a:spcPts val="1000"/>
              </a:spcBef>
              <a:spcAft>
                <a:spcPts val="1000"/>
              </a:spcAft>
              <a:buNone/>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The Attendance Management System simplifies attendance tracking and reduces errors in manual record-keeping. Using PHP, MySQL, and HTML, the system enables easy management of attendance with features like CSV export, print preview, and course tracking. This system is ideal for educational institutions and organizations seeking efficient attendance tracking solutions.</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0" indent="-228600" algn="just">
              <a:lnSpc>
                <a:spcPct val="90000"/>
              </a:lnSpc>
              <a:spcBef>
                <a:spcPts val="1000"/>
              </a:spcBef>
              <a:spcAft>
                <a:spcPts val="0"/>
              </a:spcAft>
              <a:buNone/>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 Benefits:</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Time-saving</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for faculty and administrative staff.</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Reduction in human error</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and manipulation risks.</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Better decision-making</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through accurate records and insights.</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0" algn="l">
              <a:lnSpc>
                <a:spcPct val="90000"/>
              </a:lnSpc>
              <a:spcBef>
                <a:spcPts val="1000"/>
              </a:spcBef>
              <a:spcAft>
                <a:spcPts val="0"/>
              </a:spcAft>
              <a:buNone/>
            </a:pPr>
            <a:endParaRPr lang="zh-CN" altLang="en-US" sz="2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75"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16</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152669988"/>
      </p:ext>
    </p:extLst>
  </p:cSld>
  <p:clrMapOvr>
    <a:masterClrMapping/>
  </p:clrMapOvr>
  <p:transition spd="slow">
    <p:blinds dir="vert"/>
  </p:transition>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Times New Roman" pitchFamily="18" charset="0"/>
                <a:cs typeface="Lucida Sans" pitchFamily="0" charset="0"/>
              </a:rPr>
              <a:t>Future Scope</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sp>
        <p:nvSpPr>
          <p:cNvPr id="77"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just">
              <a:lnSpc>
                <a:spcPct val="90000"/>
              </a:lnSpc>
              <a:spcBef>
                <a:spcPts val="1000"/>
              </a:spcBef>
              <a:spcAft>
                <a:spcPts val="0"/>
              </a:spcAft>
              <a:buNone/>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 </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To further enhance its utility and scope, the following additions are proposed:</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Integration with </a:t>
            </a: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mobile platforms</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(Android/iOS).</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Addition of </a:t>
            </a: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biometric/RFID systems</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Student portals</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for self-monitoring.</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342900" indent="-342900" algn="just">
              <a:lnSpc>
                <a:spcPct val="90000"/>
              </a:lnSpc>
              <a:spcBef>
                <a:spcPts val="1000"/>
              </a:spcBef>
              <a:spcAft>
                <a:spcPts val="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Lucida Sans" pitchFamily="0" charset="0"/>
              </a:rPr>
              <a:t>Dashboard analytics</a:t>
            </a: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 for attendance trends.</a:t>
            </a:r>
            <a:endPar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228600" indent="-228600" algn="l">
              <a:lnSpc>
                <a:spcPct val="9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Times New Roman" pitchFamily="18" charset="0"/>
                <a:cs typeface="Lucida Sans" pitchFamily="0" charset="0"/>
              </a:rPr>
              <a:t>This project not only achieved technical goals but also empowered the development team with practical experience, laying the foundation for future contributions to educational technology</a:t>
            </a:r>
            <a:endParaRPr lang="zh-CN" altLang="en-US" sz="2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7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17</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864007865"/>
      </p:ext>
    </p:extLst>
  </p:cSld>
  <p:clrMapOvr>
    <a:masterClrMapping/>
  </p:clrMapOvr>
  <p:transition spd="slow">
    <p:blinds dir="vert"/>
  </p:transition>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838200" y="365124"/>
            <a:ext cx="10515600" cy="59631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Internship Road Map</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8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18</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81" name="矩形标注"/>
          <p:cNvSpPr>
            <a:spLocks/>
          </p:cNvSpPr>
          <p:nvPr/>
        </p:nvSpPr>
        <p:spPr>
          <a:xfrm rot="0">
            <a:off x="5793590" y="1978300"/>
            <a:ext cx="3750257" cy="3290384"/>
          </a:xfrm>
          <a:prstGeom prst="wedgeRectCallout">
            <a:avLst>
              <a:gd name="adj1" fmla="val 0"/>
              <a:gd name="adj2" fmla="val 0"/>
            </a:avLst>
          </a:prstGeom>
          <a:solidFill>
            <a:srgbClr val="C3D4EB"/>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82" name="矩形"/>
          <p:cNvSpPr>
            <a:spLocks/>
          </p:cNvSpPr>
          <p:nvPr/>
        </p:nvSpPr>
        <p:spPr>
          <a:xfrm rot="0">
            <a:off x="6269123" y="1978300"/>
            <a:ext cx="3274724" cy="3290384"/>
          </a:xfrm>
          <a:prstGeom prst="rect"/>
          <a:noFill/>
          <a:ln w="12700" cmpd="sng" cap="flat">
            <a:noFill/>
            <a:prstDash val="solid"/>
            <a:miter/>
          </a:ln>
        </p:spPr>
        <p:txBody>
          <a:bodyPr vert="horz" wrap="square" lIns="69850" tIns="69850" rIns="69850" bIns="69850" anchor="t" anchorCtr="0">
            <a:prstTxWarp prst="textNoShape"/>
          </a:bodyPr>
          <a:lstStyle/>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Calibri" pitchFamily="34" charset="0"/>
                <a:ea typeface="宋体" pitchFamily="0" charset="0"/>
                <a:cs typeface="Calibri" pitchFamily="34" charset="0"/>
              </a:rPr>
              <a:t>25 April 2025</a:t>
            </a:r>
            <a:endParaRPr lang="en-US" altLang="zh-CN" sz="2200" b="0" i="0" u="none" strike="noStrike" kern="1200" cap="none" spc="0" baseline="0">
              <a:solidFill>
                <a:schemeClr val="tx1"/>
              </a:solidFill>
              <a:latin typeface="Calibri" pitchFamily="34" charset="0"/>
              <a:ea typeface="宋体" pitchFamily="0" charset="0"/>
              <a:cs typeface="Calibri" pitchFamily="34" charset="0"/>
            </a:endParaRPr>
          </a:p>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Calibri" pitchFamily="34" charset="0"/>
                <a:ea typeface="宋体" pitchFamily="0" charset="0"/>
                <a:cs typeface="Calibri" pitchFamily="34" charset="0"/>
              </a:rPr>
              <a:t>Project </a:t>
            </a:r>
            <a:endParaRPr lang="en-US" altLang="zh-CN" sz="2200" b="0" i="0" u="none" strike="noStrike" kern="1200" cap="none" spc="0" baseline="0">
              <a:solidFill>
                <a:schemeClr val="tx1"/>
              </a:solidFill>
              <a:latin typeface="Calibri" pitchFamily="34" charset="0"/>
              <a:ea typeface="宋体" pitchFamily="0" charset="0"/>
              <a:cs typeface="Calibri" pitchFamily="34" charset="0"/>
            </a:endParaRPr>
          </a:p>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Calibri" pitchFamily="34" charset="0"/>
                <a:ea typeface="宋体" pitchFamily="0" charset="0"/>
                <a:cs typeface="Calibri" pitchFamily="34" charset="0"/>
              </a:rPr>
              <a:t>has been </a:t>
            </a:r>
            <a:endParaRPr lang="en-US" altLang="zh-CN" sz="2200" b="0" i="0" u="none" strike="noStrike" kern="1200" cap="none" spc="0" baseline="0">
              <a:solidFill>
                <a:schemeClr val="tx1"/>
              </a:solidFill>
              <a:latin typeface="Calibri" pitchFamily="34" charset="0"/>
              <a:ea typeface="宋体" pitchFamily="0" charset="0"/>
              <a:cs typeface="Calibri" pitchFamily="34" charset="0"/>
            </a:endParaRPr>
          </a:p>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Calibri" pitchFamily="34" charset="0"/>
                <a:ea typeface="宋体" pitchFamily="0" charset="0"/>
                <a:cs typeface="Calibri" pitchFamily="34" charset="0"/>
              </a:rPr>
              <a:t>completed</a:t>
            </a:r>
            <a:endParaRPr lang="en-US" altLang="zh-CN" sz="2200" b="0" i="0" u="none" strike="noStrike" kern="1200" cap="none" spc="0" baseline="0">
              <a:solidFill>
                <a:schemeClr val="tx1"/>
              </a:solidFill>
              <a:latin typeface="Calibri" pitchFamily="34" charset="0"/>
              <a:ea typeface="宋体" pitchFamily="0" charset="0"/>
              <a:cs typeface="Calibri" pitchFamily="34" charset="0"/>
            </a:endParaRPr>
          </a:p>
          <a:p>
            <a:pPr marL="0" indent="0" algn="r" defTabSz="977900">
              <a:lnSpc>
                <a:spcPct val="90000"/>
              </a:lnSpc>
              <a:spcBef>
                <a:spcPts val="0"/>
              </a:spcBef>
              <a:spcAft>
                <a:spcPct val="35000"/>
              </a:spcAft>
              <a:buNone/>
            </a:pPr>
            <a:endParaRPr lang="zh-CN" altLang="en-US" sz="2200" b="0" i="0" u="none" strike="noStrike" kern="1200" cap="none" spc="0" baseline="0">
              <a:solidFill>
                <a:schemeClr val="tx1"/>
              </a:solidFill>
              <a:latin typeface="Calibri" pitchFamily="34" charset="0"/>
              <a:ea typeface="宋体" pitchFamily="0" charset="0"/>
              <a:cs typeface="Calibri" pitchFamily="34" charset="0"/>
            </a:endParaRPr>
          </a:p>
        </p:txBody>
      </p:sp>
      <p:sp>
        <p:nvSpPr>
          <p:cNvPr id="83" name="矩形"/>
          <p:cNvSpPr>
            <a:spLocks/>
          </p:cNvSpPr>
          <p:nvPr/>
        </p:nvSpPr>
        <p:spPr>
          <a:xfrm rot="0">
            <a:off x="7673797" y="1270633"/>
            <a:ext cx="1873615" cy="767810"/>
          </a:xfrm>
          <a:prstGeom prst="rect"/>
          <a:solidFill>
            <a:srgbClr val="ED7D31"/>
          </a:solidFill>
          <a:ln w="12700" cmpd="sng" cap="flat">
            <a:solidFill>
              <a:srgbClr val="FFFFFF"/>
            </a:solidFill>
            <a:prstDash val="solid"/>
            <a:miter/>
          </a:ln>
        </p:spPr>
      </p:sp>
      <p:sp>
        <p:nvSpPr>
          <p:cNvPr id="84" name="矩形"/>
          <p:cNvSpPr>
            <a:spLocks/>
          </p:cNvSpPr>
          <p:nvPr/>
        </p:nvSpPr>
        <p:spPr>
          <a:xfrm rot="0">
            <a:off x="7673797" y="1270633"/>
            <a:ext cx="1873615" cy="767810"/>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3</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85" name="矩形标注"/>
          <p:cNvSpPr>
            <a:spLocks/>
          </p:cNvSpPr>
          <p:nvPr/>
        </p:nvSpPr>
        <p:spPr>
          <a:xfrm rot="0">
            <a:off x="4764912" y="2057400"/>
            <a:ext cx="3043576" cy="2913042"/>
          </a:xfrm>
          <a:prstGeom prst="wedgeRectCallout">
            <a:avLst>
              <a:gd name="adj1" fmla="val 62500"/>
              <a:gd name="adj2" fmla="val 20828"/>
            </a:avLst>
          </a:prstGeom>
          <a:solidFill>
            <a:srgbClr val="CEF2DF"/>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86" name="矩形"/>
          <p:cNvSpPr>
            <a:spLocks/>
          </p:cNvSpPr>
          <p:nvPr/>
        </p:nvSpPr>
        <p:spPr>
          <a:xfrm rot="0">
            <a:off x="5150838" y="2057400"/>
            <a:ext cx="2657651" cy="2913042"/>
          </a:xfrm>
          <a:prstGeom prst="rect"/>
          <a:noFill/>
          <a:ln w="12700" cmpd="sng" cap="flat">
            <a:noFill/>
            <a:prstDash val="solid"/>
            <a:miter/>
          </a:ln>
        </p:spPr>
        <p:txBody>
          <a:bodyPr vert="horz" wrap="square" lIns="66675" tIns="66675" rIns="66675" bIns="66675" anchor="t" anchorCtr="0">
            <a:prstTxWarp prst="textNoShape"/>
          </a:bodyPr>
          <a:lstStyle/>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27 March 2025</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Front end </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implantation of the project</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endParaRPr lang="zh-CN" altLang="en-US" sz="21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87" name="矩形"/>
          <p:cNvSpPr>
            <a:spLocks/>
          </p:cNvSpPr>
          <p:nvPr/>
        </p:nvSpPr>
        <p:spPr>
          <a:xfrm rot="0">
            <a:off x="5326682" y="1459577"/>
            <a:ext cx="2460407" cy="618955"/>
          </a:xfrm>
          <a:prstGeom prst="rect"/>
          <a:solidFill>
            <a:srgbClr val="A5A5A5"/>
          </a:solidFill>
          <a:ln w="12700" cmpd="sng" cap="flat">
            <a:solidFill>
              <a:srgbClr val="FFFFFF"/>
            </a:solidFill>
            <a:prstDash val="solid"/>
            <a:miter/>
          </a:ln>
        </p:spPr>
      </p:sp>
      <p:sp>
        <p:nvSpPr>
          <p:cNvPr id="88" name="矩形"/>
          <p:cNvSpPr>
            <a:spLocks/>
          </p:cNvSpPr>
          <p:nvPr/>
        </p:nvSpPr>
        <p:spPr>
          <a:xfrm rot="0">
            <a:off x="5326682" y="1459577"/>
            <a:ext cx="2460407" cy="618955"/>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2</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89" name="矩形标注"/>
          <p:cNvSpPr>
            <a:spLocks/>
          </p:cNvSpPr>
          <p:nvPr/>
        </p:nvSpPr>
        <p:spPr>
          <a:xfrm rot="0">
            <a:off x="3636845" y="2243608"/>
            <a:ext cx="1944001" cy="2370755"/>
          </a:xfrm>
          <a:prstGeom prst="wedgeRectCallout">
            <a:avLst>
              <a:gd name="adj1" fmla="val 62500"/>
              <a:gd name="adj2" fmla="val 20828"/>
            </a:avLst>
          </a:prstGeom>
          <a:solidFill>
            <a:srgbClr val="EDF8D8"/>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90" name="矩形"/>
          <p:cNvSpPr>
            <a:spLocks/>
          </p:cNvSpPr>
          <p:nvPr/>
        </p:nvSpPr>
        <p:spPr>
          <a:xfrm rot="0">
            <a:off x="3883346" y="2243608"/>
            <a:ext cx="1697502" cy="2370755"/>
          </a:xfrm>
          <a:prstGeom prst="rect"/>
          <a:noFill/>
          <a:ln w="12700" cmpd="sng" cap="flat">
            <a:noFill/>
            <a:prstDash val="solid"/>
            <a:miter/>
          </a:ln>
        </p:spPr>
        <p:txBody>
          <a:bodyPr vert="horz" wrap="square" lIns="66675" tIns="66675" rIns="66675" bIns="66675" anchor="t" anchorCtr="0">
            <a:prstTxWarp prst="textNoShape"/>
          </a:bodyPr>
          <a:lstStyle/>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20 Feb 2025</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Literature review about the project</a:t>
            </a:r>
            <a:endParaRPr lang="zh-CN" altLang="en-US" sz="21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1" name="矩形"/>
          <p:cNvSpPr>
            <a:spLocks/>
          </p:cNvSpPr>
          <p:nvPr/>
        </p:nvSpPr>
        <p:spPr>
          <a:xfrm rot="0">
            <a:off x="3700931" y="1605184"/>
            <a:ext cx="1728848" cy="675431"/>
          </a:xfrm>
          <a:prstGeom prst="rect"/>
          <a:solidFill>
            <a:srgbClr val="FFC301"/>
          </a:solidFill>
          <a:ln w="12700" cmpd="sng" cap="flat">
            <a:solidFill>
              <a:srgbClr val="FFFFFF"/>
            </a:solidFill>
            <a:prstDash val="solid"/>
            <a:miter/>
          </a:ln>
        </p:spPr>
      </p:sp>
      <p:sp>
        <p:nvSpPr>
          <p:cNvPr id="92" name="矩形"/>
          <p:cNvSpPr>
            <a:spLocks/>
          </p:cNvSpPr>
          <p:nvPr/>
        </p:nvSpPr>
        <p:spPr>
          <a:xfrm rot="0">
            <a:off x="3700931" y="1605184"/>
            <a:ext cx="1728848" cy="675431"/>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1</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93" name="矩形标注"/>
          <p:cNvSpPr>
            <a:spLocks/>
          </p:cNvSpPr>
          <p:nvPr/>
        </p:nvSpPr>
        <p:spPr>
          <a:xfrm rot="0">
            <a:off x="2037035" y="2245332"/>
            <a:ext cx="1707234" cy="2044281"/>
          </a:xfrm>
          <a:prstGeom prst="wedgeRectCallout">
            <a:avLst>
              <a:gd name="adj1" fmla="val 62500"/>
              <a:gd name="adj2" fmla="val 20828"/>
            </a:avLst>
          </a:prstGeom>
          <a:solidFill>
            <a:srgbClr val="FBECE7"/>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94" name="矩形"/>
          <p:cNvSpPr>
            <a:spLocks/>
          </p:cNvSpPr>
          <p:nvPr/>
        </p:nvSpPr>
        <p:spPr>
          <a:xfrm rot="0">
            <a:off x="2253513" y="2245332"/>
            <a:ext cx="1490757" cy="2044281"/>
          </a:xfrm>
          <a:prstGeom prst="rect"/>
          <a:noFill/>
          <a:ln w="12700" cmpd="sng" cap="flat">
            <a:noFill/>
            <a:prstDash val="solid"/>
            <a:miter/>
          </a:ln>
        </p:spPr>
        <p:txBody>
          <a:bodyPr vert="horz" wrap="square" lIns="66675" tIns="66675" rIns="66675" bIns="66675" anchor="t" anchorCtr="0">
            <a:prstTxWarp prst="textNoShape"/>
          </a:bodyPr>
          <a:lstStyle/>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6 Feb 2025</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Topic Finalization</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defTabSz="933450">
              <a:lnSpc>
                <a:spcPct val="90000"/>
              </a:lnSpc>
              <a:spcBef>
                <a:spcPts val="0"/>
              </a:spcBef>
              <a:spcAft>
                <a:spcPct val="35000"/>
              </a:spcAft>
              <a:buNone/>
            </a:pP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defTabSz="933450">
              <a:lnSpc>
                <a:spcPct val="90000"/>
              </a:lnSpc>
              <a:spcBef>
                <a:spcPts val="0"/>
              </a:spcBef>
              <a:spcAft>
                <a:spcPct val="35000"/>
              </a:spcAft>
              <a:buNone/>
            </a:pPr>
            <a:endParaRPr lang="zh-CN" altLang="en-US" sz="21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95" name="矩形"/>
          <p:cNvSpPr>
            <a:spLocks/>
          </p:cNvSpPr>
          <p:nvPr/>
        </p:nvSpPr>
        <p:spPr>
          <a:xfrm rot="0">
            <a:off x="1989245" y="1806804"/>
            <a:ext cx="1749027" cy="438690"/>
          </a:xfrm>
          <a:prstGeom prst="rect"/>
          <a:solidFill>
            <a:srgbClr val="4472C4"/>
          </a:solidFill>
          <a:ln w="12700" cmpd="sng" cap="flat">
            <a:solidFill>
              <a:srgbClr val="FFFFFF"/>
            </a:solidFill>
            <a:prstDash val="solid"/>
            <a:miter/>
          </a:ln>
        </p:spPr>
      </p:sp>
      <p:sp>
        <p:nvSpPr>
          <p:cNvPr id="96" name="矩形"/>
          <p:cNvSpPr>
            <a:spLocks/>
          </p:cNvSpPr>
          <p:nvPr/>
        </p:nvSpPr>
        <p:spPr>
          <a:xfrm rot="0">
            <a:off x="1989245" y="1806804"/>
            <a:ext cx="1749027" cy="438690"/>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0</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97" name="矩形"/>
          <p:cNvSpPr>
            <a:spLocks/>
          </p:cNvSpPr>
          <p:nvPr/>
        </p:nvSpPr>
        <p:spPr>
          <a:xfrm rot="0">
            <a:off x="470371" y="901298"/>
            <a:ext cx="6948890" cy="369332"/>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70C0"/>
                </a:solidFill>
                <a:latin typeface="Calibri" pitchFamily="34" charset="0"/>
                <a:ea typeface="宋体" pitchFamily="0" charset="0"/>
                <a:cs typeface="Arial" pitchFamily="34" charset="0"/>
              </a:rPr>
              <a:t>Note: Write in the below table what u will be achieving in each review</a:t>
            </a:r>
            <a:endParaRPr lang="zh-CN" altLang="en-US" sz="1800" b="0" i="0" u="none" strike="noStrike" kern="1200" cap="none" spc="0" baseline="0">
              <a:solidFill>
                <a:srgbClr val="0070C0"/>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640353389"/>
      </p:ext>
    </p:extLst>
  </p:cSld>
  <p:clrMapOvr>
    <a:masterClrMapping/>
  </p:clrMapOvr>
  <p:transition spd="slow">
    <p:blinds dir="vert"/>
  </p:transition>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文本框"/>
          <p:cNvSpPr>
            <a:spLocks noGrp="1"/>
          </p:cNvSpPr>
          <p:nvPr>
            <p:ph type="title"/>
          </p:nvPr>
        </p:nvSpPr>
        <p:spPr>
          <a:xfrm rot="0">
            <a:off x="838200" y="365124"/>
            <a:ext cx="10515600" cy="59631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Github Link</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99"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19</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100" name="文本框"/>
          <p:cNvSpPr>
            <a:spLocks noGrp="1"/>
          </p:cNvSpPr>
          <p:nvPr>
            <p:ph type="body" idx="1"/>
          </p:nvPr>
        </p:nvSpPr>
        <p:spPr>
          <a:xfrm rot="0">
            <a:off x="838200" y="1250574"/>
            <a:ext cx="10123708" cy="4162058"/>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Tree>
    <p:extLst>
      <p:ext uri="{BB962C8B-B14F-4D97-AF65-F5344CB8AC3E}">
        <p14:creationId xmlns:p14="http://schemas.microsoft.com/office/powerpoint/2010/main" val="774283430"/>
      </p:ext>
    </p:extLst>
  </p:cSld>
  <p:clrMapOvr>
    <a:masterClrMapping/>
  </p:clrMapOvr>
  <p:transition spd="slow">
    <p:blinds dir="vert"/>
  </p:transition>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152400" indent="0" algn="just">
              <a:lnSpc>
                <a:spcPct val="10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Introduction</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33"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0" algn="just">
              <a:lnSpc>
                <a:spcPct val="150000"/>
              </a:lnSpc>
              <a:spcBef>
                <a:spcPts val="1000"/>
              </a:spcBef>
              <a:spcAft>
                <a:spcPts val="0"/>
              </a:spcAft>
              <a:buNone/>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Attendance Management System is software developed for daily student attendance in schools, colleges and institutes. If facilitates to access the attendance information of a particular Employee in a particular industry. The information is sorted by the operators, which will be provided by the employee/teachers for a particular working day. This system will also help in evaluating attendance eligibility criteria of employee/student.</a:t>
            </a:r>
            <a:endParaRPr lang="zh-CN" altLang="en-US" sz="2000" b="1"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34"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2</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2109487"/>
      </p:ext>
    </p:extLst>
  </p:cSld>
  <p:clrMapOvr>
    <a:masterClrMapping/>
  </p:clrMapOvr>
  <p:transition spd="slow">
    <p:blinds dir="vert"/>
  </p:transition>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body" idx="1"/>
          </p:nvPr>
        </p:nvSpPr>
        <p:spPr>
          <a:xfrm rot="0">
            <a:off x="838200" y="2547258"/>
            <a:ext cx="10515600" cy="1214846"/>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6600" b="0" i="0" u="none" strike="noStrike" kern="1200" cap="none" spc="0" baseline="0">
                <a:solidFill>
                  <a:srgbClr val="A71180"/>
                </a:solidFill>
                <a:latin typeface="Times New Roman" pitchFamily="18" charset="0"/>
                <a:ea typeface="宋体" pitchFamily="0" charset="0"/>
                <a:cs typeface="Times New Roman" pitchFamily="18" charset="0"/>
              </a:rPr>
              <a:t>Thank you !!</a:t>
            </a:r>
            <a:endParaRPr lang="zh-CN" altLang="en-US" sz="6600" b="0" i="0" u="none" strike="noStrike" kern="1200" cap="none" spc="0" baseline="0">
              <a:solidFill>
                <a:srgbClr val="A71180"/>
              </a:solidFill>
              <a:latin typeface="Times New Roman" pitchFamily="18" charset="0"/>
              <a:ea typeface="宋体" pitchFamily="0" charset="0"/>
              <a:cs typeface="Times New Roman" pitchFamily="18" charset="0"/>
            </a:endParaRPr>
          </a:p>
        </p:txBody>
      </p:sp>
      <p:sp>
        <p:nvSpPr>
          <p:cNvPr id="102"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20</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383451647"/>
      </p:ext>
    </p:extLst>
  </p:cSld>
  <p:clrMapOvr>
    <a:masterClrMapping/>
  </p:clrMapOvr>
  <p:transition spd="slow">
    <p:blinds dir="vert"/>
  </p:transition>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Objective</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36"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15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The Main Objective of Attendance Management System is to go with computerized system, instead of old-fashioned manual process. As compared to manual process online system easily help management to analyze student’s attendance details as per requirement.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5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Reports are easily generated: Various reports such as Student wise attendance, Day wise attendance, Class wise attendance, Month Wise Class Attendance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etc</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 can be easily generated. Current and back-dated reports can be available instantly.</a:t>
            </a:r>
            <a:endParaRPr lang="zh-CN" altLang="en-US" sz="20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37"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3</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308503819"/>
      </p:ext>
    </p:extLst>
  </p:cSld>
  <p:clrMapOvr>
    <a:masterClrMapping/>
  </p:clrMapOvr>
  <p:transition spd="slow">
    <p:blinds dir="vert"/>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38200" y="13652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Research Gaps</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39" name="文本框"/>
          <p:cNvSpPr>
            <a:spLocks noGrp="1"/>
          </p:cNvSpPr>
          <p:nvPr>
            <p:ph type="body" idx="1"/>
          </p:nvPr>
        </p:nvSpPr>
        <p:spPr>
          <a:xfrm rot="0">
            <a:off x="838200" y="1253331"/>
            <a:ext cx="10515600" cy="4351337"/>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150000"/>
              </a:lnSpc>
              <a:spcBef>
                <a:spcPts val="1000"/>
              </a:spcBef>
              <a:spcAft>
                <a:spcPts val="0"/>
              </a:spcAft>
              <a:buFont typeface="Arial" pitchFamily="34" charset="0"/>
              <a:buChar char="•"/>
            </a:pPr>
            <a:r>
              <a:rPr lang="en-US" altLang="zh-CN" sz="1400" b="1" i="0" u="none" strike="noStrike" kern="1200" cap="none" spc="0" baseline="0">
                <a:solidFill>
                  <a:schemeClr val="tx1"/>
                </a:solidFill>
                <a:latin typeface="Times New Roman" pitchFamily="18" charset="0"/>
                <a:ea typeface="Times New Roman" pitchFamily="18" charset="0"/>
                <a:cs typeface="Lucida Sans" pitchFamily="0" charset="0"/>
              </a:rPr>
              <a:t>Inadequate Security and Data Privacy Controls</a:t>
            </a:r>
            <a:endParaRPr lang="en-US" altLang="zh-CN" sz="1400" b="1"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Session Management with PHP:</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After login, PHP sessions are used to maintain user state. This prevents unauthorized users from accessing protected pages by directly entering URLs.</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Localhost Security:</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Since the system is hosted on XAMPP, it's isolated from the public internet by default, providing an added layer of security during the development and testing phase.</a:t>
            </a:r>
            <a:endParaRPr lang="en-US" altLang="zh-CN" sz="1400" b="1" i="0" u="none" strike="noStrike" kern="1200" cap="none" spc="0" baseline="0">
              <a:solidFill>
                <a:schemeClr val="tx1"/>
              </a:solidFill>
              <a:latin typeface="Times New Roman" pitchFamily="18" charset="0"/>
              <a:ea typeface="Times New Roman" pitchFamily="18" charset="0"/>
              <a:cs typeface="Lucida Sans" pitchFamily="0" charset="0"/>
            </a:endParaRPr>
          </a:p>
          <a:p>
            <a:pPr marL="228600" indent="-228600" algn="l">
              <a:lnSpc>
                <a:spcPct val="150000"/>
              </a:lnSpc>
              <a:spcBef>
                <a:spcPts val="1000"/>
              </a:spcBef>
              <a:spcAft>
                <a:spcPts val="0"/>
              </a:spcAft>
              <a:buFont typeface="Arial" pitchFamily="34" charset="0"/>
              <a:buChar char="•"/>
            </a:pPr>
            <a:r>
              <a:rPr lang="en-US" altLang="zh-CN" sz="1400" b="1" i="0" u="none" strike="noStrike" kern="1200" cap="none" spc="0" baseline="0">
                <a:solidFill>
                  <a:schemeClr val="tx1"/>
                </a:solidFill>
                <a:latin typeface="Times New Roman" pitchFamily="18" charset="0"/>
                <a:ea typeface="Times New Roman" pitchFamily="18" charset="0"/>
                <a:cs typeface="Lucida Sans" pitchFamily="0" charset="0"/>
              </a:rPr>
              <a:t>Minimal User Engagement Features</a:t>
            </a:r>
            <a:endParaRPr lang="en-US" altLang="zh-CN" sz="1400" b="1"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Responsive UI with Bootstrap:</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The interface adjusts smoothly across desktops, improving accessibility.</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Instant Feedback Mechanisms:</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When attendance is updated or a record is inserted, confirmation messages are displayed using Bootstrap alerts—improving clarity for users.</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22860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CSV Export Functionality:</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0" algn="l">
              <a:lnSpc>
                <a:spcPct val="90000"/>
              </a:lnSpc>
              <a:spcBef>
                <a:spcPts val="1000"/>
              </a:spcBef>
              <a:spcAft>
                <a:spcPts val="0"/>
              </a:spcAft>
              <a:buNone/>
            </a:pPr>
            <a:r>
              <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rPr>
              <a:t>Users can easily export data for offline viewing or backup, empowering teachers and admin staff with more control over their data.</a:t>
            </a:r>
            <a:endParaRPr lang="en-US" altLang="zh-CN" sz="1400" b="0" i="0" u="none" strike="noStrike" kern="1200" cap="none" spc="0" baseline="0">
              <a:solidFill>
                <a:schemeClr val="tx1"/>
              </a:solidFill>
              <a:latin typeface="Times New Roman" pitchFamily="18" charset="0"/>
              <a:ea typeface="Times New Roman" pitchFamily="18" charset="0"/>
              <a:cs typeface="Lucida Sans" pitchFamily="0" charset="0"/>
            </a:endParaRPr>
          </a:p>
          <a:p>
            <a:pPr marL="0" indent="0" algn="l">
              <a:lnSpc>
                <a:spcPct val="150000"/>
              </a:lnSpc>
              <a:spcBef>
                <a:spcPts val="1000"/>
              </a:spcBef>
              <a:spcAft>
                <a:spcPts val="0"/>
              </a:spcAft>
              <a:buNone/>
            </a:pP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4</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422359866"/>
      </p:ext>
    </p:extLst>
  </p:cSld>
  <p:clrMapOvr>
    <a:masterClrMapping/>
  </p:clrMapOvr>
  <p:transition spd="slow">
    <p:blinds dir="vert"/>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200" y="13652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Process Flow</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838200" y="1462088"/>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00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1: Login Process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Users must enter their Username and Password.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system verifies credentials before granting access.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If incorrect, an error is displayed.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2: Viewing Attendance Records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Once logged in, admins or teachers can access the Attendance Records Page.</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This page contains student registration numbers, attendance status, and timestamps.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data can be exported as CSV or printed.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228600" indent="-228600" algn="l">
              <a:lnSpc>
                <a:spcPct val="100000"/>
              </a:lnSpc>
              <a:spcBef>
                <a:spcPts val="1000"/>
              </a:spcBef>
              <a:spcAft>
                <a:spcPts val="0"/>
              </a:spcAft>
              <a:buFont typeface="Arial" pitchFamily="34" charset="0"/>
              <a:buChar char="•"/>
            </a:pP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3"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586179594"/>
      </p:ext>
    </p:extLst>
  </p:cSld>
  <p:clrMapOvr>
    <a:masterClrMapping/>
  </p:clrMapOvr>
  <p:transition spd="slow">
    <p:blinds dir="vert"/>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690282" y="292660"/>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3: Managing Courses/Units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system allows users to view, add, and manage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Attendance is linked to specific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Admins can assign students to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4: Managing Student Information</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Student details such as Name, Registration Number, Course, and Attendance Record can be updated.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Upon successful update, a confirmation message is displayed.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5: Exporting Reports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Attendance reports can be saved as CSV files.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Print Preview allows direct hard copy printing.</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228600" indent="-228600" algn="l">
              <a:lnSpc>
                <a:spcPct val="90000"/>
              </a:lnSpc>
              <a:spcBef>
                <a:spcPts val="1000"/>
              </a:spcBef>
              <a:spcAft>
                <a:spcPts val="0"/>
              </a:spcAft>
              <a:buFont typeface="Arial" pitchFamily="34" charset="0"/>
              <a:buChar char="•"/>
            </a:pP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5"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6</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2104759228"/>
      </p:ext>
    </p:extLst>
  </p:cSld>
  <p:clrMapOvr>
    <a:masterClrMapping/>
  </p:clrMapOvr>
  <p:transition spd="slow">
    <p:blinds dir="vert"/>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15000"/>
              </a:lnSpc>
              <a:spcBef>
                <a:spcPts val="0"/>
              </a:spcBef>
              <a:spcAft>
                <a:spcPts val="100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Software &amp; Technologies Used</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47"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Front-End:</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HTML, CSS, JavaScript – For UI design.</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Bootstrap – To enhance UI responsiveness.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Back-End:</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PHP – For handling server-side logic and database operations.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MySQL – Database for storing attendance records and user data.</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XAMPP – A local server solution that includes Apache, MySQL, and PHP for testing the system.</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Development Tools: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Visual Studio Code – For code editing.</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phpMyAdmin – For managing MySQL database.</a:t>
            </a:r>
            <a:endParaRPr lang="zh-CN" altLang="en-US" sz="1800" b="1" i="0" u="none" strike="noStrike" kern="1200" cap="none" spc="0" baseline="0">
              <a:solidFill>
                <a:schemeClr val="tx1"/>
              </a:solidFill>
              <a:latin typeface="Times New Roman" pitchFamily="18" charset="0"/>
              <a:ea typeface="SimSun" pitchFamily="2" charset="-122"/>
              <a:cs typeface="Times New Roman" pitchFamily="18" charset="0"/>
            </a:endParaRPr>
          </a:p>
        </p:txBody>
      </p:sp>
      <p:sp>
        <p:nvSpPr>
          <p:cNvPr id="4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7</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763720088"/>
      </p:ext>
    </p:extLst>
  </p:cSld>
  <p:clrMapOvr>
    <a:masterClrMapping/>
  </p:clrMapOvr>
  <p:transition spd="slow">
    <p:blinds dir="vert"/>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806823" y="117708"/>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Login:</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50" name="图片"/>
          <p:cNvPicPr>
            <a:picLocks noChangeAspect="1"/>
          </p:cNvPicPr>
          <p:nvPr/>
        </p:nvPicPr>
        <p:blipFill>
          <a:blip r:embed="rId1" cstate="print"/>
          <a:srcRect b="11586"/>
          <a:stretch>
            <a:fillRect/>
          </a:stretch>
        </p:blipFill>
        <p:spPr>
          <a:xfrm rot="0">
            <a:off x="1492623" y="1380471"/>
            <a:ext cx="9143999" cy="4751388"/>
          </a:xfrm>
          <a:prstGeom prst="rect"/>
          <a:noFill/>
          <a:ln w="12700" cmpd="sng" cap="flat">
            <a:noFill/>
            <a:prstDash val="solid"/>
            <a:round/>
          </a:ln>
        </p:spPr>
      </p:pic>
      <p:sp>
        <p:nvSpPr>
          <p:cNvPr id="5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8</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451356757"/>
      </p:ext>
    </p:extLst>
  </p:cSld>
  <p:clrMapOvr>
    <a:masterClrMapping/>
  </p:clrMapOvr>
  <p:transition spd="slow">
    <p:blinds dir="vert"/>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744070" y="76806"/>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4400" b="0" i="0" u="none" strike="noStrike" kern="1200" cap="none" spc="0" baseline="0">
                <a:solidFill>
                  <a:schemeClr val="tx1"/>
                </a:solidFill>
                <a:latin typeface="Calibri Light" pitchFamily="0" charset="0"/>
                <a:ea typeface="宋体" pitchFamily="0" charset="0"/>
                <a:cs typeface="Lucida Sans" pitchFamily="0" charset="0"/>
              </a:rPr>
              <a:t>Home Page:</a:t>
            </a:r>
            <a:endParaRPr lang="zh-CN" altLang="en-US" sz="4400" b="0" i="0" u="none" strike="noStrike" kern="1200" cap="none" spc="0" baseline="0">
              <a:solidFill>
                <a:schemeClr val="tx1"/>
              </a:solidFill>
              <a:latin typeface="Calibri Light" pitchFamily="0" charset="0"/>
              <a:ea typeface="宋体" pitchFamily="0" charset="0"/>
              <a:cs typeface="Lucida Sans" pitchFamily="0" charset="0"/>
            </a:endParaRPr>
          </a:p>
        </p:txBody>
      </p:sp>
      <p:pic>
        <p:nvPicPr>
          <p:cNvPr id="53" name="图片"/>
          <p:cNvPicPr>
            <a:picLocks noChangeAspect="1"/>
          </p:cNvPicPr>
          <p:nvPr/>
        </p:nvPicPr>
        <p:blipFill>
          <a:blip r:embed="rId1" cstate="print"/>
          <a:srcRect b="12471"/>
          <a:stretch>
            <a:fillRect/>
          </a:stretch>
        </p:blipFill>
        <p:spPr>
          <a:xfrm rot="0">
            <a:off x="1389528" y="1402369"/>
            <a:ext cx="9224684" cy="4662254"/>
          </a:xfrm>
          <a:prstGeom prst="rect"/>
          <a:noFill/>
          <a:ln w="12700" cmpd="sng" cap="flat">
            <a:noFill/>
            <a:prstDash val="solid"/>
            <a:round/>
          </a:ln>
        </p:spPr>
      </p:pic>
      <p:sp>
        <p:nvSpPr>
          <p:cNvPr id="54"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9</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5405225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9505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Preeteesh</dc:creator>
  <cp:lastModifiedBy>root</cp:lastModifiedBy>
  <cp:revision>919</cp:revision>
  <cp:lastPrinted>2018-07-24T06:37:20Z</cp:lastPrinted>
  <dcterms:created xsi:type="dcterms:W3CDTF">2018-06-07T04:06:17Z</dcterms:created>
  <dcterms:modified xsi:type="dcterms:W3CDTF">2025-05-19T12:09:47Z</dcterms:modified>
</cp:coreProperties>
</file>