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22"/>
  </p:notesMasterIdLst>
  <p:sldIdLst>
    <p:sldId id="491" r:id="rId2"/>
    <p:sldId id="490" r:id="rId3"/>
    <p:sldId id="503" r:id="rId4"/>
    <p:sldId id="515" r:id="rId5"/>
    <p:sldId id="512" r:id="rId6"/>
    <p:sldId id="513" r:id="rId7"/>
    <p:sldId id="488" r:id="rId8"/>
    <p:sldId id="514" r:id="rId9"/>
    <p:sldId id="516" r:id="rId10"/>
    <p:sldId id="504" r:id="rId11"/>
    <p:sldId id="505" r:id="rId12"/>
    <p:sldId id="506" r:id="rId13"/>
    <p:sldId id="507" r:id="rId14"/>
    <p:sldId id="508" r:id="rId15"/>
    <p:sldId id="509" r:id="rId16"/>
    <p:sldId id="510" r:id="rId17"/>
    <p:sldId id="511" r:id="rId18"/>
    <p:sldId id="501" r:id="rId19"/>
    <p:sldId id="502" r:id="rId20"/>
    <p:sldId id="468" r:id="rId21"/>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87" d="100"/>
          <a:sy n="87" d="100"/>
        </p:scale>
        <p:origin x="60" y="156"/>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dgm:spPr/>
      <dgm:t>
        <a:bodyPr/>
        <a:lstStyle/>
        <a:p>
          <a:pPr algn="r"/>
          <a:r>
            <a:rPr lang="en-US" dirty="0">
              <a:latin typeface="Times New Roman" panose="02020603050405020304" pitchFamily="18" charset="0"/>
              <a:cs typeface="Times New Roman" panose="02020603050405020304" pitchFamily="18" charset="0"/>
            </a:rPr>
            <a:t>6 Feb 2025</a:t>
          </a:r>
        </a:p>
        <a:p>
          <a:pPr algn="r"/>
          <a:r>
            <a:rPr lang="en-US" dirty="0">
              <a:latin typeface="Times New Roman" panose="02020603050405020304" pitchFamily="18" charset="0"/>
              <a:cs typeface="Times New Roman" panose="02020603050405020304" pitchFamily="18" charset="0"/>
            </a:rPr>
            <a:t>Topic Finalization</a:t>
          </a:r>
        </a:p>
        <a:p>
          <a:pPr algn="l"/>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dgm:spPr/>
      <dgm:t>
        <a:bodyPr/>
        <a:lstStyle/>
        <a:p>
          <a:r>
            <a:rPr lang="en-US" dirty="0">
              <a:latin typeface="Times New Roman" panose="02020603050405020304" pitchFamily="18" charset="0"/>
              <a:cs typeface="Times New Roman" panose="02020603050405020304" pitchFamily="18" charset="0"/>
            </a:rPr>
            <a:t>20 Feb 2025</a:t>
          </a:r>
        </a:p>
        <a:p>
          <a:r>
            <a:rPr lang="en-US" dirty="0">
              <a:latin typeface="Times New Roman" panose="02020603050405020304" pitchFamily="18" charset="0"/>
              <a:cs typeface="Times New Roman" panose="02020603050405020304" pitchFamily="18" charset="0"/>
            </a:rPr>
            <a:t>Literature review about the project</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dgm:spPr/>
      <dgm:t>
        <a:bodyPr/>
        <a:lstStyle/>
        <a:p>
          <a:r>
            <a:rPr lang="en-US" dirty="0">
              <a:latin typeface="Times New Roman" panose="02020603050405020304" pitchFamily="18" charset="0"/>
              <a:cs typeface="Times New Roman" panose="02020603050405020304" pitchFamily="18" charset="0"/>
            </a:rPr>
            <a:t>27 March 2025</a:t>
          </a:r>
        </a:p>
        <a:p>
          <a:r>
            <a:rPr lang="en-US" dirty="0">
              <a:latin typeface="Times New Roman" panose="02020603050405020304" pitchFamily="18" charset="0"/>
              <a:cs typeface="Times New Roman" panose="02020603050405020304" pitchFamily="18" charset="0"/>
            </a:rPr>
            <a:t>Front end </a:t>
          </a:r>
        </a:p>
        <a:p>
          <a:r>
            <a:rPr lang="en-US" dirty="0">
              <a:latin typeface="Times New Roman" panose="02020603050405020304" pitchFamily="18" charset="0"/>
              <a:cs typeface="Times New Roman" panose="02020603050405020304" pitchFamily="18" charset="0"/>
            </a:rPr>
            <a:t>implantation of the project</a:t>
          </a:r>
        </a:p>
        <a:p>
          <a:endParaRPr lang="en-US" dirty="0">
            <a:latin typeface="Times New Roman" panose="02020603050405020304" pitchFamily="18" charset="0"/>
            <a:cs typeface="Times New Roman" panose="02020603050405020304" pitchFamily="18" charset="0"/>
          </a:endParaRP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0ED49084-88E1-47A9-AA68-7FD474C2257B}">
      <dgm:prSet/>
      <dgm:spPr/>
      <dgm:t>
        <a:bodyPr/>
        <a:lstStyle/>
        <a:p>
          <a:r>
            <a:rPr lang="en-US" dirty="0"/>
            <a:t>25 April 2025</a:t>
          </a:r>
        </a:p>
        <a:p>
          <a:r>
            <a:rPr lang="en-US" dirty="0"/>
            <a:t>Project </a:t>
          </a:r>
        </a:p>
        <a:p>
          <a:r>
            <a:rPr lang="en-US" dirty="0"/>
            <a:t>has been </a:t>
          </a:r>
        </a:p>
        <a:p>
          <a:r>
            <a:rPr lang="en-US" dirty="0"/>
            <a:t>completed</a:t>
          </a:r>
        </a:p>
        <a:p>
          <a:endParaRPr lang="en-US" dirty="0"/>
        </a:p>
      </dgm:t>
    </dgm:pt>
    <dgm:pt modelId="{77EE67F1-F289-4436-A5D7-167AB7015E46}" type="parTrans" cxnId="{8021A3E4-51B5-4306-BB1D-EA4604DBEADE}">
      <dgm:prSet/>
      <dgm:spPr/>
      <dgm:t>
        <a:bodyPr/>
        <a:lstStyle/>
        <a:p>
          <a:endParaRPr lang="en-US"/>
        </a:p>
      </dgm:t>
    </dgm:pt>
    <dgm:pt modelId="{91647017-4587-4E13-97DB-94655668444C}" type="sibTrans" cxnId="{8021A3E4-51B5-4306-BB1D-EA4604DBEADE}">
      <dgm:prSet/>
      <dgm:spPr/>
      <dgm:t>
        <a:bodyPr/>
        <a:lstStyle/>
        <a:p>
          <a:endParaRPr lang="en-US"/>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custScaleX="271361"/>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custScaleX="135571" custLinFactNeighborX="68153" custLinFactNeighborY="7833">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custScaleX="220227" custScaleY="94849"/>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custScaleX="178030" custScaleY="94032" custLinFactNeighborX="19550" custLinFactNeighborY="17903">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custScaleX="140664" custScaleY="83135" custLinFactNeighborX="-21406" custLinFactNeighborY="871"/>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custScaleX="125096" custScaleY="123195" custLinFactNeighborX="-24553" custLinFactNeighborY="43543">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custScaleX="123532" custScaleY="77666" custLinFactNeighborX="-45731" custLinFactNeighborY="-1022"/>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custScaleX="126556" custLinFactNeighborX="-47677" custLinFactNeighborY="60907">
        <dgm:presLayoutVars>
          <dgm:chMax val="2"/>
          <dgm:chPref val="1"/>
          <dgm:bulletEnabled val="1"/>
        </dgm:presLayoutVars>
      </dgm:prSet>
      <dgm:spPr/>
    </dgm:pt>
  </dgm:ptLst>
  <dgm:cxnLst>
    <dgm:cxn modelId="{2C934C00-3DCA-4C23-8911-F378A90D516E}" type="presOf" srcId="{5E92505A-51E0-4F78-B3C5-704ACF8710DE}" destId="{2AAD338D-3122-4454-9A67-16BE024D44E3}" srcOrd="0" destOrd="0"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71176EC1-E0F0-46C5-82CC-264212AE6CB7}" type="presOf" srcId="{0ED49084-88E1-47A9-AA68-7FD474C2257B}" destId="{98225A61-A0EC-450A-BED8-EF2E47E8FD18}" srcOrd="1" destOrd="0" presId="urn:microsoft.com/office/officeart/2011/layout/InterconnectedBlockProcess"/>
    <dgm:cxn modelId="{F6E67ECB-DBC5-41E6-9470-8226CDB2C41B}" type="presOf" srcId="{0ED49084-88E1-47A9-AA68-7FD474C2257B}" destId="{FC0F1314-3294-4A8C-8DCE-EB53E236164C}" srcOrd="0" destOrd="0" presId="urn:microsoft.com/office/officeart/2011/layout/InterconnectedBlockProcess"/>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8021A3E4-51B5-4306-BB1D-EA4604DBEADE}" srcId="{5E92505A-51E0-4F78-B3C5-704ACF8710DE}" destId="{0ED49084-88E1-47A9-AA68-7FD474C2257B}" srcOrd="0" destOrd="0" parTransId="{77EE67F1-F289-4436-A5D7-167AB7015E46}" sibTransId="{91647017-4587-4E13-97DB-94655668444C}"/>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4955390" y="767810"/>
          <a:ext cx="375025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0" tIns="69850" rIns="69850" bIns="69850" numCol="1" spcCol="1270" anchor="t" anchorCtr="0">
          <a:noAutofit/>
        </a:bodyPr>
        <a:lstStyle/>
        <a:p>
          <a:pPr marL="0" lvl="0" indent="0" algn="r" defTabSz="977900">
            <a:lnSpc>
              <a:spcPct val="90000"/>
            </a:lnSpc>
            <a:spcBef>
              <a:spcPct val="0"/>
            </a:spcBef>
            <a:spcAft>
              <a:spcPct val="35000"/>
            </a:spcAft>
            <a:buNone/>
          </a:pPr>
          <a:r>
            <a:rPr lang="en-US" sz="2200" kern="1200" dirty="0"/>
            <a:t>25 April 2025</a:t>
          </a:r>
        </a:p>
        <a:p>
          <a:pPr marL="0" lvl="0" indent="0" algn="r" defTabSz="977900">
            <a:lnSpc>
              <a:spcPct val="90000"/>
            </a:lnSpc>
            <a:spcBef>
              <a:spcPct val="0"/>
            </a:spcBef>
            <a:spcAft>
              <a:spcPct val="35000"/>
            </a:spcAft>
            <a:buNone/>
          </a:pPr>
          <a:r>
            <a:rPr lang="en-US" sz="2200" kern="1200" dirty="0"/>
            <a:t>Project </a:t>
          </a:r>
        </a:p>
        <a:p>
          <a:pPr marL="0" lvl="0" indent="0" algn="r" defTabSz="977900">
            <a:lnSpc>
              <a:spcPct val="90000"/>
            </a:lnSpc>
            <a:spcBef>
              <a:spcPct val="0"/>
            </a:spcBef>
            <a:spcAft>
              <a:spcPct val="35000"/>
            </a:spcAft>
            <a:buNone/>
          </a:pPr>
          <a:r>
            <a:rPr lang="en-US" sz="2200" kern="1200" dirty="0"/>
            <a:t>has been </a:t>
          </a:r>
        </a:p>
        <a:p>
          <a:pPr marL="0" lvl="0" indent="0" algn="r" defTabSz="977900">
            <a:lnSpc>
              <a:spcPct val="90000"/>
            </a:lnSpc>
            <a:spcBef>
              <a:spcPct val="0"/>
            </a:spcBef>
            <a:spcAft>
              <a:spcPct val="35000"/>
            </a:spcAft>
            <a:buNone/>
          </a:pPr>
          <a:r>
            <a:rPr lang="en-US" sz="2200" kern="1200" dirty="0"/>
            <a:t>completed</a:t>
          </a:r>
        </a:p>
        <a:p>
          <a:pPr marL="0" lvl="0" indent="0" algn="r" defTabSz="977900">
            <a:lnSpc>
              <a:spcPct val="90000"/>
            </a:lnSpc>
            <a:spcBef>
              <a:spcPct val="0"/>
            </a:spcBef>
            <a:spcAft>
              <a:spcPct val="35000"/>
            </a:spcAft>
            <a:buNone/>
          </a:pPr>
          <a:endParaRPr lang="en-US" sz="2200" kern="1200" dirty="0"/>
        </a:p>
      </dsp:txBody>
      <dsp:txXfrm>
        <a:off x="5430923" y="767810"/>
        <a:ext cx="3274725" cy="3290384"/>
      </dsp:txXfrm>
    </dsp:sp>
    <dsp:sp modelId="{2AAD338D-3122-4454-9A67-16BE024D44E3}">
      <dsp:nvSpPr>
        <dsp:cNvPr id="0" name=""/>
        <dsp:cNvSpPr/>
      </dsp:nvSpPr>
      <dsp:spPr>
        <a:xfrm>
          <a:off x="6835598" y="60142"/>
          <a:ext cx="1873616"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835598" y="60142"/>
        <a:ext cx="1873616" cy="767810"/>
      </dsp:txXfrm>
    </dsp:sp>
    <dsp:sp modelId="{2532504F-5FE1-4C97-B485-F05E8885EACC}">
      <dsp:nvSpPr>
        <dsp:cNvPr id="0" name=""/>
        <dsp:cNvSpPr/>
      </dsp:nvSpPr>
      <dsp:spPr>
        <a:xfrm>
          <a:off x="3926712" y="846910"/>
          <a:ext cx="3043577" cy="2913042"/>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675" tIns="66675" rIns="66675" bIns="66675" numCol="1" spcCol="1270" anchor="t" anchorCtr="0">
          <a:noAutofit/>
        </a:bodyPr>
        <a:lstStyle/>
        <a:p>
          <a:pPr marL="0" lvl="0" indent="0" algn="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27 March 2025</a:t>
          </a:r>
        </a:p>
        <a:p>
          <a:pPr marL="0" lvl="0" indent="0" algn="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Front end </a:t>
          </a:r>
        </a:p>
        <a:p>
          <a:pPr marL="0" lvl="0" indent="0" algn="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implantation of the project</a:t>
          </a:r>
        </a:p>
        <a:p>
          <a:pPr marL="0" lvl="0" indent="0" algn="r" defTabSz="933450">
            <a:lnSpc>
              <a:spcPct val="90000"/>
            </a:lnSpc>
            <a:spcBef>
              <a:spcPct val="0"/>
            </a:spcBef>
            <a:spcAft>
              <a:spcPct val="35000"/>
            </a:spcAft>
            <a:buNone/>
          </a:pPr>
          <a:endParaRPr lang="en-US" sz="2100" kern="1200" dirty="0">
            <a:latin typeface="Times New Roman" panose="02020603050405020304" pitchFamily="18" charset="0"/>
            <a:cs typeface="Times New Roman" panose="02020603050405020304" pitchFamily="18" charset="0"/>
          </a:endParaRPr>
        </a:p>
      </dsp:txBody>
      <dsp:txXfrm>
        <a:off x="4312638" y="846910"/>
        <a:ext cx="2657651" cy="2913042"/>
      </dsp:txXfrm>
    </dsp:sp>
    <dsp:sp modelId="{4C66D42D-7E6D-4563-AFDC-369C30B73F70}">
      <dsp:nvSpPr>
        <dsp:cNvPr id="0" name=""/>
        <dsp:cNvSpPr/>
      </dsp:nvSpPr>
      <dsp:spPr>
        <a:xfrm>
          <a:off x="4488482" y="249086"/>
          <a:ext cx="2460407" cy="61895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4488482" y="249086"/>
        <a:ext cx="2460407" cy="618955"/>
      </dsp:txXfrm>
    </dsp:sp>
    <dsp:sp modelId="{06F8D57B-EDF4-4CF4-8700-DC2CA3E3028E}">
      <dsp:nvSpPr>
        <dsp:cNvPr id="0" name=""/>
        <dsp:cNvSpPr/>
      </dsp:nvSpPr>
      <dsp:spPr>
        <a:xfrm>
          <a:off x="2798646" y="1033117"/>
          <a:ext cx="1944002" cy="2370755"/>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675" tIns="66675" rIns="66675" bIns="66675" numCol="1" spcCol="1270" anchor="t" anchorCtr="0">
          <a:noAutofit/>
        </a:bodyPr>
        <a:lstStyle/>
        <a:p>
          <a:pPr marL="0" lvl="0" indent="0" algn="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20 Feb 2025</a:t>
          </a:r>
        </a:p>
        <a:p>
          <a:pPr marL="0" lvl="0" indent="0" algn="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Literature review about the project</a:t>
          </a:r>
        </a:p>
      </dsp:txBody>
      <dsp:txXfrm>
        <a:off x="3045146" y="1033117"/>
        <a:ext cx="1697502" cy="2370755"/>
      </dsp:txXfrm>
    </dsp:sp>
    <dsp:sp modelId="{00BB3360-A9BB-4051-A4B1-1216F82F642C}">
      <dsp:nvSpPr>
        <dsp:cNvPr id="0" name=""/>
        <dsp:cNvSpPr/>
      </dsp:nvSpPr>
      <dsp:spPr>
        <a:xfrm>
          <a:off x="2862731" y="394693"/>
          <a:ext cx="1728849" cy="67543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2862731" y="394693"/>
        <a:ext cx="1728849" cy="675431"/>
      </dsp:txXfrm>
    </dsp:sp>
    <dsp:sp modelId="{A134CDD1-D85F-44EF-8BEE-9F99A855C1E6}">
      <dsp:nvSpPr>
        <dsp:cNvPr id="0" name=""/>
        <dsp:cNvSpPr/>
      </dsp:nvSpPr>
      <dsp:spPr>
        <a:xfrm>
          <a:off x="1198836" y="1034841"/>
          <a:ext cx="1707234" cy="2044281"/>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675" tIns="66675" rIns="66675" bIns="66675" numCol="1" spcCol="1270" anchor="t" anchorCtr="0">
          <a:noAutofit/>
        </a:bodyPr>
        <a:lstStyle/>
        <a:p>
          <a:pPr marL="0" lvl="0" indent="0" algn="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6 Feb 2025</a:t>
          </a:r>
        </a:p>
        <a:p>
          <a:pPr marL="0" lvl="0" indent="0" algn="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Topic Finalization</a:t>
          </a:r>
        </a:p>
        <a:p>
          <a:pPr marL="0" lvl="0" indent="0" algn="l" defTabSz="933450">
            <a:lnSpc>
              <a:spcPct val="90000"/>
            </a:lnSpc>
            <a:spcBef>
              <a:spcPct val="0"/>
            </a:spcBef>
            <a:spcAft>
              <a:spcPct val="35000"/>
            </a:spcAft>
            <a:buNone/>
          </a:pPr>
          <a:endParaRPr lang="en-US" sz="2100" kern="1200" dirty="0">
            <a:latin typeface="Times New Roman" panose="02020603050405020304" pitchFamily="18" charset="0"/>
            <a:cs typeface="Times New Roman" panose="02020603050405020304" pitchFamily="18" charset="0"/>
          </a:endParaRPr>
        </a:p>
        <a:p>
          <a:pPr marL="0" lvl="0" indent="0" algn="l" defTabSz="933450">
            <a:lnSpc>
              <a:spcPct val="90000"/>
            </a:lnSpc>
            <a:spcBef>
              <a:spcPct val="0"/>
            </a:spcBef>
            <a:spcAft>
              <a:spcPct val="35000"/>
            </a:spcAft>
            <a:buNone/>
          </a:pPr>
          <a:endParaRPr lang="en-US" sz="2100" kern="1200" dirty="0">
            <a:latin typeface="Times New Roman" panose="02020603050405020304" pitchFamily="18" charset="0"/>
            <a:cs typeface="Times New Roman" panose="02020603050405020304" pitchFamily="18" charset="0"/>
          </a:endParaRPr>
        </a:p>
      </dsp:txBody>
      <dsp:txXfrm>
        <a:off x="1415313" y="1034841"/>
        <a:ext cx="1490757" cy="2044281"/>
      </dsp:txXfrm>
    </dsp:sp>
    <dsp:sp modelId="{65257024-FAC0-4522-B139-1CC85B547BE8}">
      <dsp:nvSpPr>
        <dsp:cNvPr id="0" name=""/>
        <dsp:cNvSpPr/>
      </dsp:nvSpPr>
      <dsp:spPr>
        <a:xfrm>
          <a:off x="1151046" y="596313"/>
          <a:ext cx="1749027"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1151046" y="596313"/>
        <a:ext cx="1749027"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5/16/2025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5/16/2025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5/16/2025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5/16/2025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5/16/2025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5/16/2025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5/16/2025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5/16/2025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5/16/2025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5/16/2025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5/16/2025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5/16/2025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5/16/2025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hyperlink" Target="PIP4004-Internship_Review-0%20Template.ppt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US" sz="1700" b="1" dirty="0">
                <a:solidFill>
                  <a:srgbClr val="17365D"/>
                </a:solidFill>
                <a:latin typeface="Cambria" panose="02040503050406030204" pitchFamily="18" charset="0"/>
                <a:ea typeface="Cambria" panose="02040503050406030204" pitchFamily="18" charset="0"/>
                <a:sym typeface="Verdana"/>
              </a:rPr>
              <a:t>Saurabh Sarkar</a:t>
            </a:r>
          </a:p>
          <a:p>
            <a:pPr marL="0" marR="0" lvl="0" indent="0" algn="l" rtl="0">
              <a:spcBef>
                <a:spcPts val="340"/>
              </a:spcBef>
              <a:spcAft>
                <a:spcPts val="0"/>
              </a:spcAft>
              <a:buClr>
                <a:srgbClr val="17365D"/>
              </a:buClr>
              <a:buSzPts val="1700"/>
              <a:buFont typeface="Arial"/>
              <a:buNone/>
            </a:pPr>
            <a:endPar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2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2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CSE</a:t>
            </a:r>
          </a:p>
          <a:p>
            <a:pPr>
              <a:spcBef>
                <a:spcPts val="0"/>
              </a:spcBef>
              <a:spcAft>
                <a:spcPts val="0"/>
              </a:spcAft>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Mohammed H.B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 Coordinators: </a:t>
            </a:r>
            <a:r>
              <a:rPr lang="en-US" sz="2000" b="1" dirty="0">
                <a:latin typeface="Cambria" panose="02040503050406030204" pitchFamily="18" charset="0"/>
                <a:ea typeface="Cambria" panose="02040503050406030204" pitchFamily="18" charset="0"/>
                <a:cs typeface="Verdana"/>
                <a:sym typeface="Verdana"/>
              </a:rPr>
              <a:t>Mr. Md Zia </a:t>
            </a:r>
            <a:r>
              <a:rPr lang="en-US" sz="2000" b="1" dirty="0" err="1">
                <a:latin typeface="Cambria" panose="02040503050406030204" pitchFamily="18" charset="0"/>
                <a:ea typeface="Cambria" panose="02040503050406030204" pitchFamily="18" charset="0"/>
                <a:cs typeface="Verdana"/>
                <a:sym typeface="Verdana"/>
              </a:rPr>
              <a:t>ur</a:t>
            </a:r>
            <a:r>
              <a:rPr lang="en-US" sz="2000" b="1" dirty="0">
                <a:latin typeface="Cambria" panose="02040503050406030204" pitchFamily="18" charset="0"/>
                <a:ea typeface="Cambria" panose="02040503050406030204" pitchFamily="18" charset="0"/>
                <a:cs typeface="Verdana"/>
                <a:sym typeface="Verdana"/>
              </a:rPr>
              <a:t>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Review-3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Attendance Management System</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607590684"/>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Ameena  Sardar , Lakshmi M</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20221LCS0036 , 20221LCS0033</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8CSE14</a:t>
                      </a: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118</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299545095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F4619-0418-5408-8AA5-1824DEB999FA}"/>
              </a:ext>
            </a:extLst>
          </p:cNvPr>
          <p:cNvSpPr>
            <a:spLocks noGrp="1"/>
          </p:cNvSpPr>
          <p:nvPr>
            <p:ph type="title"/>
          </p:nvPr>
        </p:nvSpPr>
        <p:spPr>
          <a:xfrm>
            <a:off x="806823" y="117708"/>
            <a:ext cx="10515600" cy="1325563"/>
          </a:xfrm>
        </p:spPr>
        <p:txBody>
          <a:bodyPr/>
          <a:lstStyle/>
          <a:p>
            <a:r>
              <a:rPr lang="en-US" dirty="0"/>
              <a:t>Login:</a:t>
            </a:r>
          </a:p>
        </p:txBody>
      </p:sp>
      <p:pic>
        <p:nvPicPr>
          <p:cNvPr id="6" name="Content Placeholder 5">
            <a:extLst>
              <a:ext uri="{FF2B5EF4-FFF2-40B4-BE49-F238E27FC236}">
                <a16:creationId xmlns:a16="http://schemas.microsoft.com/office/drawing/2014/main" id="{210A0396-7EF0-B64B-B51B-78D8C611358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1586"/>
          <a:stretch/>
        </p:blipFill>
        <p:spPr>
          <a:xfrm>
            <a:off x="1492623" y="1380471"/>
            <a:ext cx="9143999" cy="4751388"/>
          </a:xfrm>
        </p:spPr>
      </p:pic>
      <p:sp>
        <p:nvSpPr>
          <p:cNvPr id="4" name="Slide Number Placeholder 3">
            <a:extLst>
              <a:ext uri="{FF2B5EF4-FFF2-40B4-BE49-F238E27FC236}">
                <a16:creationId xmlns:a16="http://schemas.microsoft.com/office/drawing/2014/main" id="{8F37E100-3765-73DE-F764-7E4B1A5A1D9F}"/>
              </a:ext>
            </a:extLst>
          </p:cNvPr>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90989702"/>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D217A-DBE2-7915-E296-922DF0C39A26}"/>
              </a:ext>
            </a:extLst>
          </p:cNvPr>
          <p:cNvSpPr>
            <a:spLocks noGrp="1"/>
          </p:cNvSpPr>
          <p:nvPr>
            <p:ph type="title"/>
          </p:nvPr>
        </p:nvSpPr>
        <p:spPr>
          <a:xfrm>
            <a:off x="744070" y="76806"/>
            <a:ext cx="10515600" cy="1325563"/>
          </a:xfrm>
        </p:spPr>
        <p:txBody>
          <a:bodyPr/>
          <a:lstStyle/>
          <a:p>
            <a:r>
              <a:rPr lang="en-US" dirty="0"/>
              <a:t>Home Page:</a:t>
            </a:r>
          </a:p>
        </p:txBody>
      </p:sp>
      <p:pic>
        <p:nvPicPr>
          <p:cNvPr id="6" name="Content Placeholder 5">
            <a:extLst>
              <a:ext uri="{FF2B5EF4-FFF2-40B4-BE49-F238E27FC236}">
                <a16:creationId xmlns:a16="http://schemas.microsoft.com/office/drawing/2014/main" id="{D9A5FA2B-ACD5-7646-670C-4A46FEEE228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2471"/>
          <a:stretch/>
        </p:blipFill>
        <p:spPr>
          <a:xfrm>
            <a:off x="1389528" y="1402369"/>
            <a:ext cx="9224683" cy="4662255"/>
          </a:xfrm>
        </p:spPr>
      </p:pic>
      <p:sp>
        <p:nvSpPr>
          <p:cNvPr id="4" name="Slide Number Placeholder 3">
            <a:extLst>
              <a:ext uri="{FF2B5EF4-FFF2-40B4-BE49-F238E27FC236}">
                <a16:creationId xmlns:a16="http://schemas.microsoft.com/office/drawing/2014/main" id="{D00DF2C7-7629-79F6-3FBA-B5C04876D068}"/>
              </a:ext>
            </a:extLst>
          </p:cNvPr>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102094641"/>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A08DA-D3C9-ECA3-6221-16419C6F49D9}"/>
              </a:ext>
            </a:extLst>
          </p:cNvPr>
          <p:cNvSpPr>
            <a:spLocks noGrp="1"/>
          </p:cNvSpPr>
          <p:nvPr>
            <p:ph type="title"/>
          </p:nvPr>
        </p:nvSpPr>
        <p:spPr>
          <a:xfrm>
            <a:off x="838200" y="49913"/>
            <a:ext cx="10515600" cy="1325563"/>
          </a:xfrm>
        </p:spPr>
        <p:txBody>
          <a:bodyPr/>
          <a:lstStyle/>
          <a:p>
            <a:r>
              <a:rPr lang="en-US" dirty="0"/>
              <a:t>Students Page:</a:t>
            </a:r>
          </a:p>
        </p:txBody>
      </p:sp>
      <p:pic>
        <p:nvPicPr>
          <p:cNvPr id="6" name="Content Placeholder 5">
            <a:extLst>
              <a:ext uri="{FF2B5EF4-FFF2-40B4-BE49-F238E27FC236}">
                <a16:creationId xmlns:a16="http://schemas.microsoft.com/office/drawing/2014/main" id="{3C557BAD-BD8C-57E2-6FB5-5917911B517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1852"/>
          <a:stretch/>
        </p:blipFill>
        <p:spPr>
          <a:xfrm>
            <a:off x="1385048" y="1371600"/>
            <a:ext cx="9628094" cy="4773705"/>
          </a:xfrm>
        </p:spPr>
      </p:pic>
      <p:sp>
        <p:nvSpPr>
          <p:cNvPr id="4" name="Slide Number Placeholder 3">
            <a:extLst>
              <a:ext uri="{FF2B5EF4-FFF2-40B4-BE49-F238E27FC236}">
                <a16:creationId xmlns:a16="http://schemas.microsoft.com/office/drawing/2014/main" id="{2D859E5E-2F0E-C0A3-44CD-9D38D3B22756}"/>
              </a:ext>
            </a:extLst>
          </p:cNvPr>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841012164"/>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7EEFF-D37D-2C18-1040-8C78F7055A92}"/>
              </a:ext>
            </a:extLst>
          </p:cNvPr>
          <p:cNvSpPr>
            <a:spLocks noGrp="1"/>
          </p:cNvSpPr>
          <p:nvPr>
            <p:ph type="title"/>
          </p:nvPr>
        </p:nvSpPr>
        <p:spPr>
          <a:xfrm>
            <a:off x="699246" y="36465"/>
            <a:ext cx="10515600" cy="1325563"/>
          </a:xfrm>
        </p:spPr>
        <p:txBody>
          <a:bodyPr/>
          <a:lstStyle/>
          <a:p>
            <a:r>
              <a:rPr lang="en-US" dirty="0"/>
              <a:t>Units Page:</a:t>
            </a:r>
          </a:p>
        </p:txBody>
      </p:sp>
      <p:pic>
        <p:nvPicPr>
          <p:cNvPr id="6" name="Content Placeholder 5">
            <a:extLst>
              <a:ext uri="{FF2B5EF4-FFF2-40B4-BE49-F238E27FC236}">
                <a16:creationId xmlns:a16="http://schemas.microsoft.com/office/drawing/2014/main" id="{88197E97-6CF3-FF96-D419-3EF993AC6EE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1235"/>
          <a:stretch/>
        </p:blipFill>
        <p:spPr>
          <a:xfrm>
            <a:off x="1479176" y="1331259"/>
            <a:ext cx="8955741" cy="4827494"/>
          </a:xfrm>
        </p:spPr>
      </p:pic>
      <p:sp>
        <p:nvSpPr>
          <p:cNvPr id="4" name="Slide Number Placeholder 3">
            <a:extLst>
              <a:ext uri="{FF2B5EF4-FFF2-40B4-BE49-F238E27FC236}">
                <a16:creationId xmlns:a16="http://schemas.microsoft.com/office/drawing/2014/main" id="{6E2489E0-F727-11A1-6025-4B77E4F87104}"/>
              </a:ext>
            </a:extLst>
          </p:cNvPr>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704207435"/>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08707-104A-2D5A-F974-0E3A2134F311}"/>
              </a:ext>
            </a:extLst>
          </p:cNvPr>
          <p:cNvSpPr>
            <a:spLocks noGrp="1"/>
          </p:cNvSpPr>
          <p:nvPr>
            <p:ph type="title"/>
          </p:nvPr>
        </p:nvSpPr>
        <p:spPr>
          <a:xfrm>
            <a:off x="838200" y="18255"/>
            <a:ext cx="10515600" cy="1325563"/>
          </a:xfrm>
        </p:spPr>
        <p:txBody>
          <a:bodyPr/>
          <a:lstStyle/>
          <a:p>
            <a:r>
              <a:rPr lang="en-US" dirty="0"/>
              <a:t>Course Page:</a:t>
            </a:r>
          </a:p>
        </p:txBody>
      </p:sp>
      <p:pic>
        <p:nvPicPr>
          <p:cNvPr id="6" name="Content Placeholder 5">
            <a:extLst>
              <a:ext uri="{FF2B5EF4-FFF2-40B4-BE49-F238E27FC236}">
                <a16:creationId xmlns:a16="http://schemas.microsoft.com/office/drawing/2014/main" id="{4CDFF26D-C886-4C86-B414-A5D6409B7C1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2780"/>
          <a:stretch/>
        </p:blipFill>
        <p:spPr>
          <a:xfrm>
            <a:off x="1344707" y="1156447"/>
            <a:ext cx="9359152" cy="5056094"/>
          </a:xfrm>
        </p:spPr>
      </p:pic>
      <p:sp>
        <p:nvSpPr>
          <p:cNvPr id="4" name="Slide Number Placeholder 3">
            <a:extLst>
              <a:ext uri="{FF2B5EF4-FFF2-40B4-BE49-F238E27FC236}">
                <a16:creationId xmlns:a16="http://schemas.microsoft.com/office/drawing/2014/main" id="{970D7CFB-D6CB-EE62-21B9-556DFDF39D4A}"/>
              </a:ext>
            </a:extLst>
          </p:cNvPr>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Tree>
    <p:extLst>
      <p:ext uri="{BB962C8B-B14F-4D97-AF65-F5344CB8AC3E}">
        <p14:creationId xmlns:p14="http://schemas.microsoft.com/office/powerpoint/2010/main" val="420486862"/>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0B851-B577-AAEF-C0AB-834CB70DAA98}"/>
              </a:ext>
            </a:extLst>
          </p:cNvPr>
          <p:cNvSpPr>
            <a:spLocks noGrp="1"/>
          </p:cNvSpPr>
          <p:nvPr>
            <p:ph type="title"/>
          </p:nvPr>
        </p:nvSpPr>
        <p:spPr>
          <a:xfrm>
            <a:off x="838200" y="0"/>
            <a:ext cx="10515600" cy="1325563"/>
          </a:xfrm>
        </p:spPr>
        <p:txBody>
          <a:bodyPr/>
          <a:lstStyle/>
          <a:p>
            <a:r>
              <a:rPr lang="en-US" dirty="0"/>
              <a:t>Attendance Record:</a:t>
            </a:r>
          </a:p>
        </p:txBody>
      </p:sp>
      <p:pic>
        <p:nvPicPr>
          <p:cNvPr id="6" name="Content Placeholder 5">
            <a:extLst>
              <a:ext uri="{FF2B5EF4-FFF2-40B4-BE49-F238E27FC236}">
                <a16:creationId xmlns:a16="http://schemas.microsoft.com/office/drawing/2014/main" id="{EC96AD8A-BFED-CD6C-C157-8E0956E51D7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2471"/>
          <a:stretch/>
        </p:blipFill>
        <p:spPr>
          <a:xfrm>
            <a:off x="1506071" y="1325563"/>
            <a:ext cx="9291917" cy="4806296"/>
          </a:xfrm>
        </p:spPr>
      </p:pic>
      <p:sp>
        <p:nvSpPr>
          <p:cNvPr id="4" name="Slide Number Placeholder 3">
            <a:extLst>
              <a:ext uri="{FF2B5EF4-FFF2-40B4-BE49-F238E27FC236}">
                <a16:creationId xmlns:a16="http://schemas.microsoft.com/office/drawing/2014/main" id="{52B3CAF3-7098-42CF-0095-2399266669B0}"/>
              </a:ext>
            </a:extLst>
          </p:cNvPr>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Tree>
    <p:extLst>
      <p:ext uri="{BB962C8B-B14F-4D97-AF65-F5344CB8AC3E}">
        <p14:creationId xmlns:p14="http://schemas.microsoft.com/office/powerpoint/2010/main" val="439454956"/>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CD51-C9C1-82E0-F7E2-09681C9CD807}"/>
              </a:ext>
            </a:extLst>
          </p:cNvPr>
          <p:cNvSpPr>
            <a:spLocks noGrp="1"/>
          </p:cNvSpPr>
          <p:nvPr>
            <p:ph type="title"/>
          </p:nvPr>
        </p:nvSpPr>
        <p:spPr>
          <a:xfrm>
            <a:off x="838200" y="18255"/>
            <a:ext cx="10515600" cy="1325563"/>
          </a:xfrm>
        </p:spPr>
        <p:txBody>
          <a:bodyPr/>
          <a:lstStyle/>
          <a:p>
            <a:r>
              <a:rPr lang="en-US" dirty="0"/>
              <a:t>Adding/Deleting Students:</a:t>
            </a:r>
          </a:p>
        </p:txBody>
      </p:sp>
      <p:pic>
        <p:nvPicPr>
          <p:cNvPr id="6" name="Content Placeholder 5">
            <a:extLst>
              <a:ext uri="{FF2B5EF4-FFF2-40B4-BE49-F238E27FC236}">
                <a16:creationId xmlns:a16="http://schemas.microsoft.com/office/drawing/2014/main" id="{C1ADD577-8EE6-8159-ADC7-37ADC4D6FD1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11235"/>
          <a:stretch/>
        </p:blipFill>
        <p:spPr>
          <a:xfrm>
            <a:off x="1452282" y="1193614"/>
            <a:ext cx="9372600" cy="5032374"/>
          </a:xfrm>
        </p:spPr>
      </p:pic>
      <p:sp>
        <p:nvSpPr>
          <p:cNvPr id="4" name="Slide Number Placeholder 3">
            <a:extLst>
              <a:ext uri="{FF2B5EF4-FFF2-40B4-BE49-F238E27FC236}">
                <a16:creationId xmlns:a16="http://schemas.microsoft.com/office/drawing/2014/main" id="{DDB29766-B8F7-77CE-396C-486B12A034E6}"/>
              </a:ext>
            </a:extLst>
          </p:cNvPr>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spTree>
    <p:extLst>
      <p:ext uri="{BB962C8B-B14F-4D97-AF65-F5344CB8AC3E}">
        <p14:creationId xmlns:p14="http://schemas.microsoft.com/office/powerpoint/2010/main" val="135241570"/>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EDC81-87C4-59F1-6251-CE3D1AE49403}"/>
              </a:ext>
            </a:extLst>
          </p:cNvPr>
          <p:cNvSpPr>
            <a:spLocks noGrp="1"/>
          </p:cNvSpPr>
          <p:nvPr>
            <p:ph type="title"/>
          </p:nvPr>
        </p:nvSpPr>
        <p:spPr>
          <a:xfrm>
            <a:off x="838200" y="0"/>
            <a:ext cx="10515600" cy="1325563"/>
          </a:xfrm>
        </p:spPr>
        <p:txBody>
          <a:bodyPr/>
          <a:lstStyle/>
          <a:p>
            <a:r>
              <a:rPr lang="en-US" dirty="0"/>
              <a:t>New Student Record added:</a:t>
            </a:r>
          </a:p>
        </p:txBody>
      </p:sp>
      <p:pic>
        <p:nvPicPr>
          <p:cNvPr id="6" name="Content Placeholder 5">
            <a:extLst>
              <a:ext uri="{FF2B5EF4-FFF2-40B4-BE49-F238E27FC236}">
                <a16:creationId xmlns:a16="http://schemas.microsoft.com/office/drawing/2014/main" id="{7BCFFFCD-D930-F1D4-28A3-44DC124D71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6788" y="1325563"/>
            <a:ext cx="9493623" cy="4860084"/>
          </a:xfrm>
        </p:spPr>
      </p:pic>
      <p:sp>
        <p:nvSpPr>
          <p:cNvPr id="4" name="Slide Number Placeholder 3">
            <a:extLst>
              <a:ext uri="{FF2B5EF4-FFF2-40B4-BE49-F238E27FC236}">
                <a16:creationId xmlns:a16="http://schemas.microsoft.com/office/drawing/2014/main" id="{2F2A6D41-583E-23AB-1DAD-622CC27F4B01}"/>
              </a:ext>
            </a:extLst>
          </p:cNvPr>
          <p:cNvSpPr>
            <a:spLocks noGrp="1"/>
          </p:cNvSpPr>
          <p:nvPr>
            <p:ph type="sldNum" sz="quarter" idx="12"/>
          </p:nvPr>
        </p:nvSpPr>
        <p:spPr/>
        <p:txBody>
          <a:bodyPr/>
          <a:lstStyle/>
          <a:p>
            <a:pPr>
              <a:defRPr/>
            </a:pPr>
            <a:fld id="{815EC703-C051-410C-8BA1-62752E291E83}" type="slidenum">
              <a:rPr lang="en-US" altLang="en-US" smtClean="0"/>
              <a:pPr>
                <a:defRPr/>
              </a:pPr>
              <a:t>17</a:t>
            </a:fld>
            <a:endParaRPr lang="en-US" altLang="en-US"/>
          </a:p>
        </p:txBody>
      </p:sp>
    </p:spTree>
    <p:extLst>
      <p:ext uri="{BB962C8B-B14F-4D97-AF65-F5344CB8AC3E}">
        <p14:creationId xmlns:p14="http://schemas.microsoft.com/office/powerpoint/2010/main" val="1416640176"/>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18</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634045045"/>
              </p:ext>
            </p:extLst>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70371" y="901298"/>
            <a:ext cx="6948890" cy="369332"/>
          </a:xfrm>
          <a:prstGeom prst="rect">
            <a:avLst/>
          </a:prstGeom>
          <a:noFill/>
        </p:spPr>
        <p:txBody>
          <a:bodyPr wrap="none" rtlCol="0">
            <a:spAutoFit/>
          </a:bodyPr>
          <a:lstStyle/>
          <a:p>
            <a:r>
              <a:rPr lang="en-GB" dirty="0">
                <a:solidFill>
                  <a:srgbClr val="0070C0"/>
                </a:solidFill>
              </a:rPr>
              <a:t>Note: Write in the below table what u will be achieving in each review</a:t>
            </a:r>
          </a:p>
        </p:txBody>
      </p:sp>
    </p:spTree>
    <p:extLst>
      <p:ext uri="{BB962C8B-B14F-4D97-AF65-F5344CB8AC3E}">
        <p14:creationId xmlns:p14="http://schemas.microsoft.com/office/powerpoint/2010/main" val="200337388"/>
      </p:ext>
    </p:extLst>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19</a:t>
            </a:fld>
            <a:endParaRPr lang="en-US" altLang="en-US"/>
          </a:p>
        </p:txBody>
      </p:sp>
      <p:sp>
        <p:nvSpPr>
          <p:cNvPr id="3" name="Content Placeholder 2"/>
          <p:cNvSpPr>
            <a:spLocks noGrp="1"/>
          </p:cNvSpPr>
          <p:nvPr>
            <p:ph idx="1"/>
          </p:nvPr>
        </p:nvSpPr>
        <p:spPr>
          <a:xfrm>
            <a:off x="838200" y="1250575"/>
            <a:ext cx="10123708" cy="4162059"/>
          </a:xfrm>
        </p:spPr>
        <p:txBody>
          <a:bodyPr/>
          <a:lstStyle/>
          <a:p>
            <a:pPr marL="0" indent="0">
              <a:buNone/>
            </a:pPr>
            <a:r>
              <a:rPr lang="en-US" dirty="0">
                <a:hlinkClick r:id="rId2" action="ppaction://hlinkpres?slideindex=1&amp;slidetitle="/>
              </a:rPr>
              <a:t>https://github.com/ameenasardar/Internship.git</a:t>
            </a:r>
            <a:endParaRPr lang="en-US" dirty="0"/>
          </a:p>
        </p:txBody>
      </p:sp>
    </p:spTree>
    <p:extLst>
      <p:ext uri="{BB962C8B-B14F-4D97-AF65-F5344CB8AC3E}">
        <p14:creationId xmlns:p14="http://schemas.microsoft.com/office/powerpoint/2010/main" val="1083385720"/>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38200" y="1184367"/>
            <a:ext cx="10515600" cy="4058194"/>
          </a:xfrm>
          <a:noFill/>
          <a:ln>
            <a:noFill/>
          </a:ln>
        </p:spPr>
        <p:style>
          <a:lnRef idx="0">
            <a:scrgbClr r="0" g="0" b="0"/>
          </a:lnRef>
          <a:fillRef idx="0">
            <a:scrgbClr r="0" g="0" b="0"/>
          </a:fillRef>
          <a:effectRef idx="0">
            <a:scrgbClr r="0" g="0" b="0"/>
          </a:effectRef>
          <a:fontRef idx="minor">
            <a:schemeClr val="dk1"/>
          </a:fontRef>
        </p:style>
        <p:txBody>
          <a:body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Attendance Management System is software developed for daily student attendance in schools, colleges and institutes. It facilitates to access the attendance information of a particular Employee in a particular industry. The information is sorted by the operators, which will be provided by the employee/teachers for a particular working day. This system will also help in evaluating attendance eligibility criteria of employee/student.</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a:t>
            </a:fld>
            <a:endParaRPr lang="en-US" altLang="en-US"/>
          </a:p>
        </p:txBody>
      </p:sp>
    </p:spTree>
    <p:extLst>
      <p:ext uri="{BB962C8B-B14F-4D97-AF65-F5344CB8AC3E}">
        <p14:creationId xmlns:p14="http://schemas.microsoft.com/office/powerpoint/2010/main" val="2424768180"/>
      </p:ext>
    </p:extLst>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20</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B721-4CB1-0EE0-7369-0320FD24DD2D}"/>
              </a:ext>
            </a:extLst>
          </p:cNvPr>
          <p:cNvSpPr>
            <a:spLocks noGrp="1"/>
          </p:cNvSpPr>
          <p:nvPr>
            <p:ph type="title"/>
          </p:nvPr>
        </p:nvSpPr>
        <p:spPr/>
        <p:txBody>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BA958181-353D-6FFB-0160-44B1AAD7A837}"/>
              </a:ext>
            </a:extLst>
          </p:cNvPr>
          <p:cNvSpPr>
            <a:spLocks noGrp="1"/>
          </p:cNvSpPr>
          <p:nvPr>
            <p:ph idx="1"/>
          </p:nvPr>
        </p:nvSpPr>
        <p:spPr/>
        <p:txBody>
          <a:bodyPr/>
          <a:lstStyle/>
          <a:p>
            <a:pPr>
              <a:lnSpc>
                <a:spcPct val="150000"/>
              </a:lnSpc>
            </a:pPr>
            <a:r>
              <a:rPr lang="en-US" sz="2000" b="1" dirty="0">
                <a:latin typeface="Times New Roman" panose="02020603050405020304" pitchFamily="18" charset="0"/>
                <a:cs typeface="Times New Roman" panose="02020603050405020304" pitchFamily="18" charset="0"/>
              </a:rPr>
              <a:t>The Main Objective of Attendance Management System is to go with computerized system, instead of old-fashioned manual process. As compared to manual process online system easily help management to analyze student’s attendance details as per requirement. </a:t>
            </a:r>
          </a:p>
          <a:p>
            <a:pPr>
              <a:lnSpc>
                <a:spcPct val="150000"/>
              </a:lnSpc>
            </a:pPr>
            <a:r>
              <a:rPr lang="en-US" sz="2000" b="1" dirty="0">
                <a:latin typeface="Times New Roman" panose="02020603050405020304" pitchFamily="18" charset="0"/>
                <a:cs typeface="Times New Roman" panose="02020603050405020304" pitchFamily="18" charset="0"/>
              </a:rPr>
              <a:t>Reports are easily generated: Various reports such as Student wise attendance, Day wise attendance, Month Wise Class Attendance etc. can be easily generated. Current and back-dated reports can be available instantly.</a:t>
            </a:r>
          </a:p>
        </p:txBody>
      </p:sp>
      <p:sp>
        <p:nvSpPr>
          <p:cNvPr id="4" name="Slide Number Placeholder 3">
            <a:extLst>
              <a:ext uri="{FF2B5EF4-FFF2-40B4-BE49-F238E27FC236}">
                <a16:creationId xmlns:a16="http://schemas.microsoft.com/office/drawing/2014/main" id="{C8C117B7-9430-86AA-91C5-E1AB72225C17}"/>
              </a:ext>
            </a:extLst>
          </p:cNvPr>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785629418"/>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D9EB96-57AB-F5DF-9EB7-592A1CFCD6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0119F8-005E-FC0C-C621-7BD782C9D3A1}"/>
              </a:ext>
            </a:extLst>
          </p:cNvPr>
          <p:cNvSpPr>
            <a:spLocks noGrp="1"/>
          </p:cNvSpPr>
          <p:nvPr>
            <p:ph type="title"/>
          </p:nvPr>
        </p:nvSpPr>
        <p:spPr>
          <a:xfrm>
            <a:off x="838200" y="136525"/>
            <a:ext cx="10515600" cy="1325563"/>
          </a:xfrm>
        </p:spPr>
        <p:txBody>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Research Gaps</a:t>
            </a:r>
          </a:p>
        </p:txBody>
      </p:sp>
      <p:sp>
        <p:nvSpPr>
          <p:cNvPr id="3" name="Content Placeholder 2">
            <a:extLst>
              <a:ext uri="{FF2B5EF4-FFF2-40B4-BE49-F238E27FC236}">
                <a16:creationId xmlns:a16="http://schemas.microsoft.com/office/drawing/2014/main" id="{9FD2CEBB-B7A5-43E3-1B92-C19570ADD62B}"/>
              </a:ext>
            </a:extLst>
          </p:cNvPr>
          <p:cNvSpPr>
            <a:spLocks noGrp="1"/>
          </p:cNvSpPr>
          <p:nvPr>
            <p:ph idx="1"/>
          </p:nvPr>
        </p:nvSpPr>
        <p:spPr>
          <a:xfrm>
            <a:off x="838200" y="1253331"/>
            <a:ext cx="10515600" cy="4351338"/>
          </a:xfrm>
        </p:spPr>
        <p:txBody>
          <a:bodyPr/>
          <a:lstStyle/>
          <a:p>
            <a:pPr>
              <a:lnSpc>
                <a:spcPct val="150000"/>
              </a:lnSpc>
            </a:pPr>
            <a:r>
              <a:rPr lang="en-US" sz="1400" b="1" dirty="0">
                <a:effectLst/>
                <a:latin typeface="Times New Roman" panose="02020603050405020304" pitchFamily="18" charset="0"/>
                <a:ea typeface="Times New Roman" panose="02020603050405020304" pitchFamily="18" charset="0"/>
              </a:rPr>
              <a:t>Inadequate Security and Data Privacy Controls</a:t>
            </a:r>
          </a:p>
          <a:p>
            <a:pPr marL="0" marR="0">
              <a:buNone/>
            </a:pPr>
            <a:r>
              <a:rPr lang="en-US" sz="1400" dirty="0">
                <a:effectLst/>
                <a:latin typeface="Times New Roman" panose="02020603050405020304" pitchFamily="18" charset="0"/>
                <a:ea typeface="Times New Roman" panose="02020603050405020304" pitchFamily="18" charset="0"/>
              </a:rPr>
              <a:t>Session Management with PHP:</a:t>
            </a:r>
          </a:p>
          <a:p>
            <a:pPr marL="0" marR="0">
              <a:buNone/>
            </a:pPr>
            <a:r>
              <a:rPr lang="en-US" sz="1400" dirty="0">
                <a:effectLst/>
                <a:latin typeface="Times New Roman" panose="02020603050405020304" pitchFamily="18" charset="0"/>
                <a:ea typeface="Times New Roman" panose="02020603050405020304" pitchFamily="18" charset="0"/>
              </a:rPr>
              <a:t>After login, PHP sessions are used to maintain user state. This prevents unauthorized users from accessing protected pages by directly entering URLs.</a:t>
            </a:r>
          </a:p>
          <a:p>
            <a:pPr marL="0" marR="0">
              <a:buNone/>
            </a:pPr>
            <a:r>
              <a:rPr lang="en-US" sz="1400" dirty="0">
                <a:effectLst/>
                <a:latin typeface="Times New Roman" panose="02020603050405020304" pitchFamily="18" charset="0"/>
                <a:ea typeface="Times New Roman" panose="02020603050405020304" pitchFamily="18" charset="0"/>
              </a:rPr>
              <a:t>Localhost Security:</a:t>
            </a:r>
          </a:p>
          <a:p>
            <a:pPr marL="0" marR="0" indent="0">
              <a:buNone/>
            </a:pPr>
            <a:r>
              <a:rPr lang="en-US" sz="1400" dirty="0">
                <a:effectLst/>
                <a:latin typeface="Times New Roman" panose="02020603050405020304" pitchFamily="18" charset="0"/>
                <a:ea typeface="Times New Roman" panose="02020603050405020304" pitchFamily="18" charset="0"/>
              </a:rPr>
              <a:t>Since the system is hosted on XAMPP, it's isolated from the public internet by default, providing an added layer of security during the development and testing phase.</a:t>
            </a:r>
            <a:endParaRPr lang="en-US" sz="1400" b="1" dirty="0">
              <a:effectLst/>
              <a:latin typeface="Times New Roman" panose="02020603050405020304" pitchFamily="18" charset="0"/>
              <a:ea typeface="Times New Roman" panose="02020603050405020304" pitchFamily="18" charset="0"/>
            </a:endParaRPr>
          </a:p>
          <a:p>
            <a:pPr>
              <a:lnSpc>
                <a:spcPct val="150000"/>
              </a:lnSpc>
            </a:pPr>
            <a:r>
              <a:rPr lang="en-US" sz="1400" b="1" dirty="0">
                <a:effectLst/>
                <a:latin typeface="Times New Roman" panose="02020603050405020304" pitchFamily="18" charset="0"/>
                <a:ea typeface="Times New Roman" panose="02020603050405020304" pitchFamily="18" charset="0"/>
              </a:rPr>
              <a:t>User Engagement Features</a:t>
            </a:r>
          </a:p>
          <a:p>
            <a:pPr marL="0" marR="0">
              <a:buNone/>
            </a:pPr>
            <a:r>
              <a:rPr lang="en-US" sz="1400" dirty="0">
                <a:effectLst/>
                <a:latin typeface="Times New Roman" panose="02020603050405020304" pitchFamily="18" charset="0"/>
                <a:ea typeface="Times New Roman" panose="02020603050405020304" pitchFamily="18" charset="0"/>
              </a:rPr>
              <a:t>Responsive UI with Bootstrap:</a:t>
            </a:r>
          </a:p>
          <a:p>
            <a:pPr marL="0" marR="0">
              <a:buNone/>
            </a:pPr>
            <a:r>
              <a:rPr lang="en-US" sz="1400" dirty="0">
                <a:effectLst/>
                <a:latin typeface="Times New Roman" panose="02020603050405020304" pitchFamily="18" charset="0"/>
                <a:ea typeface="Times New Roman" panose="02020603050405020304" pitchFamily="18" charset="0"/>
              </a:rPr>
              <a:t>The interface adjusts smoothly across desktops, improving accessibility.</a:t>
            </a:r>
          </a:p>
          <a:p>
            <a:pPr marL="0" marR="0">
              <a:buNone/>
            </a:pPr>
            <a:r>
              <a:rPr lang="en-US" sz="1400" dirty="0">
                <a:effectLst/>
                <a:latin typeface="Times New Roman" panose="02020603050405020304" pitchFamily="18" charset="0"/>
                <a:ea typeface="Times New Roman" panose="02020603050405020304" pitchFamily="18" charset="0"/>
              </a:rPr>
              <a:t>Instant Feedback Mechanisms:</a:t>
            </a:r>
          </a:p>
          <a:p>
            <a:pPr marL="0" marR="0">
              <a:buNone/>
            </a:pPr>
            <a:r>
              <a:rPr lang="en-US" sz="1400" dirty="0">
                <a:effectLst/>
                <a:latin typeface="Times New Roman" panose="02020603050405020304" pitchFamily="18" charset="0"/>
                <a:ea typeface="Times New Roman" panose="02020603050405020304" pitchFamily="18" charset="0"/>
              </a:rPr>
              <a:t>When attendance is updated or a record is inserted, confirmation messages are displayed using Bootstrap alerts—improving clarity for users.</a:t>
            </a:r>
          </a:p>
          <a:p>
            <a:pPr marL="0" marR="0">
              <a:buNone/>
            </a:pPr>
            <a:r>
              <a:rPr lang="en-US" sz="1400" dirty="0">
                <a:effectLst/>
                <a:latin typeface="Times New Roman" panose="02020603050405020304" pitchFamily="18" charset="0"/>
                <a:ea typeface="Times New Roman" panose="02020603050405020304" pitchFamily="18" charset="0"/>
              </a:rPr>
              <a:t>CSV Export Functionality:</a:t>
            </a:r>
          </a:p>
          <a:p>
            <a:pPr marL="0" marR="0" indent="0">
              <a:buNone/>
            </a:pPr>
            <a:r>
              <a:rPr lang="en-US" sz="1400" dirty="0">
                <a:effectLst/>
                <a:latin typeface="Times New Roman" panose="02020603050405020304" pitchFamily="18" charset="0"/>
                <a:ea typeface="Times New Roman" panose="02020603050405020304" pitchFamily="18" charset="0"/>
              </a:rPr>
              <a:t>Users can easily export data for offline viewing or backup, empowering teachers and admin staff with more control over their data.</a:t>
            </a:r>
          </a:p>
          <a:p>
            <a:pPr marL="0" indent="0">
              <a:lnSpc>
                <a:spcPct val="150000"/>
              </a:lnSpc>
              <a:buNone/>
            </a:pPr>
            <a:endParaRPr lang="en-US" sz="1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C46E48-E09B-5F97-CB2C-BE96C0B72868}"/>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3728825552"/>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FCFA0-4211-C2FA-EF29-D763AB646DF6}"/>
              </a:ext>
            </a:extLst>
          </p:cNvPr>
          <p:cNvSpPr>
            <a:spLocks noGrp="1"/>
          </p:cNvSpPr>
          <p:nvPr>
            <p:ph type="title"/>
          </p:nvPr>
        </p:nvSpPr>
        <p:spPr>
          <a:xfrm>
            <a:off x="838200" y="136525"/>
            <a:ext cx="10515600" cy="1325563"/>
          </a:xfrm>
        </p:spPr>
        <p:txBody>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Process Flow</a:t>
            </a:r>
          </a:p>
        </p:txBody>
      </p:sp>
      <p:sp>
        <p:nvSpPr>
          <p:cNvPr id="3" name="Content Placeholder 2">
            <a:extLst>
              <a:ext uri="{FF2B5EF4-FFF2-40B4-BE49-F238E27FC236}">
                <a16:creationId xmlns:a16="http://schemas.microsoft.com/office/drawing/2014/main" id="{31EAC8A0-44AE-93B3-613A-0E630F665098}"/>
              </a:ext>
            </a:extLst>
          </p:cNvPr>
          <p:cNvSpPr>
            <a:spLocks noGrp="1"/>
          </p:cNvSpPr>
          <p:nvPr>
            <p:ph idx="1"/>
          </p:nvPr>
        </p:nvSpPr>
        <p:spPr>
          <a:xfrm>
            <a:off x="838200" y="1462088"/>
            <a:ext cx="10515600" cy="4351338"/>
          </a:xfrm>
        </p:spPr>
        <p:txBody>
          <a:bodyPr/>
          <a:lstStyle/>
          <a:p>
            <a:pPr marL="0" marR="0">
              <a:lnSpc>
                <a:spcPct val="100000"/>
              </a:lnSpc>
              <a:spcAft>
                <a:spcPts val="1000"/>
              </a:spcAft>
              <a:buNone/>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Step 1: Login Process</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Users must enter their Username and Password.</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The system verifies credentials before granting access.</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If incorrect, an error is displayed.</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nSpc>
                <a:spcPct val="100000"/>
              </a:lnSpc>
              <a:spcAft>
                <a:spcPts val="1000"/>
              </a:spcAft>
              <a:buNone/>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Step 2: Viewing Attendance Records</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Once logged in, admins or teachers can access the Attendance Records Page.</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This page contains student registration numbers, attendance status, and timestamps.</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The data can be exported as CSV or printed.</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00000"/>
              </a:lnSpc>
            </a:pP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BAF247E-4E95-D7F3-B935-5D2097F7F049}"/>
              </a:ext>
            </a:extLst>
          </p:cNvPr>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1810703095"/>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C863E7-EDB5-07E3-8F32-11BB52899D31}"/>
              </a:ext>
            </a:extLst>
          </p:cNvPr>
          <p:cNvSpPr>
            <a:spLocks noGrp="1"/>
          </p:cNvSpPr>
          <p:nvPr>
            <p:ph idx="1"/>
          </p:nvPr>
        </p:nvSpPr>
        <p:spPr>
          <a:xfrm>
            <a:off x="690282" y="292660"/>
            <a:ext cx="10515600" cy="4351338"/>
          </a:xfrm>
        </p:spPr>
        <p:txBody>
          <a:bodyPr/>
          <a:lstStyle/>
          <a:p>
            <a:pPr marL="0" marR="0">
              <a:lnSpc>
                <a:spcPct val="115000"/>
              </a:lnSpc>
              <a:spcAft>
                <a:spcPts val="1000"/>
              </a:spcAft>
              <a:buNone/>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Step 3: Managing Courses/Units</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The system allows users to view, add, and manage courses.</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Attendance is linked to specific courses.</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Admins can assign students to courses.</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nSpc>
                <a:spcPct val="115000"/>
              </a:lnSpc>
              <a:spcAft>
                <a:spcPts val="1000"/>
              </a:spcAft>
              <a:buNone/>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Step 4: Managing Student Information</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Student details such as Name, Registration Number, Course, and Attendance Record can be updated.</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Upon successful update, a confirmation message is displayed.</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nSpc>
                <a:spcPct val="115000"/>
              </a:lnSpc>
              <a:spcAft>
                <a:spcPts val="1000"/>
              </a:spcAft>
              <a:buNone/>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Step 5: Exporting Reports</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Attendance reports can be saved as CSV files.</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Print Preview allows direct hard copy printing.</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0D61673-7B6D-6933-6B17-B0A854987F37}"/>
              </a:ext>
            </a:extLst>
          </p:cNvPr>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317111419"/>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0" marR="0">
              <a:lnSpc>
                <a:spcPct val="115000"/>
              </a:lnSpc>
              <a:spcAft>
                <a:spcPts val="1000"/>
              </a:spcAft>
              <a:buNone/>
            </a:pPr>
            <a:r>
              <a:rPr lang="en-US" sz="3200" b="1" dirty="0">
                <a:solidFill>
                  <a:schemeClr val="accent1">
                    <a:lumMod val="75000"/>
                  </a:schemeClr>
                </a:solidFill>
                <a:latin typeface="Times New Roman" panose="02020603050405020304" pitchFamily="18" charset="0"/>
                <a:cs typeface="Times New Roman" panose="02020603050405020304" pitchFamily="18" charset="0"/>
              </a:rPr>
              <a:t>Software &amp; Technologies Used</a:t>
            </a:r>
          </a:p>
        </p:txBody>
      </p:sp>
      <p:sp>
        <p:nvSpPr>
          <p:cNvPr id="3" name="Content Placeholder 2"/>
          <p:cNvSpPr>
            <a:spLocks noGrp="1"/>
          </p:cNvSpPr>
          <p:nvPr>
            <p:ph idx="1"/>
          </p:nvPr>
        </p:nvSpPr>
        <p:spPr>
          <a:xfrm>
            <a:off x="838200" y="1184367"/>
            <a:ext cx="10515600" cy="4058194"/>
          </a:xfrm>
        </p:spPr>
        <p:txBody>
          <a:bodyPr/>
          <a:lstStyle/>
          <a:p>
            <a:pPr marL="0" marR="0">
              <a:lnSpc>
                <a:spcPct val="100000"/>
              </a:lnSpc>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Front-End:</a:t>
            </a: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HTML, CSS, JavaScript – For UI design.</a:t>
            </a: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Bootstrap – To enhance UI responsiveness.</a:t>
            </a: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nSpc>
                <a:spcPct val="100000"/>
              </a:lnSpc>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Back-End:</a:t>
            </a: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PHP – For handling server-side logic and database operations.</a:t>
            </a: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MySQL – Database for storing attendance records and user data.</a:t>
            </a: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XAMPP – A local server solution that includes Apache, MySQL, and PHP for testing the system.</a:t>
            </a: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nSpc>
                <a:spcPct val="100000"/>
              </a:lnSpc>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Development Tools:</a:t>
            </a: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Visual Studio Code – For code editing.</a:t>
            </a: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phpMyAdmin – For managing MySQL database.</a:t>
            </a: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044756603"/>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D48F8-5AF2-6280-264B-1C48A84AB65E}"/>
              </a:ext>
            </a:extLst>
          </p:cNvPr>
          <p:cNvSpPr>
            <a:spLocks noGrp="1"/>
          </p:cNvSpPr>
          <p:nvPr>
            <p:ph type="title"/>
          </p:nvPr>
        </p:nvSpPr>
        <p:spPr>
          <a:xfrm>
            <a:off x="838200" y="136525"/>
            <a:ext cx="10515600" cy="1325563"/>
          </a:xfrm>
        </p:spPr>
        <p:txBody>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Conclusion &amp; </a:t>
            </a:r>
            <a:r>
              <a:rPr lang="en-US" sz="3200" b="1" dirty="0">
                <a:solidFill>
                  <a:schemeClr val="accent1">
                    <a:lumMod val="75000"/>
                  </a:schemeClr>
                </a:solidFill>
                <a:effectLst/>
                <a:latin typeface="Times New Roman" panose="02020603050405020304" pitchFamily="18" charset="0"/>
                <a:ea typeface="Times New Roman" panose="02020603050405020304" pitchFamily="18" charset="0"/>
              </a:rPr>
              <a:t>Benefits Realized</a:t>
            </a:r>
            <a:endParaRPr lang="en-US"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17D71D-4C9D-BCA1-C773-618ADB05BDA4}"/>
              </a:ext>
            </a:extLst>
          </p:cNvPr>
          <p:cNvSpPr>
            <a:spLocks noGrp="1"/>
          </p:cNvSpPr>
          <p:nvPr>
            <p:ph idx="1"/>
          </p:nvPr>
        </p:nvSpPr>
        <p:spPr>
          <a:xfrm>
            <a:off x="838200" y="1462088"/>
            <a:ext cx="10515600" cy="4351338"/>
          </a:xfrm>
        </p:spPr>
        <p:txBody>
          <a:bodyPr/>
          <a:lstStyle/>
          <a:p>
            <a:pPr marL="0" marR="0">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Attendance Management System simplifies attendance tracking and reduces errors in manual record-keeping. Using PHP, MySQL, and HTML, the system enables easy management of attendance with features like CSV export, print preview, and course tracking. This system is ideal for educational institutions and organizations seeking efficient attendance tracking solutions.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lgn="just">
              <a:buNone/>
            </a:pPr>
            <a:r>
              <a:rPr lang="en-US" sz="1800" b="1" dirty="0">
                <a:effectLst/>
                <a:latin typeface="Times New Roman" panose="02020603050405020304" pitchFamily="18" charset="0"/>
                <a:ea typeface="Times New Roman" panose="02020603050405020304" pitchFamily="18" charset="0"/>
              </a:rPr>
              <a:t> Benefits:</a:t>
            </a:r>
            <a:endParaRPr lang="en-US" sz="1800" dirty="0">
              <a:effectLst/>
              <a:latin typeface="Times New Roman" panose="02020603050405020304" pitchFamily="18" charset="0"/>
              <a:ea typeface="Times New Roman" panose="02020603050405020304" pitchFamily="18" charset="0"/>
            </a:endParaRPr>
          </a:p>
          <a:p>
            <a:pPr marL="342900" marR="0" lvl="0" indent="-342900" algn="jus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rPr>
              <a:t>Time-saving</a:t>
            </a:r>
            <a:r>
              <a:rPr lang="en-US" sz="1800" dirty="0">
                <a:effectLst/>
                <a:latin typeface="Times New Roman" panose="02020603050405020304" pitchFamily="18" charset="0"/>
                <a:ea typeface="Times New Roman" panose="02020603050405020304" pitchFamily="18" charset="0"/>
              </a:rPr>
              <a:t> for faculty and administrative staff.</a:t>
            </a:r>
          </a:p>
          <a:p>
            <a:pPr marL="342900" marR="0" lvl="0" indent="-342900" algn="jus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rPr>
              <a:t>Reduction in human error</a:t>
            </a:r>
            <a:r>
              <a:rPr lang="en-US" sz="1800" dirty="0">
                <a:effectLst/>
                <a:latin typeface="Times New Roman" panose="02020603050405020304" pitchFamily="18" charset="0"/>
                <a:ea typeface="Times New Roman" panose="02020603050405020304" pitchFamily="18" charset="0"/>
              </a:rPr>
              <a:t> and manipulation risks.</a:t>
            </a:r>
          </a:p>
          <a:p>
            <a:pPr marL="342900" marR="0" lvl="0" indent="-342900" algn="jus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rPr>
              <a:t>Better decision-making</a:t>
            </a:r>
            <a:r>
              <a:rPr lang="en-US" sz="1800" dirty="0">
                <a:effectLst/>
                <a:latin typeface="Times New Roman" panose="02020603050405020304" pitchFamily="18" charset="0"/>
                <a:ea typeface="Times New Roman" panose="02020603050405020304" pitchFamily="18" charset="0"/>
              </a:rPr>
              <a:t> through accurate records and insights.</a:t>
            </a:r>
          </a:p>
          <a:p>
            <a:pPr marL="0" indent="0">
              <a:buNone/>
            </a:pPr>
            <a:endParaRPr lang="en-US" dirty="0"/>
          </a:p>
        </p:txBody>
      </p:sp>
      <p:sp>
        <p:nvSpPr>
          <p:cNvPr id="4" name="Slide Number Placeholder 3">
            <a:extLst>
              <a:ext uri="{FF2B5EF4-FFF2-40B4-BE49-F238E27FC236}">
                <a16:creationId xmlns:a16="http://schemas.microsoft.com/office/drawing/2014/main" id="{AA04F11D-9C99-E6B4-DCB0-57FF5A59A2F5}"/>
              </a:ext>
            </a:extLst>
          </p:cNvPr>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1337213206"/>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88407-A654-E816-6851-743A783F5C92}"/>
              </a:ext>
            </a:extLst>
          </p:cNvPr>
          <p:cNvSpPr>
            <a:spLocks noGrp="1"/>
          </p:cNvSpPr>
          <p:nvPr>
            <p:ph type="title"/>
          </p:nvPr>
        </p:nvSpPr>
        <p:spPr/>
        <p:txBody>
          <a:bodyPr/>
          <a:lstStyle/>
          <a:p>
            <a:r>
              <a:rPr lang="en-US" sz="4400" b="1" dirty="0">
                <a:solidFill>
                  <a:schemeClr val="accent1">
                    <a:lumMod val="75000"/>
                  </a:schemeClr>
                </a:solidFill>
                <a:effectLst/>
                <a:latin typeface="Times New Roman" panose="02020603050405020304" pitchFamily="18" charset="0"/>
                <a:ea typeface="Times New Roman" panose="02020603050405020304" pitchFamily="18" charset="0"/>
              </a:rPr>
              <a:t>Future Scope</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10560787-2D75-8EEB-A2C8-E786A6D5A0A1}"/>
              </a:ext>
            </a:extLst>
          </p:cNvPr>
          <p:cNvSpPr>
            <a:spLocks noGrp="1"/>
          </p:cNvSpPr>
          <p:nvPr>
            <p:ph idx="1"/>
          </p:nvPr>
        </p:nvSpPr>
        <p:spPr/>
        <p:txBody>
          <a:bodyPr/>
          <a:lstStyle/>
          <a:p>
            <a:pPr marL="0" marR="0" algn="just">
              <a:buNone/>
            </a:pP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further enhance its utility and scope, the following additions are proposed:</a:t>
            </a:r>
          </a:p>
          <a:p>
            <a:pPr marL="342900" marR="0" lvl="0" indent="-342900" algn="jus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Integration with </a:t>
            </a:r>
            <a:r>
              <a:rPr lang="en-US" sz="1800" b="1" dirty="0">
                <a:effectLst/>
                <a:latin typeface="Times New Roman" panose="02020603050405020304" pitchFamily="18" charset="0"/>
                <a:ea typeface="Times New Roman" panose="02020603050405020304" pitchFamily="18" charset="0"/>
              </a:rPr>
              <a:t>mobile platforms</a:t>
            </a:r>
            <a:r>
              <a:rPr lang="en-US" sz="1800" dirty="0">
                <a:effectLst/>
                <a:latin typeface="Times New Roman" panose="02020603050405020304" pitchFamily="18" charset="0"/>
                <a:ea typeface="Times New Roman" panose="02020603050405020304" pitchFamily="18" charset="0"/>
              </a:rPr>
              <a:t> (Android/iOS).</a:t>
            </a:r>
          </a:p>
          <a:p>
            <a:pPr marL="342900" marR="0" lvl="0" indent="-342900" algn="jus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rPr>
              <a:t>Addition of </a:t>
            </a:r>
            <a:r>
              <a:rPr lang="en-US" sz="1800" b="1" dirty="0">
                <a:effectLst/>
                <a:latin typeface="Times New Roman" panose="02020603050405020304" pitchFamily="18" charset="0"/>
                <a:ea typeface="Times New Roman" panose="02020603050405020304" pitchFamily="18" charset="0"/>
              </a:rPr>
              <a:t>biometric/RFID systems</a:t>
            </a:r>
            <a:r>
              <a:rPr lang="en-US" sz="1800" dirty="0">
                <a:effectLst/>
                <a:latin typeface="Times New Roman" panose="02020603050405020304" pitchFamily="18" charset="0"/>
                <a:ea typeface="Times New Roman" panose="02020603050405020304" pitchFamily="18" charset="0"/>
              </a:rPr>
              <a:t>.</a:t>
            </a:r>
          </a:p>
          <a:p>
            <a:pPr marL="342900" marR="0" lvl="0" indent="-342900" algn="jus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rPr>
              <a:t>Student portals</a:t>
            </a:r>
            <a:r>
              <a:rPr lang="en-US" sz="1800" dirty="0">
                <a:effectLst/>
                <a:latin typeface="Times New Roman" panose="02020603050405020304" pitchFamily="18" charset="0"/>
                <a:ea typeface="Times New Roman" panose="02020603050405020304" pitchFamily="18" charset="0"/>
              </a:rPr>
              <a:t> for self-monitoring.</a:t>
            </a:r>
          </a:p>
          <a:p>
            <a:pPr marL="342900" marR="0" lvl="0" indent="-342900" algn="jus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rPr>
              <a:t>Dashboard analytics</a:t>
            </a:r>
            <a:r>
              <a:rPr lang="en-US" sz="1800" dirty="0">
                <a:effectLst/>
                <a:latin typeface="Times New Roman" panose="02020603050405020304" pitchFamily="18" charset="0"/>
                <a:ea typeface="Times New Roman" panose="02020603050405020304" pitchFamily="18" charset="0"/>
              </a:rPr>
              <a:t> for attendance trends.</a:t>
            </a:r>
          </a:p>
          <a:p>
            <a:pPr>
              <a:buNone/>
            </a:pPr>
            <a:r>
              <a:rPr lang="en-US" sz="1800" dirty="0">
                <a:effectLst/>
                <a:latin typeface="Times New Roman" panose="02020603050405020304" pitchFamily="18" charset="0"/>
                <a:ea typeface="Times New Roman" panose="02020603050405020304" pitchFamily="18" charset="0"/>
              </a:rPr>
              <a:t>This project not only achieved technical goals but also empowered the development team with practical</a:t>
            </a:r>
          </a:p>
          <a:p>
            <a:pPr>
              <a:buNone/>
            </a:pPr>
            <a:r>
              <a:rPr lang="en-US" sz="1800" dirty="0">
                <a:effectLst/>
                <a:latin typeface="Times New Roman" panose="02020603050405020304" pitchFamily="18" charset="0"/>
                <a:ea typeface="Times New Roman" panose="02020603050405020304" pitchFamily="18" charset="0"/>
              </a:rPr>
              <a:t>experience, laying the foundation for future contributions to educational technology</a:t>
            </a:r>
            <a:endParaRPr lang="en-US" dirty="0"/>
          </a:p>
        </p:txBody>
      </p:sp>
      <p:sp>
        <p:nvSpPr>
          <p:cNvPr id="4" name="Slide Number Placeholder 3">
            <a:extLst>
              <a:ext uri="{FF2B5EF4-FFF2-40B4-BE49-F238E27FC236}">
                <a16:creationId xmlns:a16="http://schemas.microsoft.com/office/drawing/2014/main" id="{C211C047-7ECB-7D2E-1EBD-20B1BC03EFE2}"/>
              </a:ext>
            </a:extLst>
          </p:cNvPr>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999262569"/>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9557</TotalTime>
  <Words>896</Words>
  <Application>Microsoft Office PowerPoint</Application>
  <PresentationFormat>Widescreen</PresentationFormat>
  <Paragraphs>129</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Cambria</vt:lpstr>
      <vt:lpstr>Symbol</vt:lpstr>
      <vt:lpstr>Times New Roman</vt:lpstr>
      <vt:lpstr>Office Theme</vt:lpstr>
      <vt:lpstr>PowerPoint Presentation</vt:lpstr>
      <vt:lpstr>Introduction</vt:lpstr>
      <vt:lpstr>Objective</vt:lpstr>
      <vt:lpstr>Research Gaps</vt:lpstr>
      <vt:lpstr>Process Flow</vt:lpstr>
      <vt:lpstr>PowerPoint Presentation</vt:lpstr>
      <vt:lpstr>Software &amp; Technologies Used</vt:lpstr>
      <vt:lpstr>Conclusion &amp; Benefits Realized</vt:lpstr>
      <vt:lpstr>Future Scope</vt:lpstr>
      <vt:lpstr>Login:</vt:lpstr>
      <vt:lpstr>Home Page:</vt:lpstr>
      <vt:lpstr>Students Page:</vt:lpstr>
      <vt:lpstr>Units Page:</vt:lpstr>
      <vt:lpstr>Course Page:</vt:lpstr>
      <vt:lpstr>Attendance Record:</vt:lpstr>
      <vt:lpstr>Adding/Deleting Students:</vt:lpstr>
      <vt:lpstr>New Student Record added:</vt:lpstr>
      <vt:lpstr>Internship Road Map</vt:lpstr>
      <vt:lpstr>Github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LENOVO</cp:lastModifiedBy>
  <cp:revision>922</cp:revision>
  <cp:lastPrinted>2018-07-24T06:37:20Z</cp:lastPrinted>
  <dcterms:created xsi:type="dcterms:W3CDTF">2018-06-07T04:06:17Z</dcterms:created>
  <dcterms:modified xsi:type="dcterms:W3CDTF">2025-05-16T04:39:22Z</dcterms:modified>
</cp:coreProperties>
</file>