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9" r:id="rId2"/>
    <p:sldId id="280" r:id="rId3"/>
    <p:sldId id="281" r:id="rId4"/>
    <p:sldId id="282" r:id="rId5"/>
    <p:sldId id="269" r:id="rId6"/>
    <p:sldId id="257" r:id="rId7"/>
    <p:sldId id="258" r:id="rId8"/>
    <p:sldId id="262" r:id="rId9"/>
    <p:sldId id="283" r:id="rId10"/>
    <p:sldId id="284" r:id="rId11"/>
    <p:sldId id="259" r:id="rId12"/>
    <p:sldId id="264" r:id="rId13"/>
    <p:sldId id="260" r:id="rId14"/>
    <p:sldId id="261" r:id="rId15"/>
    <p:sldId id="266" r:id="rId16"/>
    <p:sldId id="267" r:id="rId17"/>
    <p:sldId id="285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66" d="100"/>
          <a:sy n="66" d="100"/>
        </p:scale>
        <p:origin x="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 10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" name="Graphic 9" descr="Graphic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618" y="0"/>
            <a:ext cx="1101857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69706" y="4894710"/>
            <a:ext cx="4586557" cy="1064305"/>
          </a:xfrm>
          <a:prstGeom prst="rect">
            <a:avLst/>
          </a:prstGeom>
        </p:spPr>
        <p:txBody>
          <a:bodyPr/>
          <a:lstStyle>
            <a:lvl1pPr>
              <a:defRPr sz="2133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r>
              <a:t>This Is a Sub-Title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36" name="THIS IS a looooooooooooooooooooooooooooooooooooooong title"/>
          <p:cNvSpPr txBox="1">
            <a:spLocks noGrp="1"/>
          </p:cNvSpPr>
          <p:nvPr>
            <p:ph type="title" hasCustomPrompt="1"/>
          </p:nvPr>
        </p:nvSpPr>
        <p:spPr>
          <a:xfrm>
            <a:off x="769706" y="2085845"/>
            <a:ext cx="3292156" cy="2626572"/>
          </a:xfrm>
          <a:prstGeom prst="rect">
            <a:avLst/>
          </a:prstGeom>
        </p:spPr>
        <p:txBody>
          <a:bodyPr anchor="t"/>
          <a:lstStyle>
            <a:lvl1pPr>
              <a:defRPr sz="2667"/>
            </a:lvl1pPr>
          </a:lstStyle>
          <a:p>
            <a:r>
              <a:t>THIS IS a looooooooooooooooooooooooooooooooooooooong title</a:t>
            </a:r>
          </a:p>
        </p:txBody>
      </p:sp>
      <p:pic>
        <p:nvPicPr>
          <p:cNvPr id="1137" name="Xische_ADEK_42AD_Final_Logo_Black_ZA_V1-01.png" descr="Xische_ADEK_42AD_Final_Logo_Black_ZA_V1-0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898" y="-238911"/>
            <a:ext cx="4109772" cy="2626573"/>
          </a:xfrm>
          <a:prstGeom prst="rect">
            <a:avLst/>
          </a:prstGeom>
          <a:ln w="12700">
            <a:miter lim="400000"/>
          </a:ln>
        </p:spPr>
      </p:pic>
      <p:sp>
        <p:nvSpPr>
          <p:cNvPr id="11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92775" y="6190817"/>
            <a:ext cx="344828" cy="331068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969040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Graphic 3" descr="Graphic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06" y="4990006"/>
            <a:ext cx="1505941" cy="9715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Graphic 8" descr="Graphic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9785" y="-545356"/>
            <a:ext cx="12551572" cy="5169312"/>
          </a:xfrm>
          <a:prstGeom prst="rect">
            <a:avLst/>
          </a:prstGeom>
          <a:ln w="12700">
            <a:miter lim="400000"/>
          </a:ln>
        </p:spPr>
      </p:pic>
      <p:sp>
        <p:nvSpPr>
          <p:cNvPr id="1029" name="Straight Connector 10"/>
          <p:cNvSpPr/>
          <p:nvPr/>
        </p:nvSpPr>
        <p:spPr>
          <a:xfrm flipH="1" flipV="1">
            <a:off x="-61647" y="4623954"/>
            <a:ext cx="12315293" cy="1"/>
          </a:xfrm>
          <a:prstGeom prst="line">
            <a:avLst/>
          </a:prstGeom>
          <a:ln w="15875">
            <a:solidFill>
              <a:srgbClr val="6419F5"/>
            </a:solidFill>
            <a:miter/>
          </a:ln>
        </p:spPr>
        <p:txBody>
          <a:bodyPr lIns="60957" tIns="60957" rIns="60957" bIns="60957"/>
          <a:lstStyle/>
          <a:p>
            <a:endParaRPr sz="2400"/>
          </a:p>
        </p:txBody>
      </p:sp>
      <p:sp>
        <p:nvSpPr>
          <p:cNvPr id="1030" name="THIS IS THE MAIN TITLE"/>
          <p:cNvSpPr txBox="1">
            <a:spLocks noGrp="1"/>
          </p:cNvSpPr>
          <p:nvPr>
            <p:ph type="title" hasCustomPrompt="1"/>
          </p:nvPr>
        </p:nvSpPr>
        <p:spPr>
          <a:xfrm>
            <a:off x="2440969" y="4990006"/>
            <a:ext cx="9134583" cy="516945"/>
          </a:xfrm>
          <a:prstGeom prst="rect">
            <a:avLst/>
          </a:prstGeom>
        </p:spPr>
        <p:txBody>
          <a:bodyPr anchor="t"/>
          <a:lstStyle/>
          <a:p>
            <a:r>
              <a:t>THIS IS THE MAIN TITLE</a:t>
            </a:r>
          </a:p>
        </p:txBody>
      </p:sp>
      <p:sp>
        <p:nvSpPr>
          <p:cNvPr id="10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92775" y="6190817"/>
            <a:ext cx="344828" cy="331068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154054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evelry.co/insights/development/doing-algebra-in-cod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functional mathematics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999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4328" y="812800"/>
                <a:ext cx="10474036" cy="5496560"/>
              </a:xfrm>
            </p:spPr>
            <p:txBody>
              <a:bodyPr/>
              <a:lstStyle/>
              <a:p>
                <a:r>
                  <a:rPr lang="en-US" b="1" dirty="0" smtClean="0"/>
                  <a:t>Question 3</a:t>
                </a:r>
                <a:r>
                  <a:rPr lang="en-US" dirty="0" smtClean="0"/>
                  <a:t>: Solve the following system of linear equations?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b="1" dirty="0" smtClean="0"/>
                  <a:t>Solution</a:t>
                </a:r>
                <a:r>
                  <a:rPr lang="en-US" dirty="0" smtClean="0"/>
                  <a:t>: 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4328" y="812800"/>
                <a:ext cx="10474036" cy="5496560"/>
              </a:xfrm>
              <a:blipFill>
                <a:blip r:embed="rId2"/>
                <a:stretch>
                  <a:fillRect l="-1164" t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32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98275"/>
            <a:ext cx="9720072" cy="1499616"/>
          </a:xfrm>
        </p:spPr>
        <p:txBody>
          <a:bodyPr/>
          <a:lstStyle/>
          <a:p>
            <a:r>
              <a:rPr lang="en-US" dirty="0" smtClean="0"/>
              <a:t>Quadratic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256146"/>
                <a:ext cx="10161108" cy="515389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The name quadratic comes from “</a:t>
                </a:r>
                <a:r>
                  <a:rPr lang="en-US" b="1" dirty="0" smtClean="0"/>
                  <a:t>quad</a:t>
                </a:r>
                <a:r>
                  <a:rPr lang="en-US" dirty="0" smtClean="0"/>
                  <a:t>” meaning </a:t>
                </a:r>
                <a:r>
                  <a:rPr lang="en-US" b="1" dirty="0" smtClean="0"/>
                  <a:t>square</a:t>
                </a:r>
                <a:r>
                  <a:rPr lang="en-US" dirty="0" smtClean="0"/>
                  <a:t>, because the variable gets “squared”. 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Standard form of quadratic equation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Quadratic equations have two solutions (roots). Quadratic equations can be solved by factorization, completing the square or </a:t>
                </a:r>
                <a:r>
                  <a:rPr lang="en-US" b="1" dirty="0" smtClean="0"/>
                  <a:t>quadratic formula</a:t>
                </a:r>
                <a:r>
                  <a:rPr lang="en-US" dirty="0" smtClean="0"/>
                  <a:t>. 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US" b="1" dirty="0" smtClean="0"/>
                  <a:t>Example 2: </a:t>
                </a:r>
                <a:r>
                  <a:rPr lang="en-US" dirty="0"/>
                  <a:t>Solve the following quadratic </a:t>
                </a:r>
                <a:r>
                  <a:rPr lang="en-US" dirty="0" smtClean="0"/>
                  <a:t>equation </a:t>
                </a:r>
                <a:r>
                  <a:rPr lang="en-US" dirty="0"/>
                  <a:t>using the quadratic formula</a:t>
                </a:r>
                <a:r>
                  <a:rPr lang="en-US" dirty="0" smtClean="0"/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baseline="30000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i="1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Solution: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dirty="0" smtClean="0"/>
                  <a:t>Use,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7,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3</m:t>
                    </m:r>
                  </m:oMath>
                </a14:m>
                <a:endParaRPr lang="en-US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−0.5,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−3</m:t>
                      </m:r>
                    </m:oMath>
                  </m:oMathPara>
                </a14:m>
                <a:endParaRPr lang="en-US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256146"/>
                <a:ext cx="10161108" cy="5153891"/>
              </a:xfrm>
              <a:blipFill>
                <a:blip r:embed="rId2"/>
                <a:stretch>
                  <a:fillRect l="-1200" t="-1418" r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48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591127"/>
                <a:ext cx="10557164" cy="5718233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b="1" dirty="0" smtClean="0"/>
                  <a:t>Question 4:</a:t>
                </a:r>
                <a:r>
                  <a:rPr lang="en-US" dirty="0" smtClean="0"/>
                  <a:t> Solve the following quadratic equations using the quadratic formula: 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1)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2)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−16=0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Quadratic Equations – Complex Solutions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Example 3:</a:t>
                </a:r>
                <a:r>
                  <a:rPr lang="en-US" dirty="0" smtClean="0"/>
                  <a:t> Solve the following quadratic equation: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i="1" dirty="0"/>
              </a:p>
              <a:p>
                <a:pPr marL="0" indent="0" algn="just">
                  <a:buNone/>
                </a:pPr>
                <a:r>
                  <a:rPr lang="en-US" dirty="0" smtClean="0"/>
                  <a:t>Use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5,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2,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b="1" dirty="0" smtClean="0"/>
                  <a:t>Question 5:</a:t>
                </a:r>
                <a:r>
                  <a:rPr lang="en-US" dirty="0" smtClean="0"/>
                  <a:t> Solve </a:t>
                </a:r>
                <a:r>
                  <a:rPr lang="en-US" dirty="0"/>
                  <a:t>the following quadratic equation: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+6=0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591127"/>
                <a:ext cx="10557164" cy="5718233"/>
              </a:xfrm>
              <a:blipFill>
                <a:blip r:embed="rId2"/>
                <a:stretch>
                  <a:fillRect l="-1328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44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764145"/>
                <a:ext cx="10013327" cy="4729019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en-US" dirty="0" smtClean="0"/>
                  <a:t>The word </a:t>
                </a:r>
                <a:r>
                  <a:rPr lang="en-US" b="1" dirty="0" smtClean="0"/>
                  <a:t>inequality</a:t>
                </a:r>
                <a:r>
                  <a:rPr lang="en-US" dirty="0" smtClean="0"/>
                  <a:t> </a:t>
                </a:r>
                <a:r>
                  <a:rPr lang="en-US" dirty="0"/>
                  <a:t>i</a:t>
                </a:r>
                <a:r>
                  <a:rPr lang="en-US" dirty="0" smtClean="0"/>
                  <a:t>s a mathematical </a:t>
                </a:r>
                <a:r>
                  <a:rPr lang="en-US" b="1" dirty="0" smtClean="0"/>
                  <a:t>expression</a:t>
                </a:r>
                <a:r>
                  <a:rPr lang="en-US" dirty="0" smtClean="0"/>
                  <a:t> in which the sides are not equal to each other. </a:t>
                </a:r>
              </a:p>
              <a:p>
                <a:pPr algn="just"/>
                <a:r>
                  <a:rPr lang="en-US" b="1" dirty="0" smtClean="0"/>
                  <a:t>Example 4:</a:t>
                </a:r>
                <a:r>
                  <a:rPr lang="en-US" dirty="0" smtClean="0"/>
                  <a:t> Solve the following inequalities:</a:t>
                </a:r>
              </a:p>
              <a:p>
                <a:pPr algn="just"/>
                <a:r>
                  <a:rPr lang="en-US" dirty="0" smtClean="0"/>
                  <a:t>1)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−5≤3−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 smtClean="0"/>
              </a:p>
              <a:p>
                <a:pPr algn="just"/>
                <a:r>
                  <a:rPr lang="en-US" dirty="0" smtClean="0"/>
                  <a:t>2)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+10&gt;3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+24</m:t>
                    </m:r>
                  </m:oMath>
                </a14:m>
                <a:endParaRPr lang="en-US" i="1" dirty="0" smtClean="0"/>
              </a:p>
              <a:p>
                <a:pPr algn="just"/>
                <a:r>
                  <a:rPr lang="en-US" dirty="0" smtClean="0"/>
                  <a:t>3)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&gt;5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&gt;5</m:t>
                    </m:r>
                  </m:oMath>
                </a14:m>
                <a:endParaRPr lang="en-US" i="1" dirty="0" smtClean="0"/>
              </a:p>
              <a:p>
                <a:pPr algn="just"/>
                <a:r>
                  <a:rPr lang="en-US" dirty="0" smtClean="0"/>
                  <a:t>4)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&gt;100</m:t>
                    </m:r>
                  </m:oMath>
                </a14:m>
                <a:endParaRPr lang="en-US" i="1" dirty="0" smtClean="0"/>
              </a:p>
              <a:p>
                <a:pPr algn="just"/>
                <a:r>
                  <a:rPr lang="en-US" b="1" dirty="0" smtClean="0"/>
                  <a:t>Question 6:</a:t>
                </a:r>
                <a:r>
                  <a:rPr lang="en-US" dirty="0" smtClean="0"/>
                  <a:t> Solve the following inequalities: </a:t>
                </a:r>
              </a:p>
              <a:p>
                <a:pPr algn="just"/>
                <a:r>
                  <a:rPr lang="en-US" dirty="0"/>
                  <a:t>1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−4)≥3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endParaRPr lang="en-US" i="1" dirty="0" smtClean="0"/>
              </a:p>
              <a:p>
                <a:pPr algn="just"/>
                <a:r>
                  <a:rPr lang="en-US" dirty="0"/>
                  <a:t>2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&lt;4</m:t>
                    </m:r>
                  </m:oMath>
                </a14:m>
                <a:endParaRPr lang="en-US" i="1" dirty="0" smtClean="0"/>
              </a:p>
              <a:p>
                <a:pPr algn="just"/>
                <a:r>
                  <a:rPr lang="en-US" dirty="0"/>
                  <a:t>3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|+3&gt;8</m:t>
                    </m:r>
                  </m:oMath>
                </a14:m>
                <a:endParaRPr lang="en-US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764145"/>
                <a:ext cx="10013327" cy="4729019"/>
              </a:xfrm>
              <a:blipFill>
                <a:blip r:embed="rId2"/>
                <a:stretch>
                  <a:fillRect l="-183" t="-1289" r="-730" b="-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50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736436"/>
                <a:ext cx="10225763" cy="4572924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dirty="0" smtClean="0"/>
                  <a:t>A </a:t>
                </a:r>
                <a:r>
                  <a:rPr lang="en-US" b="1" dirty="0"/>
                  <a:t>function </a:t>
                </a:r>
                <a:r>
                  <a:rPr lang="en-US" dirty="0"/>
                  <a:t>is a relation in which each possible input value leads to exactly one output value. We say “the output is a function of the input.”</a:t>
                </a:r>
              </a:p>
              <a:p>
                <a:pPr algn="just"/>
                <a:r>
                  <a:rPr lang="en-US" dirty="0"/>
                  <a:t>The </a:t>
                </a:r>
                <a:r>
                  <a:rPr lang="en-US" b="1" dirty="0"/>
                  <a:t>input </a:t>
                </a:r>
                <a:r>
                  <a:rPr lang="en-US" dirty="0"/>
                  <a:t>values make up the </a:t>
                </a:r>
                <a:r>
                  <a:rPr lang="en-US" b="1" dirty="0"/>
                  <a:t>domain</a:t>
                </a:r>
                <a:r>
                  <a:rPr lang="en-US" dirty="0"/>
                  <a:t>, and the </a:t>
                </a:r>
                <a:r>
                  <a:rPr lang="en-US" b="1" dirty="0"/>
                  <a:t>output </a:t>
                </a:r>
                <a:r>
                  <a:rPr lang="en-US" dirty="0"/>
                  <a:t>values make up the </a:t>
                </a:r>
                <a:r>
                  <a:rPr lang="en-US" b="1" dirty="0"/>
                  <a:t>range</a:t>
                </a:r>
                <a:r>
                  <a:rPr lang="en-US" dirty="0"/>
                  <a:t>.</a:t>
                </a:r>
              </a:p>
              <a:p>
                <a:pPr algn="just"/>
                <a:r>
                  <a:rPr lang="en-US" dirty="0" smtClean="0"/>
                  <a:t>The notation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defines a function named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T</a:t>
                </a:r>
                <a:r>
                  <a:rPr lang="en-US" dirty="0" smtClean="0"/>
                  <a:t>his is read as “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is a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”. The letter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represents the input value (independent variable) and the letter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represents the output value (dependent variable).  </a:t>
                </a:r>
              </a:p>
              <a:p>
                <a:pPr algn="just"/>
                <a:r>
                  <a:rPr lang="en-US" b="1" dirty="0" smtClean="0"/>
                  <a:t>Example 5</a:t>
                </a:r>
                <a:r>
                  <a:rPr lang="en-US" dirty="0" smtClean="0"/>
                  <a:t>:</a:t>
                </a:r>
              </a:p>
              <a:p>
                <a:pPr algn="just"/>
                <a:r>
                  <a:rPr lang="en-US" dirty="0" smtClean="0"/>
                  <a:t>Evaluate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dirty="0" smtClean="0"/>
                  <a:t> at </a:t>
                </a:r>
              </a:p>
              <a:p>
                <a:pPr algn="just"/>
                <a:r>
                  <a:rPr lang="en-US" dirty="0" smtClean="0"/>
                  <a:t>(a)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algn="just"/>
                <a:r>
                  <a:rPr lang="en-US" dirty="0" smtClean="0"/>
                  <a:t>(b)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algn="just"/>
                <a:r>
                  <a:rPr lang="en-US" dirty="0" smtClean="0"/>
                  <a:t>(c)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,</a:t>
                </a:r>
                <a:r>
                  <a:rPr lang="en-US" dirty="0" smtClean="0"/>
                  <a:t> and </a:t>
                </a:r>
              </a:p>
              <a:p>
                <a:pPr algn="just"/>
                <a:r>
                  <a:rPr lang="en-US" dirty="0" smtClean="0"/>
                  <a:t>(d) evaluate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736436"/>
                <a:ext cx="10225763" cy="4572924"/>
              </a:xfrm>
              <a:blipFill>
                <a:blip r:embed="rId2"/>
                <a:stretch>
                  <a:fillRect l="-179" t="-2000" r="-1073" b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18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of a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958109"/>
                <a:ext cx="10059508" cy="43512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An inverse function is defined as a function which can reverse into another function. If any function ‘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’ takes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, then the inverse of ‘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’ will 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b="1" dirty="0" smtClean="0"/>
                  <a:t>Example 6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i="1" dirty="0" smtClean="0"/>
                  <a:t>, </a:t>
                </a: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Solution:</a:t>
                </a:r>
              </a:p>
              <a:p>
                <a:r>
                  <a:rPr lang="en-US" dirty="0" smtClean="0"/>
                  <a:t>Let: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Switch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i="1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i="1" dirty="0" smtClean="0"/>
              </a:p>
              <a:p>
                <a:r>
                  <a:rPr lang="en-US" dirty="0" smtClean="0"/>
                  <a:t>Solve for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i="1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−3)/2</m:t>
                    </m:r>
                  </m:oMath>
                </a14:m>
                <a:r>
                  <a:rPr lang="en-US" i="1" dirty="0" smtClean="0"/>
                  <a:t>, </a:t>
                </a:r>
                <a:r>
                  <a:rPr lang="en-US" dirty="0" smtClean="0"/>
                  <a:t>replace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with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−3)/2</m:t>
                    </m:r>
                  </m:oMath>
                </a14:m>
                <a:endParaRPr lang="en-US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958109"/>
                <a:ext cx="10059508" cy="4351251"/>
              </a:xfrm>
              <a:blipFill>
                <a:blip r:embed="rId2"/>
                <a:stretch>
                  <a:fillRect l="-1091" t="-2521" r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83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5091" y="794327"/>
                <a:ext cx="10575636" cy="5515033"/>
              </a:xfrm>
            </p:spPr>
            <p:txBody>
              <a:bodyPr/>
              <a:lstStyle/>
              <a:p>
                <a:r>
                  <a:rPr lang="en-US" i="1" dirty="0" smtClean="0"/>
                  <a:t>The inverse function returns the original value for which a function gave the output. </a:t>
                </a:r>
              </a:p>
              <a:p>
                <a:r>
                  <a:rPr lang="en-US" dirty="0" smtClean="0"/>
                  <a:t>If you consider functions,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 are inverse,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 smtClean="0"/>
              </a:p>
              <a:p>
                <a:r>
                  <a:rPr lang="en-US" dirty="0" smtClean="0"/>
                  <a:t>For Example: </a:t>
                </a:r>
              </a:p>
              <a:p>
                <a:r>
                  <a:rPr lang="en-US" i="1" dirty="0" smtClean="0"/>
                  <a:t>If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+5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, then,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−5)/2</m:t>
                    </m:r>
                  </m:oMath>
                </a14:m>
                <a:r>
                  <a:rPr lang="en-US" dirty="0" smtClean="0"/>
                  <a:t>. Check,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 smtClean="0"/>
              </a:p>
              <a:p>
                <a:endParaRPr lang="en-US" dirty="0" smtClean="0"/>
              </a:p>
              <a:p>
                <a:r>
                  <a:rPr lang="en-US" b="1" dirty="0" smtClean="0"/>
                  <a:t>Question 7:</a:t>
                </a:r>
                <a:r>
                  <a:rPr lang="en-US" dirty="0" smtClean="0"/>
                  <a:t> For the following functions,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  <a:endParaRPr lang="en-US" dirty="0" smtClean="0"/>
              </a:p>
              <a:p>
                <a:r>
                  <a:rPr lang="en-US" dirty="0" smtClean="0"/>
                  <a:t>1)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i="1" dirty="0" smtClean="0"/>
              </a:p>
              <a:p>
                <a:r>
                  <a:rPr lang="en-US" dirty="0" smtClean="0"/>
                  <a:t>2)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−4)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+5)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091" y="794327"/>
                <a:ext cx="10575636" cy="5515033"/>
              </a:xfrm>
              <a:blipFill>
                <a:blip r:embed="rId2"/>
                <a:stretch>
                  <a:fillRect l="-346" t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34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692" y="854364"/>
            <a:ext cx="10456672" cy="4023360"/>
          </a:xfrm>
        </p:spPr>
        <p:txBody>
          <a:bodyPr/>
          <a:lstStyle/>
          <a:p>
            <a:r>
              <a:rPr lang="en-US" dirty="0"/>
              <a:t>Resource: </a:t>
            </a:r>
          </a:p>
          <a:p>
            <a:r>
              <a:rPr lang="en-US" dirty="0">
                <a:hlinkClick r:id="rId2"/>
              </a:rPr>
              <a:t>https://revelry.co/insights/development/doing-algebra-in-code/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80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Math for programmers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8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for programmers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28800"/>
            <a:ext cx="10041036" cy="44805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type of Mathematics is most important for Coding and Programming: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Linear Algebra</a:t>
            </a:r>
            <a:r>
              <a:rPr lang="en-US" dirty="0" smtClean="0"/>
              <a:t>: </a:t>
            </a:r>
            <a:r>
              <a:rPr lang="en-US" dirty="0"/>
              <a:t>is </a:t>
            </a:r>
            <a:r>
              <a:rPr lang="en-US" dirty="0" smtClean="0"/>
              <a:t>fundamental </a:t>
            </a:r>
            <a:r>
              <a:rPr lang="en-US" dirty="0"/>
              <a:t>for programmers, especially data scientists, because machine learning </a:t>
            </a:r>
            <a:r>
              <a:rPr lang="en-US" dirty="0" smtClean="0"/>
              <a:t>frequently </a:t>
            </a:r>
            <a:r>
              <a:rPr lang="en-US" dirty="0"/>
              <a:t>uses matrices to represent the data being analyzed. </a:t>
            </a:r>
          </a:p>
          <a:p>
            <a:pPr algn="just"/>
            <a:r>
              <a:rPr lang="en-US" dirty="0"/>
              <a:t>Terms within linear algebra like </a:t>
            </a:r>
            <a:r>
              <a:rPr lang="en-US" b="1" dirty="0"/>
              <a:t>linear equations</a:t>
            </a:r>
            <a:r>
              <a:rPr lang="en-US" dirty="0"/>
              <a:t>, linear transformation, </a:t>
            </a:r>
            <a:r>
              <a:rPr lang="en-US" b="1" dirty="0"/>
              <a:t>vector</a:t>
            </a:r>
            <a:r>
              <a:rPr lang="en-US" dirty="0"/>
              <a:t>, </a:t>
            </a:r>
            <a:r>
              <a:rPr lang="en-US" b="1" dirty="0"/>
              <a:t>matrix</a:t>
            </a:r>
            <a:r>
              <a:rPr lang="en-US" dirty="0"/>
              <a:t>, </a:t>
            </a:r>
            <a:r>
              <a:rPr lang="en-US" b="1" dirty="0"/>
              <a:t>transpose</a:t>
            </a:r>
            <a:r>
              <a:rPr lang="en-US" dirty="0"/>
              <a:t>, </a:t>
            </a:r>
            <a:r>
              <a:rPr lang="en-US" b="1" dirty="0"/>
              <a:t>inverse of a matrix</a:t>
            </a:r>
            <a:r>
              <a:rPr lang="en-US" dirty="0"/>
              <a:t>, and </a:t>
            </a:r>
            <a:r>
              <a:rPr lang="en-US" b="1" dirty="0"/>
              <a:t>identity matrix </a:t>
            </a:r>
            <a:r>
              <a:rPr lang="en-US" dirty="0"/>
              <a:t>are all important for programmers to understand.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Boolean Algebra</a:t>
            </a:r>
            <a:r>
              <a:rPr lang="en-US" dirty="0" smtClean="0"/>
              <a:t>: deals with how computer circuits operate. </a:t>
            </a:r>
            <a:r>
              <a:rPr lang="en-US" dirty="0"/>
              <a:t>You’ll be using logics like AND, OR, NOT, XOR, and XNOR to build </a:t>
            </a:r>
            <a:r>
              <a:rPr lang="en-US" dirty="0" smtClean="0"/>
              <a:t>code.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Cryptography</a:t>
            </a:r>
            <a:r>
              <a:rPr lang="en-US" dirty="0" smtClean="0"/>
              <a:t>: is the science of secret writing. </a:t>
            </a:r>
            <a:r>
              <a:rPr lang="en-US" dirty="0"/>
              <a:t>The principle behind cryptography is that only the intended recipient of a communication will be able to read it. Cryptography is used in programming to create privacy and security by requiring users to confirm their identity or allowing users to </a:t>
            </a:r>
            <a:r>
              <a:rPr lang="en-US" dirty="0" smtClean="0"/>
              <a:t>securely </a:t>
            </a:r>
            <a:r>
              <a:rPr lang="en-US" dirty="0"/>
              <a:t>exchange messages back and forth. 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2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674255"/>
            <a:ext cx="10059508" cy="563510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Mathematical Induction</a:t>
            </a:r>
            <a:r>
              <a:rPr lang="en-US" dirty="0" smtClean="0"/>
              <a:t>: is </a:t>
            </a:r>
            <a:r>
              <a:rPr lang="en-US" dirty="0"/>
              <a:t>the foundation of any recursive </a:t>
            </a:r>
            <a:r>
              <a:rPr lang="en-US" dirty="0" smtClean="0"/>
              <a:t>programming. </a:t>
            </a:r>
            <a:r>
              <a:rPr lang="en-US" dirty="0"/>
              <a:t>Recursion is a programming approach in which a function or algorithm repeatedly </a:t>
            </a:r>
            <a:r>
              <a:rPr lang="en-US" dirty="0" smtClean="0"/>
              <a:t>calls </a:t>
            </a:r>
            <a:r>
              <a:rPr lang="en-US" dirty="0"/>
              <a:t>itself until a certain condition is met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Probability and Statistics</a:t>
            </a:r>
            <a:r>
              <a:rPr lang="en-US" dirty="0" smtClean="0"/>
              <a:t>: Algorithms </a:t>
            </a:r>
            <a:r>
              <a:rPr lang="en-US" dirty="0"/>
              <a:t>within machine learning use models of underlying probability distribution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Calculus</a:t>
            </a:r>
            <a:r>
              <a:rPr lang="en-US" dirty="0" smtClean="0"/>
              <a:t>: </a:t>
            </a:r>
            <a:r>
              <a:rPr lang="en-US" dirty="0"/>
              <a:t>To optimize a machine learning algorithm, </a:t>
            </a:r>
            <a:r>
              <a:rPr lang="en-US" dirty="0" smtClean="0"/>
              <a:t>multivariate calculus is used. Calculus is also used in </a:t>
            </a:r>
            <a:r>
              <a:rPr lang="en-US" dirty="0"/>
              <a:t>simulation-based programs when objects have to interact with each </a:t>
            </a:r>
            <a:r>
              <a:rPr lang="en-US" dirty="0" smtClean="0"/>
              <a:t>other.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Graph Theory</a:t>
            </a:r>
            <a:r>
              <a:rPr lang="en-US" dirty="0" smtClean="0"/>
              <a:t>: </a:t>
            </a:r>
            <a:r>
              <a:rPr lang="en-US" dirty="0"/>
              <a:t>Proofs and theorems of graph theory help programmers create navigable code and also navigate through programming more easily.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1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</a:t>
            </a:r>
            <a:r>
              <a:rPr lang="en-US" dirty="0" smtClean="0"/>
              <a:t> </a:t>
            </a:r>
            <a:r>
              <a:rPr lang="en-US" dirty="0"/>
              <a:t>1</a:t>
            </a:r>
            <a:r>
              <a:rPr lang="en-US" dirty="0" smtClean="0"/>
              <a:t>: BASIC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145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Linear Equations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Quadratic Equations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Inequalities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79684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727200"/>
                <a:ext cx="10059508" cy="4784435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000" dirty="0"/>
                  <a:t>A linear equation in two variables has an infinite number of solutions. Its graph is a straight line. Every point on the line is a solution to the equation and every solution to the equation is a point on the line. </a:t>
                </a:r>
              </a:p>
              <a:p>
                <a:pPr algn="just"/>
                <a:r>
                  <a:rPr lang="en-US" sz="2000" dirty="0"/>
                  <a:t>To solve a system of two linear equations (simultaneous equations), we need to find the values of the variables that are solutions to both equations. Meaning, we are looking for the ordered pairs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that make both equations true. These are called the solutions of a system of equations. </a:t>
                </a:r>
              </a:p>
              <a:p>
                <a:pPr algn="just"/>
                <a:r>
                  <a:rPr lang="en-US" sz="2000" dirty="0"/>
                  <a:t>Simultaneous equations can be solved by graphing, substitution or elimination methods. </a:t>
                </a:r>
              </a:p>
              <a:p>
                <a:r>
                  <a:rPr lang="en-US" sz="2000" b="1" dirty="0" smtClean="0"/>
                  <a:t>Linear Equations with two variables</a:t>
                </a:r>
              </a:p>
              <a:p>
                <a:r>
                  <a:rPr lang="en-US" sz="2000" dirty="0" smtClean="0"/>
                  <a:t>Example of a system of two linear equations is given below: 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sz="2000" i="1" dirty="0" smtClean="0"/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727200"/>
                <a:ext cx="10059508" cy="4784435"/>
              </a:xfrm>
              <a:blipFill>
                <a:blip r:embed="rId2"/>
                <a:stretch>
                  <a:fillRect l="-1091" t="-1274" r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79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489527"/>
                <a:ext cx="10355072" cy="607752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Example 1:</a:t>
                </a:r>
                <a:r>
                  <a:rPr lang="en-US" dirty="0" smtClean="0"/>
                  <a:t> Solve the following </a:t>
                </a:r>
                <a:r>
                  <a:rPr lang="en-US" dirty="0"/>
                  <a:t>system of two linear equations </a:t>
                </a:r>
                <a:r>
                  <a:rPr lang="en-US" dirty="0" smtClean="0"/>
                  <a:t>by substitution </a:t>
                </a:r>
                <a:r>
                  <a:rPr lang="en-US" dirty="0"/>
                  <a:t>/</a:t>
                </a:r>
                <a:r>
                  <a:rPr lang="en-US" dirty="0" smtClean="0"/>
                  <a:t> elimination methods: </a:t>
                </a:r>
              </a:p>
              <a:p>
                <a:r>
                  <a:rPr lang="en-US" i="1" dirty="0" smtClean="0"/>
                  <a:t>1)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=−12</m:t>
                    </m:r>
                  </m:oMath>
                </a14:m>
                <a:endParaRPr lang="en-US" i="1" dirty="0" smtClean="0"/>
              </a:p>
              <a:p>
                <a:r>
                  <a:rPr lang="en-US" i="1" dirty="0"/>
                  <a:t> </a:t>
                </a:r>
                <a:r>
                  <a:rPr lang="en-US" i="1" dirty="0" smtClean="0"/>
                  <a:t>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endParaRPr lang="en-US" i="1" dirty="0" smtClean="0"/>
              </a:p>
              <a:p>
                <a:r>
                  <a:rPr lang="en-US" i="1" dirty="0" smtClean="0"/>
                  <a:t>2)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i="1" dirty="0" smtClean="0"/>
              </a:p>
              <a:p>
                <a:r>
                  <a:rPr lang="en-US" i="1" dirty="0"/>
                  <a:t> </a:t>
                </a:r>
                <a:r>
                  <a:rPr lang="en-US" i="1" dirty="0" smtClean="0"/>
                  <a:t>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i="1" dirty="0" smtClean="0"/>
              </a:p>
              <a:p>
                <a:r>
                  <a:rPr lang="en-US" b="1" dirty="0" smtClean="0"/>
                  <a:t>Question 1:</a:t>
                </a:r>
                <a:r>
                  <a:rPr lang="en-US" i="1" dirty="0" smtClean="0"/>
                  <a:t> </a:t>
                </a:r>
                <a:r>
                  <a:rPr lang="en-US" dirty="0"/>
                  <a:t>Solve the following </a:t>
                </a:r>
                <a:r>
                  <a:rPr lang="en-US" dirty="0" smtClean="0"/>
                  <a:t>system of two linear equations by </a:t>
                </a:r>
                <a:r>
                  <a:rPr lang="en-US" dirty="0"/>
                  <a:t>substitution / elimination methods: </a:t>
                </a:r>
                <a:endParaRPr lang="en-US" i="1" dirty="0" smtClean="0"/>
              </a:p>
              <a:p>
                <a:r>
                  <a:rPr lang="en-US" i="1" dirty="0"/>
                  <a:t>1</a:t>
                </a:r>
                <a:r>
                  <a:rPr lang="en-US" i="1" dirty="0" smtClean="0"/>
                  <a:t>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=−10</m:t>
                    </m:r>
                  </m:oMath>
                </a14:m>
                <a:endParaRPr lang="en-US" i="1" dirty="0" smtClean="0"/>
              </a:p>
              <a:p>
                <a:r>
                  <a:rPr lang="en-US" i="1" dirty="0"/>
                  <a:t> </a:t>
                </a:r>
                <a:r>
                  <a:rPr lang="en-US" i="1" dirty="0" smtClean="0"/>
                  <a:t>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i="1" dirty="0" smtClean="0"/>
              </a:p>
              <a:p>
                <a:r>
                  <a:rPr lang="en-US" i="1" dirty="0"/>
                  <a:t>2</a:t>
                </a:r>
                <a:r>
                  <a:rPr lang="en-US" i="1" dirty="0" smtClean="0"/>
                  <a:t>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i="1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endParaRPr lang="en-US" i="1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489527"/>
                <a:ext cx="10355072" cy="6077528"/>
              </a:xfrm>
              <a:blipFill>
                <a:blip r:embed="rId2"/>
                <a:stretch>
                  <a:fillRect l="-1177" t="-1103" r="-1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11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4327" y="831273"/>
                <a:ext cx="10566399" cy="550579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 smtClean="0"/>
                  <a:t>Question 2:</a:t>
                </a:r>
                <a:r>
                  <a:rPr lang="en-US" dirty="0" smtClean="0"/>
                  <a:t> Solve the following system of linear equations?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=−1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=8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b="1" dirty="0" smtClean="0"/>
                  <a:t>Solution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The given equations become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–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–1 </m:t>
                    </m:r>
                  </m:oMath>
                </a14:m>
                <a:r>
                  <a:rPr lang="en-US" dirty="0"/>
                  <a:t>⇒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–2 </m:t>
                    </m:r>
                  </m:oMath>
                </a14:m>
                <a:r>
                  <a:rPr lang="en-US" dirty="0"/>
                  <a:t>….(</a:t>
                </a:r>
                <a:r>
                  <a:rPr lang="en-US" dirty="0" err="1"/>
                  <a:t>i</a:t>
                </a:r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8 </m:t>
                    </m:r>
                  </m:oMath>
                </a14:m>
                <a:r>
                  <a:rPr lang="en-US" dirty="0"/>
                  <a:t>⇒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16</m:t>
                    </m:r>
                  </m:oMath>
                </a14:m>
                <a:r>
                  <a:rPr lang="en-US" dirty="0"/>
                  <a:t> ….(ii)</a:t>
                </a:r>
              </a:p>
              <a:p>
                <a:r>
                  <a:rPr lang="en-US" dirty="0"/>
                  <a:t>Multiplying equation (ii) by 2 on both sides and adding (</a:t>
                </a:r>
                <a:r>
                  <a:rPr lang="en-US" dirty="0" err="1"/>
                  <a:t>i</a:t>
                </a:r>
                <a:r>
                  <a:rPr lang="en-US" dirty="0"/>
                  <a:t>) and (ii), we get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+ (–2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–2 + 32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⇒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30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⇒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6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4</a:t>
                </a:r>
                <a:r>
                  <a:rPr lang="en-US" dirty="0"/>
                  <a:t> ⇒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4327" y="831273"/>
                <a:ext cx="10566399" cy="5505796"/>
              </a:xfrm>
              <a:blipFill>
                <a:blip r:embed="rId2"/>
                <a:stretch>
                  <a:fillRect l="-80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09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59DBAC615C1A48A1F96ADB2450E5DF" ma:contentTypeVersion="0" ma:contentTypeDescription="Create a new document." ma:contentTypeScope="" ma:versionID="0f9c3b2fe5d4db7ec9f2626a5a3619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AF2B8C-9E65-45C7-8B46-1A27CBD06530}"/>
</file>

<file path=customXml/itemProps2.xml><?xml version="1.0" encoding="utf-8"?>
<ds:datastoreItem xmlns:ds="http://schemas.openxmlformats.org/officeDocument/2006/customXml" ds:itemID="{4BF7D94F-FDE9-4F47-AF66-79CE62138DD5}"/>
</file>

<file path=customXml/itemProps3.xml><?xml version="1.0" encoding="utf-8"?>
<ds:datastoreItem xmlns:ds="http://schemas.openxmlformats.org/officeDocument/2006/customXml" ds:itemID="{1D59C2A1-EB50-4952-9653-A0CC81DFD3CE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2007</TotalTime>
  <Words>1542</Words>
  <Application>Microsoft Office PowerPoint</Application>
  <PresentationFormat>Widescreen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Cambria Math</vt:lpstr>
      <vt:lpstr>Tw Cen MT</vt:lpstr>
      <vt:lpstr>Tw Cen MT Condensed</vt:lpstr>
      <vt:lpstr>Wingdings</vt:lpstr>
      <vt:lpstr>Wingdings 3</vt:lpstr>
      <vt:lpstr>Integral</vt:lpstr>
      <vt:lpstr>Introduction to functional mathematics</vt:lpstr>
      <vt:lpstr>Outline</vt:lpstr>
      <vt:lpstr>Math for programmers</vt:lpstr>
      <vt:lpstr>PowerPoint Presentation</vt:lpstr>
      <vt:lpstr>topic 1: BASIC algebra</vt:lpstr>
      <vt:lpstr>outline</vt:lpstr>
      <vt:lpstr>Linear equations</vt:lpstr>
      <vt:lpstr>PowerPoint Presentation</vt:lpstr>
      <vt:lpstr>PowerPoint Presentation</vt:lpstr>
      <vt:lpstr>PowerPoint Presentation</vt:lpstr>
      <vt:lpstr>Quadratic equations</vt:lpstr>
      <vt:lpstr>PowerPoint Presentation</vt:lpstr>
      <vt:lpstr>inequalities</vt:lpstr>
      <vt:lpstr>functions</vt:lpstr>
      <vt:lpstr>Inverse of a function</vt:lpstr>
      <vt:lpstr>PowerPoint Presentation</vt:lpstr>
      <vt:lpstr>PowerPoint Presentation</vt:lpstr>
      <vt:lpstr>PowerPoint Presentation</vt:lpstr>
    </vt:vector>
  </TitlesOfParts>
  <Company>ADEC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Algebra</dc:title>
  <dc:creator>Afaq Altaf</dc:creator>
  <cp:lastModifiedBy>Afaq Altaf</cp:lastModifiedBy>
  <cp:revision>78</cp:revision>
  <dcterms:created xsi:type="dcterms:W3CDTF">2021-11-10T07:21:58Z</dcterms:created>
  <dcterms:modified xsi:type="dcterms:W3CDTF">2023-03-23T09:03:53Z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0x0101000259DBAC615C1A48A1F96ADB2450E5DF</vt:lpwstr>
  </property>
</Properties>
</file>