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5-4867-4578-A148-47934C8D7AB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CFA969-985A-4A1E-964A-49127ABE0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94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5-4867-4578-A148-47934C8D7AB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CFA969-985A-4A1E-964A-49127ABE0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83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5-4867-4578-A148-47934C8D7AB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CFA969-985A-4A1E-964A-49127ABE0AC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5519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5-4867-4578-A148-47934C8D7AB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CFA969-985A-4A1E-964A-49127ABE0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222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5-4867-4578-A148-47934C8D7AB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CFA969-985A-4A1E-964A-49127ABE0AC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9568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5-4867-4578-A148-47934C8D7AB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CFA969-985A-4A1E-964A-49127ABE0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86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5-4867-4578-A148-47934C8D7AB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A969-985A-4A1E-964A-49127ABE0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046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5-4867-4578-A148-47934C8D7AB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A969-985A-4A1E-964A-49127ABE0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61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5-4867-4578-A148-47934C8D7AB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A969-985A-4A1E-964A-49127ABE0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9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5-4867-4578-A148-47934C8D7AB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CFA969-985A-4A1E-964A-49127ABE0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52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5-4867-4578-A148-47934C8D7AB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CFA969-985A-4A1E-964A-49127ABE0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09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5-4867-4578-A148-47934C8D7AB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CFA969-985A-4A1E-964A-49127ABE0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45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5-4867-4578-A148-47934C8D7AB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A969-985A-4A1E-964A-49127ABE0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6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5-4867-4578-A148-47934C8D7AB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A969-985A-4A1E-964A-49127ABE0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9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5-4867-4578-A148-47934C8D7AB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A969-985A-4A1E-964A-49127ABE0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9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5-4867-4578-A148-47934C8D7AB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CFA969-985A-4A1E-964A-49127ABE0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6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81D45-4867-4578-A148-47934C8D7ABB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CFA969-985A-4A1E-964A-49127ABE0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8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B2C382-DA70-4475-A988-B23496F4367F}"/>
              </a:ext>
            </a:extLst>
          </p:cNvPr>
          <p:cNvSpPr/>
          <p:nvPr/>
        </p:nvSpPr>
        <p:spPr>
          <a:xfrm>
            <a:off x="2377425" y="138988"/>
            <a:ext cx="74371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CONSTRAINTS IN 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B452AD-5EFE-C792-8901-78934EA91698}"/>
              </a:ext>
            </a:extLst>
          </p:cNvPr>
          <p:cNvSpPr/>
          <p:nvPr/>
        </p:nvSpPr>
        <p:spPr>
          <a:xfrm>
            <a:off x="2464108" y="1305341"/>
            <a:ext cx="4081567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null</a:t>
            </a:r>
          </a:p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Foreign Key</a:t>
            </a:r>
          </a:p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Primary Key</a:t>
            </a:r>
          </a:p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</a:t>
            </a:r>
          </a:p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Default</a:t>
            </a:r>
          </a:p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Unique</a:t>
            </a:r>
            <a:endParaRPr lang="en-US" sz="5400" b="1" cap="none" spc="0" dirty="0">
              <a:ln w="13462">
                <a:solidFill>
                  <a:schemeClr val="bg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146" name="Picture 2" descr="Types of Constraints - Testingpool">
            <a:extLst>
              <a:ext uri="{FF2B5EF4-FFF2-40B4-BE49-F238E27FC236}">
                <a16:creationId xmlns:a16="http://schemas.microsoft.com/office/drawing/2014/main" id="{8E3E9A01-63FD-BEB1-38A4-27B8DC707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09" y="1397677"/>
            <a:ext cx="5713691" cy="532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98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7BD5B6F-B817-94C7-D8BD-AC46C0A19B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67618" y="2545920"/>
            <a:ext cx="9849570" cy="346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283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Patients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PatientID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PatientName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Sex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Age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MedInsuranceNo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AadharNo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PRIMARY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PatientID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AE6CBE-5605-CE4D-3E7C-B3937A9D5219}"/>
              </a:ext>
            </a:extLst>
          </p:cNvPr>
          <p:cNvSpPr/>
          <p:nvPr/>
        </p:nvSpPr>
        <p:spPr>
          <a:xfrm>
            <a:off x="3926174" y="120594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example</a:t>
            </a:r>
            <a:endParaRPr lang="en-US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0DE35-923E-E450-3243-69433D5AA637}"/>
              </a:ext>
            </a:extLst>
          </p:cNvPr>
          <p:cNvSpPr txBox="1"/>
          <p:nvPr/>
        </p:nvSpPr>
        <p:spPr>
          <a:xfrm>
            <a:off x="1913964" y="1043924"/>
            <a:ext cx="83640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 err="1">
                <a:solidFill>
                  <a:srgbClr val="445578"/>
                </a:solidFill>
                <a:effectLst/>
                <a:latin typeface="Inter"/>
              </a:rPr>
              <a:t>PatientID</a:t>
            </a:r>
            <a:r>
              <a:rPr lang="en-US" sz="2800" b="0" i="0" dirty="0">
                <a:solidFill>
                  <a:srgbClr val="445578"/>
                </a:solidFill>
                <a:effectLst/>
                <a:latin typeface="Inter"/>
              </a:rPr>
              <a:t>, </a:t>
            </a:r>
            <a:r>
              <a:rPr lang="en-US" sz="2800" b="0" i="0" dirty="0" err="1">
                <a:solidFill>
                  <a:srgbClr val="445578"/>
                </a:solidFill>
                <a:effectLst/>
                <a:latin typeface="Inter"/>
              </a:rPr>
              <a:t>MedInsuranceNo</a:t>
            </a:r>
            <a:r>
              <a:rPr lang="en-US" sz="2800" b="0" i="0" dirty="0">
                <a:solidFill>
                  <a:srgbClr val="445578"/>
                </a:solidFill>
                <a:effectLst/>
                <a:latin typeface="Inter"/>
              </a:rPr>
              <a:t>, </a:t>
            </a:r>
            <a:r>
              <a:rPr lang="en-US" sz="2800" b="0" i="0" dirty="0" err="1">
                <a:solidFill>
                  <a:srgbClr val="445578"/>
                </a:solidFill>
                <a:effectLst/>
                <a:latin typeface="Inter"/>
              </a:rPr>
              <a:t>AadharNo</a:t>
            </a:r>
            <a:r>
              <a:rPr lang="en-US" sz="2800" b="0" i="0" dirty="0">
                <a:solidFill>
                  <a:srgbClr val="445578"/>
                </a:solidFill>
                <a:effectLst/>
                <a:latin typeface="Inter"/>
              </a:rPr>
              <a:t> are chosen as the candidate keys from the Patients table. Either of them can be chosen as a Primary key.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7963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D1C7-D921-CBAA-8C76-15EF99C8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454" y="0"/>
            <a:ext cx="8911687" cy="1280890"/>
          </a:xfrm>
        </p:spPr>
        <p:txBody>
          <a:bodyPr>
            <a:normAutofit/>
          </a:bodyPr>
          <a:lstStyle/>
          <a:p>
            <a:r>
              <a:rPr lang="en-IN" sz="5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4E7D8-FCFB-7F76-7BD0-30D2C4D5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80890"/>
            <a:ext cx="12039600" cy="5577110"/>
          </a:xfrm>
        </p:spPr>
        <p:txBody>
          <a:bodyPr>
            <a:normAutofit lnSpcReduction="10000"/>
          </a:bodyPr>
          <a:lstStyle/>
          <a:p>
            <a:r>
              <a:rPr lang="en-US" sz="2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foreign key is a set of attributes in a table that refers to the primary key of another table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sz="3200" b="1" i="0" dirty="0">
                <a:solidFill>
                  <a:srgbClr val="1B2437"/>
                </a:solidFill>
                <a:effectLst/>
                <a:latin typeface="Inter"/>
              </a:rPr>
              <a:t>Rules for Foreign Key</a:t>
            </a:r>
            <a:endParaRPr lang="en-US" sz="3200" b="0" i="0" dirty="0">
              <a:solidFill>
                <a:srgbClr val="1B2437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5578"/>
                </a:solidFill>
                <a:effectLst/>
                <a:latin typeface="Inter"/>
              </a:rPr>
              <a:t>Relationship between both the tables is known as referential integrity.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5578"/>
                </a:solidFill>
                <a:effectLst/>
                <a:latin typeface="Inter"/>
              </a:rPr>
              <a:t>A single table can have multiple foreign keys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5578"/>
                </a:solidFill>
                <a:effectLst/>
                <a:latin typeface="Inter"/>
              </a:rPr>
              <a:t>A foreign key can have NULL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5578"/>
                </a:solidFill>
                <a:effectLst/>
                <a:latin typeface="Inter"/>
              </a:rPr>
              <a:t>You can duplicate foreign keys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5578"/>
                </a:solidFill>
                <a:effectLst/>
                <a:latin typeface="Inter"/>
              </a:rPr>
              <a:t>The table consisting of the foreign key is known as the CHILD table and the table that is referred by the foreign key is called the parent 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60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32EE-83DA-6728-34EE-54BCA9D3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360" y="208347"/>
            <a:ext cx="8911687" cy="1280890"/>
          </a:xfrm>
        </p:spPr>
        <p:txBody>
          <a:bodyPr/>
          <a:lstStyle/>
          <a:p>
            <a:r>
              <a:rPr lang="en-IN" u="sng" dirty="0"/>
              <a:t>For 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3F0891-199A-25BF-BC71-CE1ABAF32B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01625" y="2565888"/>
            <a:ext cx="7800109" cy="408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283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CheckupDetails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PatientID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AnnualCheckUpMonth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Price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PRIMARY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PatientID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FOREIGN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PatientID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REFERENCES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Patients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PatientID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ACBD4-1287-22F2-5429-784494E34B14}"/>
              </a:ext>
            </a:extLst>
          </p:cNvPr>
          <p:cNvSpPr txBox="1"/>
          <p:nvPr/>
        </p:nvSpPr>
        <p:spPr>
          <a:xfrm>
            <a:off x="1960913" y="1102659"/>
            <a:ext cx="87408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 err="1">
                <a:solidFill>
                  <a:srgbClr val="445578"/>
                </a:solidFill>
                <a:effectLst/>
                <a:latin typeface="Inter"/>
              </a:rPr>
              <a:t>PatientID</a:t>
            </a:r>
            <a:r>
              <a:rPr lang="en-US" sz="3200" b="0" i="0" dirty="0">
                <a:solidFill>
                  <a:srgbClr val="445578"/>
                </a:solidFill>
                <a:effectLst/>
                <a:latin typeface="Inter"/>
              </a:rPr>
              <a:t> in the </a:t>
            </a:r>
            <a:r>
              <a:rPr lang="en-US" sz="3200" b="0" i="0" dirty="0" err="1">
                <a:solidFill>
                  <a:srgbClr val="445578"/>
                </a:solidFill>
                <a:effectLst/>
                <a:latin typeface="Inter"/>
              </a:rPr>
              <a:t>CheckupDetails</a:t>
            </a:r>
            <a:r>
              <a:rPr lang="en-US" sz="3200" b="0" i="0" dirty="0">
                <a:solidFill>
                  <a:srgbClr val="445578"/>
                </a:solidFill>
                <a:effectLst/>
                <a:latin typeface="Inter"/>
              </a:rPr>
              <a:t> table is referred to the </a:t>
            </a:r>
            <a:r>
              <a:rPr lang="en-US" sz="3200" b="0" i="0" dirty="0" err="1">
                <a:solidFill>
                  <a:srgbClr val="445578"/>
                </a:solidFill>
                <a:effectLst/>
                <a:latin typeface="Inter"/>
              </a:rPr>
              <a:t>PatientID</a:t>
            </a:r>
            <a:r>
              <a:rPr lang="en-US" sz="3200" b="0" i="0" dirty="0">
                <a:solidFill>
                  <a:srgbClr val="445578"/>
                </a:solidFill>
                <a:effectLst/>
                <a:latin typeface="Inter"/>
              </a:rPr>
              <a:t> in the Patients table.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32381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B4BD-3B05-418B-0FE9-596720A22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502" y="1260764"/>
            <a:ext cx="11916497" cy="5597236"/>
          </a:xfrm>
        </p:spPr>
        <p:txBody>
          <a:bodyPr>
            <a:normAutofit lnSpcReduction="10000"/>
          </a:bodyPr>
          <a:lstStyle/>
          <a:p>
            <a:r>
              <a:rPr lang="en-US" sz="3200" b="0" i="0" dirty="0">
                <a:solidFill>
                  <a:srgbClr val="445578"/>
                </a:solidFill>
                <a:effectLst/>
                <a:latin typeface="Inter"/>
              </a:rPr>
              <a:t>As the name suggests, all the candidate keys which are not selected as primary keys are known as the Alternate Key.</a:t>
            </a:r>
          </a:p>
          <a:p>
            <a:pPr algn="l"/>
            <a:r>
              <a:rPr lang="en-US" sz="3200" b="1" i="0" dirty="0">
                <a:solidFill>
                  <a:srgbClr val="1B2437"/>
                </a:solidFill>
                <a:effectLst/>
                <a:latin typeface="Inter"/>
              </a:rPr>
              <a:t>Rules for Alternate Key</a:t>
            </a:r>
            <a:endParaRPr lang="en-US" sz="3200" b="0" i="0" dirty="0">
              <a:solidFill>
                <a:srgbClr val="1B2437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5578"/>
                </a:solidFill>
                <a:effectLst/>
                <a:latin typeface="Inter"/>
              </a:rPr>
              <a:t>Unique values must be present in all columns, chosen as alternate key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5578"/>
                </a:solidFill>
                <a:effectLst/>
                <a:latin typeface="Inter"/>
              </a:rPr>
              <a:t>The alternate key is a part of candidate key but is not connected to primary key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5578"/>
                </a:solidFill>
                <a:effectLst/>
                <a:latin typeface="Inter"/>
              </a:rPr>
              <a:t>In case a table contains a single candidate key then it will be chosen as the primary key. In that case there won’t be any alternate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5578"/>
                </a:solidFill>
                <a:effectLst/>
                <a:latin typeface="Inter"/>
              </a:rPr>
              <a:t>It is defined by the UNIQUE keyword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5B1AF-6E80-159B-5FCF-7AF8AD21067F}"/>
              </a:ext>
            </a:extLst>
          </p:cNvPr>
          <p:cNvSpPr/>
          <p:nvPr/>
        </p:nvSpPr>
        <p:spPr>
          <a:xfrm>
            <a:off x="2816205" y="182571"/>
            <a:ext cx="73253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Alternate Key</a:t>
            </a:r>
            <a:endParaRPr lang="en-US" sz="54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3143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7608-D789-C43D-97B7-4DA4FCDD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020" y="218843"/>
            <a:ext cx="8911687" cy="1280890"/>
          </a:xfrm>
        </p:spPr>
        <p:txBody>
          <a:bodyPr/>
          <a:lstStyle/>
          <a:p>
            <a:r>
              <a:rPr lang="en-IN" u="sng" dirty="0"/>
              <a:t>For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56E0-FD4B-D6CB-7395-D0012250B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88" y="1280890"/>
            <a:ext cx="12009811" cy="5577110"/>
          </a:xfrm>
        </p:spPr>
        <p:txBody>
          <a:bodyPr/>
          <a:lstStyle/>
          <a:p>
            <a:r>
              <a:rPr lang="en-US" sz="3200" b="0" i="0" dirty="0">
                <a:solidFill>
                  <a:srgbClr val="445578"/>
                </a:solidFill>
                <a:effectLst/>
                <a:latin typeface="Inter"/>
              </a:rPr>
              <a:t>If the </a:t>
            </a:r>
            <a:r>
              <a:rPr lang="en-US" sz="3200" b="0" i="0" dirty="0" err="1">
                <a:solidFill>
                  <a:srgbClr val="445578"/>
                </a:solidFill>
                <a:effectLst/>
                <a:latin typeface="Inter"/>
              </a:rPr>
              <a:t>PatientID</a:t>
            </a:r>
            <a:r>
              <a:rPr lang="en-US" sz="3200" b="0" i="0" dirty="0">
                <a:solidFill>
                  <a:srgbClr val="445578"/>
                </a:solidFill>
                <a:effectLst/>
                <a:latin typeface="Inter"/>
              </a:rPr>
              <a:t> is selected as the Primary Key, then the </a:t>
            </a:r>
            <a:r>
              <a:rPr lang="en-US" sz="3200" b="0" i="0" dirty="0" err="1">
                <a:solidFill>
                  <a:srgbClr val="445578"/>
                </a:solidFill>
                <a:effectLst/>
                <a:latin typeface="Inter"/>
              </a:rPr>
              <a:t>MedInsuranceNo</a:t>
            </a:r>
            <a:r>
              <a:rPr lang="en-US" sz="3200" b="0" i="0" dirty="0">
                <a:solidFill>
                  <a:srgbClr val="445578"/>
                </a:solidFill>
                <a:effectLst/>
                <a:latin typeface="Inter"/>
              </a:rPr>
              <a:t> and the </a:t>
            </a:r>
            <a:r>
              <a:rPr lang="en-US" sz="3200" b="0" i="0" dirty="0" err="1">
                <a:solidFill>
                  <a:srgbClr val="445578"/>
                </a:solidFill>
                <a:effectLst/>
                <a:latin typeface="Inter"/>
              </a:rPr>
              <a:t>AadharNo</a:t>
            </a:r>
            <a:r>
              <a:rPr lang="en-US" sz="3200" b="0" i="0" dirty="0">
                <a:solidFill>
                  <a:srgbClr val="445578"/>
                </a:solidFill>
                <a:effectLst/>
                <a:latin typeface="Inter"/>
              </a:rPr>
              <a:t> are known as the alternate keys.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BD8903-1DA3-9841-D9A5-C7167ED7E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095" y="2389929"/>
            <a:ext cx="7315199" cy="3591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283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Patients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PatientID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PRIMARY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PatientName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Sex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Age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MedInsuranceNo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UNIQUE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AadharNo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9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49A54-AA65-EF17-C318-9295C52F3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6" y="1259542"/>
            <a:ext cx="11956024" cy="5575010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445578"/>
                </a:solidFill>
                <a:effectLst/>
                <a:latin typeface="Inter"/>
              </a:rPr>
              <a:t>As the  name suggests a composite key is a combination of multiple columns that can uniquely identify tuples.</a:t>
            </a:r>
          </a:p>
          <a:p>
            <a:pPr algn="l"/>
            <a:r>
              <a:rPr lang="en-US" sz="2800" b="1" i="0" dirty="0">
                <a:solidFill>
                  <a:srgbClr val="445578"/>
                </a:solidFill>
                <a:effectLst/>
                <a:latin typeface="Inter"/>
              </a:rPr>
              <a:t>Example:</a:t>
            </a:r>
            <a:endParaRPr lang="en-US" sz="2800" b="0" i="0" dirty="0">
              <a:solidFill>
                <a:srgbClr val="445578"/>
              </a:solidFill>
              <a:effectLst/>
              <a:latin typeface="Inter"/>
            </a:endParaRPr>
          </a:p>
          <a:p>
            <a:pPr algn="l"/>
            <a:r>
              <a:rPr lang="en-US" sz="2800" b="0" i="0" dirty="0" err="1">
                <a:solidFill>
                  <a:srgbClr val="445578"/>
                </a:solidFill>
                <a:effectLst/>
                <a:latin typeface="Inter"/>
              </a:rPr>
              <a:t>PaitentID</a:t>
            </a:r>
            <a:r>
              <a:rPr lang="en-US" sz="2800" b="0" i="0" dirty="0">
                <a:solidFill>
                  <a:srgbClr val="445578"/>
                </a:solidFill>
                <a:effectLst/>
                <a:latin typeface="Inter"/>
              </a:rPr>
              <a:t> and </a:t>
            </a:r>
            <a:r>
              <a:rPr lang="en-US" sz="2800" b="0" i="0" dirty="0" err="1">
                <a:solidFill>
                  <a:srgbClr val="445578"/>
                </a:solidFill>
                <a:effectLst/>
                <a:latin typeface="Inter"/>
              </a:rPr>
              <a:t>AnnualCheckupMonth</a:t>
            </a:r>
            <a:r>
              <a:rPr lang="en-US" sz="2800" b="0" i="0" dirty="0">
                <a:solidFill>
                  <a:srgbClr val="445578"/>
                </a:solidFill>
                <a:effectLst/>
                <a:latin typeface="Inter"/>
              </a:rPr>
              <a:t> can be considered together as a composite key.</a:t>
            </a:r>
          </a:p>
          <a:p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E72044-30F9-C615-75C6-1BADBEEE05FB}"/>
              </a:ext>
            </a:extLst>
          </p:cNvPr>
          <p:cNvSpPr/>
          <p:nvPr/>
        </p:nvSpPr>
        <p:spPr>
          <a:xfrm>
            <a:off x="3745915" y="23448"/>
            <a:ext cx="5291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Composite Key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C790B3-536F-1B39-2732-038BE2A1A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749" y="3639732"/>
            <a:ext cx="6096000" cy="272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283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Patients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PatientID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PatientName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Sex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Age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MedInsuranceNo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AadharNo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PRIMARY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PatientID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MedInsuranceNo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88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01E27-23FA-74CB-DA98-32AD1478F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34" y="1232646"/>
            <a:ext cx="11996365" cy="5601905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445578"/>
                </a:solidFill>
                <a:effectLst/>
                <a:latin typeface="Inter"/>
              </a:rPr>
              <a:t>The Unique key is quite similar to primary keys in a database. The only difference is that the unique keys allow a single NULL value in the column and must not have any duplicate values. </a:t>
            </a:r>
          </a:p>
          <a:p>
            <a:pPr algn="l"/>
            <a:r>
              <a:rPr lang="en-US" sz="2800" b="1" i="0" dirty="0">
                <a:solidFill>
                  <a:srgbClr val="445578"/>
                </a:solidFill>
                <a:effectLst/>
                <a:latin typeface="Inter"/>
              </a:rPr>
              <a:t>Example:</a:t>
            </a:r>
            <a:endParaRPr lang="en-US" sz="2800" b="0" i="0" dirty="0">
              <a:solidFill>
                <a:srgbClr val="445578"/>
              </a:solidFill>
              <a:effectLst/>
              <a:latin typeface="Inter"/>
            </a:endParaRPr>
          </a:p>
          <a:p>
            <a:pPr algn="l"/>
            <a:r>
              <a:rPr lang="en-US" sz="2800" b="0" i="0" dirty="0" err="1">
                <a:solidFill>
                  <a:srgbClr val="445578"/>
                </a:solidFill>
                <a:effectLst/>
                <a:latin typeface="Inter"/>
              </a:rPr>
              <a:t>MedInsuranceNo</a:t>
            </a:r>
            <a:r>
              <a:rPr lang="en-US" sz="2800" b="0" i="0" dirty="0">
                <a:solidFill>
                  <a:srgbClr val="445578"/>
                </a:solidFill>
                <a:effectLst/>
                <a:latin typeface="Inter"/>
              </a:rPr>
              <a:t> can be considered as a unique key.</a:t>
            </a:r>
          </a:p>
          <a:p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B4D01A-F484-E915-0496-CACFD5961710}"/>
              </a:ext>
            </a:extLst>
          </p:cNvPr>
          <p:cNvSpPr/>
          <p:nvPr/>
        </p:nvSpPr>
        <p:spPr>
          <a:xfrm>
            <a:off x="4260842" y="23448"/>
            <a:ext cx="3966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Unique Key</a:t>
            </a:r>
            <a:endParaRPr lang="en-US" sz="54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B44C6A-E16F-C3D5-AF8B-4297DBDC2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088" y="3749793"/>
            <a:ext cx="10401911" cy="26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283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Patients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PatientID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PatientName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Sex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Age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MedInsuranceNo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AadharNo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UNIQUE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MedInsuranceNo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5578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95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2C97-AE97-291F-688A-E6D6BA4B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0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000" i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8CD3-D36F-E31D-97C5-8AB8E4C8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115" y="1280890"/>
            <a:ext cx="11719765" cy="5402298"/>
          </a:xfrm>
        </p:spPr>
        <p:txBody>
          <a:bodyPr>
            <a:normAutofit lnSpcReduction="10000"/>
          </a:bodyPr>
          <a:lstStyle/>
          <a:p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Syntax to apply the NOT NULL constraint during table creation:</a:t>
            </a:r>
          </a:p>
          <a:p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CREATE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inter-regular"/>
              </a:rPr>
              <a:t>TableName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inter-regular"/>
              </a:rPr>
              <a:t> (ColumnName1 datatype </a:t>
            </a:r>
            <a:r>
              <a:rPr lang="en-IN" sz="2400" b="1" i="0" dirty="0">
                <a:solidFill>
                  <a:srgbClr val="808080"/>
                </a:solidFill>
                <a:effectLst/>
                <a:latin typeface="inter-regular"/>
              </a:rPr>
              <a:t>NOT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808080"/>
                </a:solidFill>
                <a:effectLst/>
                <a:latin typeface="inter-regular"/>
              </a:rPr>
              <a:t>NULL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inter-regular"/>
              </a:rPr>
              <a:t>, ColumnName2 datatype,…., 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inter-regular"/>
              </a:rPr>
              <a:t>ColumnNameN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inter-regular"/>
              </a:rPr>
              <a:t> datatype); </a:t>
            </a:r>
          </a:p>
          <a:p>
            <a:endParaRPr lang="en-IN" sz="2400" b="1" dirty="0">
              <a:solidFill>
                <a:srgbClr val="000000"/>
              </a:solidFill>
              <a:latin typeface="inter-regular"/>
            </a:endParaRPr>
          </a:p>
          <a:p>
            <a:pPr marL="0" indent="0">
              <a:buNone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inter-regular"/>
              </a:rPr>
              <a:t>                                                                      For example: </a:t>
            </a:r>
          </a:p>
          <a:p>
            <a:endParaRPr lang="en-US" sz="2400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regular"/>
              </a:rPr>
              <a:t>                                                                      CREATE TABLE Student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regular"/>
              </a:rPr>
              <a:t>                                                                      ( 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regular"/>
              </a:rPr>
              <a:t>                                                                     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inter-regular"/>
              </a:rPr>
              <a:t>Student_ID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-regular"/>
              </a:rPr>
              <a:t> INT NOT NULL,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regular"/>
              </a:rPr>
              <a:t>                                                                     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inter-regular"/>
              </a:rPr>
              <a:t>Roll_No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-regular"/>
              </a:rPr>
              <a:t> INT NOT NULL,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regular"/>
              </a:rPr>
              <a:t>                                                                      Name VARCHAR (100)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regular"/>
              </a:rPr>
              <a:t>                                                                      );</a:t>
            </a:r>
          </a:p>
          <a:p>
            <a:endParaRPr lang="en-IN" sz="2400" b="1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sz="2400" b="1" i="0" dirty="0">
              <a:solidFill>
                <a:srgbClr val="333333"/>
              </a:solidFill>
              <a:effectLst/>
              <a:latin typeface="inter-bold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74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ED2F-11BD-CEAC-1B82-A00ACD3E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302" y="12656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0AF2-F4A7-A76B-64F2-BE7627DE2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552" y="1326776"/>
            <a:ext cx="11848447" cy="5531224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Syntax to apply a foreign key constraint during table creation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:</a:t>
            </a:r>
          </a:p>
          <a:p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CREATE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tablename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(ColumnName1 Datatype(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SIZE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PRIMARY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KEY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ColumnNameN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Datatype(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SIZE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),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FOREIGN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KEY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(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ColumnName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)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REFERENCES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PARENT_TABLE_NAME(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Primary_Key_ColumnName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)); 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333333"/>
                </a:solidFill>
                <a:latin typeface="inter-bold"/>
              </a:rPr>
              <a:t>                                                   For example: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                                                                CREATE TABLE Order</a:t>
            </a:r>
          </a:p>
          <a:p>
            <a:pPr marL="0" indent="0">
              <a:buNone/>
            </a:pPr>
            <a:r>
              <a:rPr lang="en-US" sz="2000" b="1" dirty="0"/>
              <a:t>                                                                     (</a:t>
            </a:r>
          </a:p>
          <a:p>
            <a:pPr marL="0" indent="0">
              <a:buNone/>
            </a:pPr>
            <a:r>
              <a:rPr lang="en-US" sz="2000" b="1" dirty="0"/>
              <a:t>                                                                     Order ID INT PRIMARY KEY,</a:t>
            </a:r>
          </a:p>
          <a:p>
            <a:pPr marL="0" indent="0">
              <a:buNone/>
            </a:pPr>
            <a:r>
              <a:rPr lang="en-US" sz="2000" b="1" dirty="0"/>
              <a:t>                                                                     Product ID INT REFERENCES Products (ID)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                                   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85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AFCC-7792-AA95-B7C2-DF6FF198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702" y="0"/>
            <a:ext cx="8911687" cy="1280890"/>
          </a:xfrm>
        </p:spPr>
        <p:txBody>
          <a:bodyPr>
            <a:normAutofit/>
          </a:bodyPr>
          <a:lstStyle/>
          <a:p>
            <a:r>
              <a:rPr lang="en-IN" sz="5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Primary Key</a:t>
            </a:r>
            <a:endParaRPr lang="en-IN" sz="5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3BCB-9594-FA0A-6E11-43926ED28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42" y="1280890"/>
            <a:ext cx="12023258" cy="5577110"/>
          </a:xfrm>
        </p:spPr>
        <p:txBody>
          <a:bodyPr>
            <a:normAutofit lnSpcReduction="10000"/>
          </a:bodyPr>
          <a:lstStyle/>
          <a:p>
            <a:r>
              <a:rPr lang="en-US" sz="3200" b="1" i="0" dirty="0">
                <a:solidFill>
                  <a:srgbClr val="333333"/>
                </a:solidFill>
                <a:effectLst/>
                <a:latin typeface="inter-bold"/>
              </a:rPr>
              <a:t>Syntax of primary key constraint during table creation:</a:t>
            </a:r>
          </a:p>
          <a:p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CREATE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TableName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(ColumnName1 datatype </a:t>
            </a: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PRIMARY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KEY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, ColumnName2 datatype,…., 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ColumnNameN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datatype);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inter-regular"/>
              </a:rPr>
              <a:t>                                                                                    </a:t>
            </a:r>
            <a:r>
              <a:rPr lang="en-IN" sz="3600" dirty="0">
                <a:solidFill>
                  <a:srgbClr val="000000"/>
                </a:solidFill>
                <a:latin typeface="inter-regular"/>
              </a:rPr>
              <a:t>For example: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regular"/>
              </a:rPr>
              <a:t>                                                                CREATE TABLE Employee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regular"/>
              </a:rPr>
              <a:t>                                                                (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regular"/>
              </a:rPr>
              <a:t>                                                                Employee ID INT PRIMARY KEY,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regular"/>
              </a:rPr>
              <a:t>                                                                Employee Name VARCHAR (55),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regular"/>
              </a:rPr>
              <a:t>                                                                Department VARCHAR (55) NOT NULL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regular"/>
              </a:rPr>
              <a:t>                                                                );</a:t>
            </a: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98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A688-54E1-DC8B-94D5-6050B7D0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478" y="0"/>
            <a:ext cx="8911687" cy="1280890"/>
          </a:xfrm>
        </p:spPr>
        <p:txBody>
          <a:bodyPr>
            <a:normAutofit/>
          </a:bodyPr>
          <a:lstStyle/>
          <a:p>
            <a:r>
              <a:rPr lang="en-IN" sz="5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</a:t>
            </a:r>
            <a:endParaRPr lang="en-IN" sz="5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6CAEF-C5EC-9D9F-7D6E-90C2DD524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169894"/>
            <a:ext cx="12030635" cy="5688106"/>
          </a:xfrm>
        </p:spPr>
        <p:txBody>
          <a:bodyPr/>
          <a:lstStyle/>
          <a:p>
            <a:r>
              <a:rPr lang="en-US" sz="3200" b="1" i="0" dirty="0">
                <a:solidFill>
                  <a:srgbClr val="333333"/>
                </a:solidFill>
                <a:effectLst/>
                <a:latin typeface="inter-bold"/>
              </a:rPr>
              <a:t>Syntax to apply check constraint on a single column:</a:t>
            </a:r>
          </a:p>
          <a:p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CREATE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TableName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(ColumnName1 datatype </a:t>
            </a: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CHECK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(ColumnName1 Condition), ColumnName2 datatype,…., 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ColumnNameN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datatype);  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333333"/>
                </a:solidFill>
                <a:latin typeface="inter-bold"/>
              </a:rPr>
              <a:t>                                               For example: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b="1" dirty="0"/>
              <a:t>                                                                    CREATE TABLE Student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                    (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                    Name VARCHAR(100) NOT NULL,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                    Age INT(2) CHECK (Age &gt;= 21)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                    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14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5CB5-3067-E1A6-5995-38051948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019" y="0"/>
            <a:ext cx="8911687" cy="1280890"/>
          </a:xfrm>
        </p:spPr>
        <p:txBody>
          <a:bodyPr>
            <a:normAutofit/>
          </a:bodyPr>
          <a:lstStyle/>
          <a:p>
            <a:r>
              <a:rPr lang="en-IN" sz="5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Default</a:t>
            </a:r>
            <a:endParaRPr lang="en-IN" sz="5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AD1A3-95BF-E6EA-6CF7-8C194B9B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156447"/>
            <a:ext cx="12030635" cy="570155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3200" b="1" i="0" dirty="0">
                <a:solidFill>
                  <a:srgbClr val="333333"/>
                </a:solidFill>
                <a:effectLst/>
                <a:latin typeface="inter-bold"/>
              </a:rPr>
              <a:t>Syntax to apply default constraint during table creation:</a:t>
            </a:r>
            <a:endParaRPr lang="en-IN" sz="32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CREATE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TableName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(ColumnName1 datatype </a:t>
            </a: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DEFAULT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Value, ColumnName2 datatype,…., 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ColumnNameN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datatype); </a:t>
            </a:r>
          </a:p>
          <a:p>
            <a:pPr marL="0" indent="0" algn="just">
              <a:buNone/>
            </a:pPr>
            <a:r>
              <a:rPr lang="en-IN" sz="3200" dirty="0">
                <a:solidFill>
                  <a:srgbClr val="000000"/>
                </a:solidFill>
                <a:latin typeface="inter-regular"/>
              </a:rPr>
              <a:t>                                                 For Example:</a:t>
            </a:r>
          </a:p>
          <a:p>
            <a:pPr marL="0" indent="0" algn="ctr">
              <a:buNone/>
            </a:pPr>
            <a:endParaRPr lang="en-US" sz="32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                                                 CREATE TABLE Product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                                                 (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                                                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inter-regular"/>
              </a:rPr>
              <a:t>Product_ID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 VARCHAR (50) NOT NULL,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                                                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inter-regular"/>
              </a:rPr>
              <a:t>Product_Name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 VARCHAR (50) UNIQUE,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                                                 Country of Origin VARCHAR (70) DEFAULT ‘India’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                                                  );</a:t>
            </a:r>
          </a:p>
          <a:p>
            <a:pPr marL="0" indent="0" algn="ctr">
              <a:buNone/>
            </a:pPr>
            <a:endParaRPr lang="en-IN" sz="32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69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8713-E890-DB20-9501-6B6B7790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55" y="0"/>
            <a:ext cx="8911687" cy="1280890"/>
          </a:xfrm>
        </p:spPr>
        <p:txBody>
          <a:bodyPr>
            <a:normAutofit/>
          </a:bodyPr>
          <a:lstStyle/>
          <a:p>
            <a:r>
              <a:rPr lang="en-IN" sz="5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Unique</a:t>
            </a:r>
            <a:endParaRPr lang="en-IN" sz="5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D951-3B0C-8A58-B981-6779BC7E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1143000"/>
            <a:ext cx="12017188" cy="5715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Syntax to apply the UNIQUE constraint on a single column:</a:t>
            </a:r>
            <a:endParaRPr lang="en-IN" sz="28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IN" sz="2800" b="1" i="0" dirty="0">
                <a:solidFill>
                  <a:srgbClr val="006699"/>
                </a:solidFill>
                <a:effectLst/>
                <a:latin typeface="inter-regular"/>
              </a:rPr>
              <a:t>CREATE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800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TableName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(ColumnName1 datatype </a:t>
            </a:r>
            <a:r>
              <a:rPr lang="en-IN" sz="2800" b="1" i="0" dirty="0">
                <a:solidFill>
                  <a:srgbClr val="006699"/>
                </a:solidFill>
                <a:effectLst/>
                <a:latin typeface="inter-regular"/>
              </a:rPr>
              <a:t>UNIQUE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, ColumnName2 datatype,…., 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ColumnNameN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datatype);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IN" sz="3200" dirty="0"/>
              <a:t>For example: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                             CREATE TABLE Student</a:t>
            </a:r>
          </a:p>
          <a:p>
            <a:pPr marL="0" indent="0">
              <a:buNone/>
            </a:pPr>
            <a:r>
              <a:rPr lang="en-US" sz="3200" dirty="0"/>
              <a:t>                                             (  </a:t>
            </a:r>
          </a:p>
          <a:p>
            <a:pPr marL="0" indent="0">
              <a:buNone/>
            </a:pPr>
            <a:r>
              <a:rPr lang="en-US" sz="3200" dirty="0"/>
              <a:t>                                             </a:t>
            </a:r>
            <a:r>
              <a:rPr lang="en-US" sz="3200" dirty="0" err="1"/>
              <a:t>Student_ID</a:t>
            </a:r>
            <a:r>
              <a:rPr lang="en-US" sz="3200" dirty="0"/>
              <a:t> INT UNIQUE,</a:t>
            </a:r>
          </a:p>
          <a:p>
            <a:pPr marL="0" indent="0">
              <a:buNone/>
            </a:pPr>
            <a:r>
              <a:rPr lang="en-US" sz="3200" dirty="0"/>
              <a:t>                                             </a:t>
            </a:r>
            <a:r>
              <a:rPr lang="en-US" sz="3200" dirty="0" err="1"/>
              <a:t>Roll_No</a:t>
            </a:r>
            <a:r>
              <a:rPr lang="en-US" sz="3200" dirty="0"/>
              <a:t> INT UNIQUE,</a:t>
            </a:r>
          </a:p>
          <a:p>
            <a:pPr marL="0" indent="0">
              <a:buNone/>
            </a:pPr>
            <a:r>
              <a:rPr lang="en-US" sz="3200" dirty="0"/>
              <a:t>                                             Name VARCHAR (100)</a:t>
            </a:r>
          </a:p>
          <a:p>
            <a:pPr marL="0" indent="0">
              <a:buNone/>
            </a:pPr>
            <a:r>
              <a:rPr lang="en-US" sz="3200" dirty="0"/>
              <a:t>                                             );</a:t>
            </a:r>
          </a:p>
          <a:p>
            <a:pPr marL="0" indent="0" algn="ctr">
              <a:buNone/>
            </a:pP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60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88F4-45A3-F093-59C7-04DFB6227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22" y="1259540"/>
            <a:ext cx="11942577" cy="5575011"/>
          </a:xfrm>
        </p:spPr>
        <p:txBody>
          <a:bodyPr>
            <a:normAutofit lnSpcReduction="10000"/>
          </a:bodyPr>
          <a:lstStyle/>
          <a:p>
            <a:r>
              <a:rPr lang="en-US" sz="3600" b="0" i="0" dirty="0">
                <a:solidFill>
                  <a:srgbClr val="445578"/>
                </a:solidFill>
                <a:effectLst/>
                <a:latin typeface="HP Simplified Jpan" panose="020B0500000000000000" pitchFamily="34" charset="-128"/>
                <a:ea typeface="HP Simplified Jpan" panose="020B0500000000000000" pitchFamily="34" charset="-128"/>
              </a:rPr>
              <a:t>Keys in the database are used to uniquely identify tables present in the database. With the help of keys users can relate tables.</a:t>
            </a:r>
          </a:p>
          <a:p>
            <a:pPr algn="ctr"/>
            <a:r>
              <a:rPr lang="en-US" sz="3600" dirty="0">
                <a:solidFill>
                  <a:srgbClr val="445578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Types of Keys: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445578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✓Primary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445578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✓ Foreign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445578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 ✓ Alternate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445578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    ✓ Composite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445578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✓ Unique</a:t>
            </a:r>
            <a:endParaRPr lang="en-IN" sz="3600" dirty="0"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8DB04C-1AE7-50A7-0677-0DADBB00AB19}"/>
              </a:ext>
            </a:extLst>
          </p:cNvPr>
          <p:cNvSpPr/>
          <p:nvPr/>
        </p:nvSpPr>
        <p:spPr>
          <a:xfrm>
            <a:off x="3361764" y="23448"/>
            <a:ext cx="63524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Keys in SQL</a:t>
            </a:r>
          </a:p>
        </p:txBody>
      </p:sp>
    </p:spTree>
    <p:extLst>
      <p:ext uri="{BB962C8B-B14F-4D97-AF65-F5344CB8AC3E}">
        <p14:creationId xmlns:p14="http://schemas.microsoft.com/office/powerpoint/2010/main" val="318252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68BE-18F8-D3A0-5478-3575DB17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772" y="113043"/>
            <a:ext cx="8911687" cy="1280890"/>
          </a:xfrm>
        </p:spPr>
        <p:txBody>
          <a:bodyPr>
            <a:normAutofit/>
          </a:bodyPr>
          <a:lstStyle/>
          <a:p>
            <a:r>
              <a:rPr lang="en-IN" sz="5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D197-1394-4DFC-29EF-8652148A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82" y="1246094"/>
            <a:ext cx="11982918" cy="5611906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445578"/>
                </a:solidFill>
                <a:effectLst/>
                <a:latin typeface="Inter"/>
              </a:rPr>
              <a:t>Primary Key is a set of attributes that can uniquely identify a table. A single table can have only one primary key. </a:t>
            </a:r>
          </a:p>
          <a:p>
            <a:endParaRPr lang="en-US" sz="3200" b="0" i="0" dirty="0">
              <a:solidFill>
                <a:srgbClr val="445578"/>
              </a:solidFill>
              <a:effectLst/>
              <a:latin typeface="Inter"/>
            </a:endParaRPr>
          </a:p>
          <a:p>
            <a:pPr algn="l"/>
            <a:r>
              <a:rPr lang="en-US" sz="3200" b="1" i="0" dirty="0">
                <a:solidFill>
                  <a:srgbClr val="1B2437"/>
                </a:solidFill>
                <a:effectLst/>
                <a:latin typeface="Inter"/>
              </a:rPr>
              <a:t>Rules for Primary Key</a:t>
            </a:r>
            <a:endParaRPr lang="en-US" sz="3200" b="0" i="0" dirty="0">
              <a:solidFill>
                <a:srgbClr val="1B2437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5578"/>
                </a:solidFill>
                <a:effectLst/>
                <a:latin typeface="Inter"/>
              </a:rPr>
              <a:t>Unique values must be present in all columns, chosen as primary key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5578"/>
                </a:solidFill>
                <a:effectLst/>
                <a:latin typeface="Inter"/>
              </a:rPr>
              <a:t>A single table can have only one primary key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5578"/>
                </a:solidFill>
                <a:effectLst/>
                <a:latin typeface="Inter"/>
              </a:rPr>
              <a:t>No NULL value must be present in the column chosen as primary key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5578"/>
                </a:solidFill>
                <a:effectLst/>
                <a:latin typeface="Inter"/>
              </a:rPr>
              <a:t>A new row cannot be inserted with an existing primary key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491110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1032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HP Simplified Jpan</vt:lpstr>
      <vt:lpstr>Arial</vt:lpstr>
      <vt:lpstr>Arial</vt:lpstr>
      <vt:lpstr>Century Gothic</vt:lpstr>
      <vt:lpstr>Courier New</vt:lpstr>
      <vt:lpstr>Inter</vt:lpstr>
      <vt:lpstr>inter-bold</vt:lpstr>
      <vt:lpstr>inter-regular</vt:lpstr>
      <vt:lpstr>Wingdings 3</vt:lpstr>
      <vt:lpstr>Wisp</vt:lpstr>
      <vt:lpstr>PowerPoint Presentation</vt:lpstr>
      <vt:lpstr>Not Null</vt:lpstr>
      <vt:lpstr>Foreign Key</vt:lpstr>
      <vt:lpstr>Primary Key</vt:lpstr>
      <vt:lpstr>Check</vt:lpstr>
      <vt:lpstr>Default</vt:lpstr>
      <vt:lpstr>Unique</vt:lpstr>
      <vt:lpstr>PowerPoint Presentation</vt:lpstr>
      <vt:lpstr>Primary Key</vt:lpstr>
      <vt:lpstr>PowerPoint Presentation</vt:lpstr>
      <vt:lpstr>Foreign Key</vt:lpstr>
      <vt:lpstr>For example</vt:lpstr>
      <vt:lpstr>PowerPoint Presentation</vt:lpstr>
      <vt:lpstr>For 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Raut</dc:creator>
  <cp:lastModifiedBy>Nikita Raut</cp:lastModifiedBy>
  <cp:revision>10</cp:revision>
  <dcterms:created xsi:type="dcterms:W3CDTF">2022-10-20T10:49:21Z</dcterms:created>
  <dcterms:modified xsi:type="dcterms:W3CDTF">2022-10-20T12:24:24Z</dcterms:modified>
</cp:coreProperties>
</file>