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embeddedFontLst>
    <p:embeddedFont>
      <p:font typeface="Garamond" pitchFamily="18" charset="0"/>
      <p:regular r:id="rId16"/>
      <p:bold r:id="rId17"/>
      <p:italic r:id="rId18"/>
    </p:embeddedFont>
    <p:embeddedFont>
      <p:font typeface="Ribeye" charset="0"/>
      <p:regular r:id="rId19"/>
    </p:embeddedFont>
    <p:embeddedFont>
      <p:font typeface="Calibri"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4" roundtripDataSignature="AMtx7mhOHVwx29zZHqsF8ScE5/+Nn+Bp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cc09033c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cc09033c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g7cc09033c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 name="Google Shape;12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1" name="Google Shape;15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3"/>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9" name="Google Shape;19;p13"/>
          <p:cNvCxnSpPr/>
          <p:nvPr/>
        </p:nvCxnSpPr>
        <p:spPr>
          <a:xfrm>
            <a:off x="1981200" y="3962400"/>
            <a:ext cx="6511925" cy="0"/>
          </a:xfrm>
          <a:prstGeom prst="straightConnector1">
            <a:avLst/>
          </a:prstGeom>
          <a:noFill/>
          <a:ln w="19050" cap="flat" cmpd="sng">
            <a:solidFill>
              <a:schemeClr val="accent1"/>
            </a:solidFill>
            <a:prstDash val="solid"/>
            <a:round/>
            <a:headEnd type="none" w="med" len="med"/>
            <a:tailEnd type="none" w="med" len="med"/>
          </a:ln>
        </p:spPr>
      </p:cxnSp>
      <p:sp>
        <p:nvSpPr>
          <p:cNvPr id="20" name="Google Shape;20;p13"/>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
        <p:nvSpPr>
          <p:cNvPr id="22" name="Google Shape;2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1" name="Google Shape;81;p2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7" name="Google Shape;87;p2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8" name="Google Shape;98;p25"/>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9" name="Google Shape;99;p25"/>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0" name="Google Shape;100;p2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6"/>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6" name="Google Shape;106;p26"/>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2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14" descr="image001.png"/>
          <p:cNvPicPr preferRelativeResize="0"/>
          <p:nvPr/>
        </p:nvPicPr>
        <p:blipFill rotWithShape="1">
          <a:blip r:embed="rId2">
            <a:alphaModFix/>
          </a:blip>
          <a:srcRect/>
          <a:stretch/>
        </p:blipFill>
        <p:spPr>
          <a:xfrm>
            <a:off x="8229600" y="228600"/>
            <a:ext cx="774700" cy="774700"/>
          </a:xfrm>
          <a:prstGeom prst="rect">
            <a:avLst/>
          </a:prstGeom>
          <a:noFill/>
          <a:ln>
            <a:noFill/>
          </a:ln>
        </p:spPr>
      </p:pic>
      <p:sp>
        <p:nvSpPr>
          <p:cNvPr id="27" name="Google Shape;27;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29" name="Google Shape;29;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35" name="Google Shape;35;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6"/>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1" name="Google Shape;41;p16"/>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2" name="Google Shape;42;p1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8" name="Google Shape;48;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9" name="Google Shape;49;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50" name="Google Shape;50;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51" name="Google Shape;51;p1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19" descr="image001.png"/>
          <p:cNvPicPr preferRelativeResize="0"/>
          <p:nvPr/>
        </p:nvPicPr>
        <p:blipFill rotWithShape="1">
          <a:blip r:embed="rId2">
            <a:alphaModFix/>
          </a:blip>
          <a:srcRect/>
          <a:stretch/>
        </p:blipFill>
        <p:spPr>
          <a:xfrm>
            <a:off x="8293100" y="76200"/>
            <a:ext cx="774700" cy="774700"/>
          </a:xfrm>
          <a:prstGeom prst="rect">
            <a:avLst/>
          </a:prstGeom>
          <a:noFill/>
          <a:ln>
            <a:noFill/>
          </a:ln>
        </p:spPr>
      </p:pic>
      <p:sp>
        <p:nvSpPr>
          <p:cNvPr id="61" name="Google Shape;61;p1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67" name="Google Shape;67;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68" name="Google Shape;68;p2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4" name="Google Shape;74;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75" name="Google Shape;75;p2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12"/>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rtl="0">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rtl="0">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rtl="0">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rtl="0">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rtl="0">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rtl="0">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rtl="0">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rtl="0">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2"/>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6" name="Google Shape;16;p12"/>
          <p:cNvCxnSpPr/>
          <p:nvPr/>
        </p:nvCxnSpPr>
        <p:spPr>
          <a:xfrm>
            <a:off x="457200" y="6172200"/>
            <a:ext cx="8229600"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a:spLocks noGrp="1"/>
          </p:cNvSpPr>
          <p:nvPr>
            <p:ph type="ctrTitle"/>
          </p:nvPr>
        </p:nvSpPr>
        <p:spPr>
          <a:xfrm>
            <a:off x="762000" y="1295400"/>
            <a:ext cx="7623175"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5400">
                <a:latin typeface="Times New Roman"/>
                <a:ea typeface="Times New Roman"/>
                <a:cs typeface="Times New Roman"/>
                <a:sym typeface="Times New Roman"/>
              </a:rPr>
              <a:t>Cloud Computing Security</a:t>
            </a:r>
            <a:br>
              <a:rPr lang="en-US" sz="5400">
                <a:latin typeface="Times New Roman"/>
                <a:ea typeface="Times New Roman"/>
                <a:cs typeface="Times New Roman"/>
                <a:sym typeface="Times New Roman"/>
              </a:rPr>
            </a:br>
            <a:r>
              <a:rPr lang="en-US" sz="5400">
                <a:latin typeface="Times New Roman"/>
                <a:ea typeface="Times New Roman"/>
                <a:cs typeface="Times New Roman"/>
                <a:sym typeface="Times New Roman"/>
              </a:rPr>
              <a:t>Using DNA Cryptography</a:t>
            </a:r>
            <a:endParaRPr/>
          </a:p>
        </p:txBody>
      </p:sp>
      <p:sp>
        <p:nvSpPr>
          <p:cNvPr id="116" name="Google Shape;116;p1"/>
          <p:cNvSpPr txBox="1">
            <a:spLocks noGrp="1"/>
          </p:cNvSpPr>
          <p:nvPr>
            <p:ph type="subTitle" idx="1"/>
          </p:nvPr>
        </p:nvSpPr>
        <p:spPr>
          <a:xfrm>
            <a:off x="685800" y="4114800"/>
            <a:ext cx="7848600" cy="1676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00"/>
              <a:buNone/>
            </a:pPr>
            <a:r>
              <a:rPr lang="en-US" sz="2000" b="1">
                <a:latin typeface="Times New Roman"/>
                <a:ea typeface="Times New Roman"/>
                <a:cs typeface="Times New Roman"/>
                <a:sym typeface="Times New Roman"/>
              </a:rPr>
              <a:t>Batch No: A-05				        Project Guide:</a:t>
            </a:r>
            <a:endParaRPr/>
          </a:p>
          <a:p>
            <a:pPr marL="0" lvl="0" indent="0" algn="l" rtl="0">
              <a:spcBef>
                <a:spcPts val="320"/>
              </a:spcBef>
              <a:spcAft>
                <a:spcPts val="0"/>
              </a:spcAft>
              <a:buSzPts val="1040"/>
              <a:buNone/>
            </a:pPr>
            <a:r>
              <a:rPr lang="en-US" sz="1600">
                <a:latin typeface="Times New Roman"/>
                <a:ea typeface="Times New Roman"/>
                <a:cs typeface="Times New Roman"/>
                <a:sym typeface="Times New Roman"/>
              </a:rPr>
              <a:t>D.Lakshmi	                        (164G1A0544)                                  Mrs.M.Soumya, </a:t>
            </a:r>
            <a:r>
              <a:rPr lang="en-US" sz="1300">
                <a:latin typeface="Times New Roman"/>
                <a:ea typeface="Times New Roman"/>
                <a:cs typeface="Times New Roman"/>
                <a:sym typeface="Times New Roman"/>
              </a:rPr>
              <a:t>M.Tech.</a:t>
            </a:r>
            <a:endParaRPr sz="1300" baseline="-25000">
              <a:latin typeface="Times New Roman"/>
              <a:ea typeface="Times New Roman"/>
              <a:cs typeface="Times New Roman"/>
              <a:sym typeface="Times New Roman"/>
            </a:endParaRPr>
          </a:p>
          <a:p>
            <a:pPr marL="0" lvl="0" indent="0" algn="l" rtl="0">
              <a:spcBef>
                <a:spcPts val="320"/>
              </a:spcBef>
              <a:spcAft>
                <a:spcPts val="0"/>
              </a:spcAft>
              <a:buSzPts val="1040"/>
              <a:buFont typeface="Noto Sans Symbols"/>
              <a:buNone/>
            </a:pPr>
            <a:r>
              <a:rPr lang="en-US" sz="1600">
                <a:latin typeface="Times New Roman"/>
                <a:ea typeface="Times New Roman"/>
                <a:cs typeface="Times New Roman"/>
                <a:sym typeface="Times New Roman"/>
              </a:rPr>
              <a:t>M. Archana	      (164G1A0507)                                      Assistant Professor`</a:t>
            </a:r>
            <a:endParaRPr/>
          </a:p>
          <a:p>
            <a:pPr marL="0" lvl="0" indent="0" algn="l" rtl="0">
              <a:spcBef>
                <a:spcPts val="320"/>
              </a:spcBef>
              <a:spcAft>
                <a:spcPts val="0"/>
              </a:spcAft>
              <a:buSzPts val="1040"/>
              <a:buFont typeface="Noto Sans Symbols"/>
              <a:buNone/>
            </a:pPr>
            <a:r>
              <a:rPr lang="en-US" sz="1600">
                <a:latin typeface="Times New Roman"/>
                <a:ea typeface="Times New Roman"/>
                <a:cs typeface="Times New Roman"/>
                <a:sym typeface="Times New Roman"/>
              </a:rPr>
              <a:t> M.Mani Chaitanya           (164G1A0552)</a:t>
            </a:r>
            <a:endParaRPr/>
          </a:p>
          <a:p>
            <a:pPr marL="0" lvl="0" indent="0" algn="l" rtl="0">
              <a:spcBef>
                <a:spcPts val="320"/>
              </a:spcBef>
              <a:spcAft>
                <a:spcPts val="0"/>
              </a:spcAft>
              <a:buSzPts val="1040"/>
              <a:buFont typeface="Noto Sans Symbols"/>
              <a:buNone/>
            </a:pPr>
            <a:r>
              <a:rPr lang="en-US" sz="1600">
                <a:latin typeface="Times New Roman"/>
                <a:ea typeface="Times New Roman"/>
                <a:cs typeface="Times New Roman"/>
                <a:sym typeface="Times New Roman"/>
              </a:rPr>
              <a:t>V.Divya                             (164G1A0524)</a:t>
            </a:r>
            <a:endParaRPr/>
          </a:p>
          <a:p>
            <a:pPr marL="0" lvl="0" indent="0" algn="l" rtl="0">
              <a:spcBef>
                <a:spcPts val="320"/>
              </a:spcBef>
              <a:spcAft>
                <a:spcPts val="0"/>
              </a:spcAft>
              <a:buSzPts val="1040"/>
              <a:buNone/>
            </a:pPr>
            <a:endParaRPr sz="1600">
              <a:latin typeface="Times New Roman"/>
              <a:ea typeface="Times New Roman"/>
              <a:cs typeface="Times New Roman"/>
              <a:sym typeface="Times New Roman"/>
            </a:endParaRPr>
          </a:p>
        </p:txBody>
      </p:sp>
      <p:sp>
        <p:nvSpPr>
          <p:cNvPr id="117" name="Google Shape;117;p1"/>
          <p:cNvSpPr txBox="1"/>
          <p:nvPr/>
        </p:nvSpPr>
        <p:spPr>
          <a:xfrm>
            <a:off x="1447800" y="5967412"/>
            <a:ext cx="7086600" cy="1016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Arial"/>
                <a:ea typeface="Arial"/>
                <a:cs typeface="Arial"/>
                <a:sym typeface="Arial"/>
              </a:rPr>
              <a:t>Srinivasa Ramanujan Institute of Technology</a:t>
            </a:r>
            <a:endParaRPr/>
          </a:p>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Department of Computer Science &amp; Engineering</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18" name="Google Shape;118;p1"/>
          <p:cNvPicPr preferRelativeResize="0"/>
          <p:nvPr/>
        </p:nvPicPr>
        <p:blipFill rotWithShape="1">
          <a:blip r:embed="rId3">
            <a:alphaModFix/>
          </a:blip>
          <a:src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slow" p14:dur="20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Requirements</a:t>
            </a:r>
            <a:endParaRPr/>
          </a:p>
        </p:txBody>
      </p:sp>
      <p:sp>
        <p:nvSpPr>
          <p:cNvPr id="166" name="Google Shape;166;p6"/>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950"/>
              <a:buNone/>
            </a:pPr>
            <a:r>
              <a:rPr lang="en-US" dirty="0">
                <a:latin typeface="Times New Roman"/>
                <a:ea typeface="Times New Roman"/>
                <a:cs typeface="Times New Roman"/>
                <a:sym typeface="Times New Roman"/>
              </a:rPr>
              <a:t>Software Requirements:</a:t>
            </a:r>
            <a:endParaRPr/>
          </a:p>
          <a:p>
            <a:pPr marL="342900" lvl="0" indent="-342900" algn="l" rtl="0">
              <a:spcBef>
                <a:spcPts val="600"/>
              </a:spcBef>
              <a:spcAft>
                <a:spcPts val="0"/>
              </a:spcAft>
              <a:buSzPts val="1950"/>
              <a:buChar char="■"/>
            </a:pPr>
            <a:r>
              <a:rPr lang="en-US" dirty="0">
                <a:latin typeface="Times New Roman"/>
                <a:ea typeface="Times New Roman"/>
                <a:cs typeface="Times New Roman"/>
                <a:sym typeface="Times New Roman"/>
              </a:rPr>
              <a:t>Operating System           :   Windows </a:t>
            </a:r>
            <a:r>
              <a:rPr lang="en-US" dirty="0" smtClean="0">
                <a:latin typeface="Times New Roman"/>
                <a:ea typeface="Times New Roman"/>
                <a:cs typeface="Times New Roman"/>
                <a:sym typeface="Times New Roman"/>
              </a:rPr>
              <a:t>7,8,10</a:t>
            </a:r>
          </a:p>
          <a:p>
            <a:pPr marL="342900" lvl="0" indent="-342900" algn="l" rtl="0">
              <a:spcBef>
                <a:spcPts val="600"/>
              </a:spcBef>
              <a:spcAft>
                <a:spcPts val="0"/>
              </a:spcAft>
              <a:buSzPts val="1950"/>
              <a:buChar char="■"/>
            </a:pPr>
            <a:r>
              <a:rPr lang="en-US" dirty="0" smtClean="0">
                <a:latin typeface="Times New Roman"/>
                <a:cs typeface="Times New Roman"/>
                <a:sym typeface="Times New Roman"/>
              </a:rPr>
              <a:t>Application server          :   Tomcat</a:t>
            </a:r>
            <a:endParaRPr/>
          </a:p>
          <a:p>
            <a:pPr marL="342900" lvl="0" indent="-342900" algn="l" rtl="0">
              <a:spcBef>
                <a:spcPts val="600"/>
              </a:spcBef>
              <a:spcAft>
                <a:spcPts val="0"/>
              </a:spcAft>
              <a:buSzPts val="1950"/>
              <a:buChar char="■"/>
            </a:pPr>
            <a:r>
              <a:rPr lang="en-US" dirty="0">
                <a:latin typeface="Times New Roman"/>
                <a:ea typeface="Times New Roman"/>
                <a:cs typeface="Times New Roman"/>
                <a:sym typeface="Times New Roman"/>
              </a:rPr>
              <a:t>Front End                        :   HTML,CSS</a:t>
            </a:r>
            <a:endParaRPr/>
          </a:p>
          <a:p>
            <a:pPr marL="342900" lvl="0" indent="-342900" algn="l" rtl="0">
              <a:spcBef>
                <a:spcPts val="600"/>
              </a:spcBef>
              <a:spcAft>
                <a:spcPts val="0"/>
              </a:spcAft>
              <a:buSzPts val="1950"/>
              <a:buChar char="■"/>
            </a:pPr>
            <a:r>
              <a:rPr lang="en-US" dirty="0">
                <a:latin typeface="Times New Roman"/>
                <a:ea typeface="Times New Roman"/>
                <a:cs typeface="Times New Roman"/>
                <a:sym typeface="Times New Roman"/>
              </a:rPr>
              <a:t>Scripts                             :   JavaScript.</a:t>
            </a:r>
            <a:endParaRPr/>
          </a:p>
          <a:p>
            <a:pPr marL="342900" lvl="0" indent="-342900" algn="l" rtl="0">
              <a:spcBef>
                <a:spcPts val="600"/>
              </a:spcBef>
              <a:spcAft>
                <a:spcPts val="0"/>
              </a:spcAft>
              <a:buSzPts val="1950"/>
              <a:buChar char="■"/>
            </a:pPr>
            <a:r>
              <a:rPr lang="en-US" dirty="0">
                <a:latin typeface="Times New Roman"/>
                <a:ea typeface="Times New Roman"/>
                <a:cs typeface="Times New Roman"/>
                <a:sym typeface="Times New Roman"/>
              </a:rPr>
              <a:t>Backend Language	      :   Java</a:t>
            </a:r>
            <a:endParaRPr/>
          </a:p>
          <a:p>
            <a:pPr marL="342900" lvl="0" indent="-342900" algn="l" rtl="0">
              <a:spcBef>
                <a:spcPts val="600"/>
              </a:spcBef>
              <a:spcAft>
                <a:spcPts val="0"/>
              </a:spcAft>
              <a:buSzPts val="1950"/>
              <a:buChar char="■"/>
            </a:pPr>
            <a:r>
              <a:rPr lang="en-US" dirty="0">
                <a:latin typeface="Times New Roman"/>
                <a:ea typeface="Times New Roman"/>
                <a:cs typeface="Times New Roman"/>
                <a:sym typeface="Times New Roman"/>
              </a:rPr>
              <a:t>Database                          :   </a:t>
            </a:r>
            <a:r>
              <a:rPr lang="en-US" dirty="0" err="1">
                <a:latin typeface="Times New Roman"/>
                <a:ea typeface="Times New Roman"/>
                <a:cs typeface="Times New Roman"/>
                <a:sym typeface="Times New Roman"/>
              </a:rPr>
              <a:t>MySQL</a:t>
            </a:r>
            <a:r>
              <a:rPr lang="en-US" dirty="0">
                <a:latin typeface="Times New Roman"/>
                <a:ea typeface="Times New Roman"/>
                <a:cs typeface="Times New Roman"/>
                <a:sym typeface="Times New Roman"/>
              </a:rPr>
              <a:t> </a:t>
            </a:r>
            <a:endParaRPr/>
          </a:p>
          <a:p>
            <a:pPr marL="342900" lvl="0" indent="-342900" algn="l" rtl="0">
              <a:spcBef>
                <a:spcPts val="600"/>
              </a:spcBef>
              <a:spcAft>
                <a:spcPts val="0"/>
              </a:spcAft>
              <a:buSzPts val="1950"/>
              <a:buChar char="■"/>
            </a:pPr>
            <a:r>
              <a:rPr lang="en-US" dirty="0">
                <a:latin typeface="Times New Roman"/>
                <a:ea typeface="Times New Roman"/>
                <a:cs typeface="Times New Roman"/>
                <a:sym typeface="Times New Roman"/>
              </a:rPr>
              <a:t>IDE			      :   Eclipse</a:t>
            </a:r>
            <a:endParaRPr/>
          </a:p>
          <a:p>
            <a:pPr marL="342900" lvl="0" indent="-342900" algn="l" rtl="0">
              <a:spcBef>
                <a:spcPts val="600"/>
              </a:spcBef>
              <a:spcAft>
                <a:spcPts val="0"/>
              </a:spcAft>
              <a:buSzPts val="1950"/>
              <a:buNone/>
            </a:pP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Hardware Requirements</a:t>
            </a:r>
            <a:endParaRPr/>
          </a:p>
        </p:txBody>
      </p:sp>
      <p:sp>
        <p:nvSpPr>
          <p:cNvPr id="172" name="Google Shape;172;p7"/>
          <p:cNvSpPr txBox="1">
            <a:spLocks noGrp="1"/>
          </p:cNvSpPr>
          <p:nvPr>
            <p:ph type="body" idx="1"/>
          </p:nvPr>
        </p:nvSpPr>
        <p:spPr>
          <a:xfrm>
            <a:off x="457200" y="1142985"/>
            <a:ext cx="8229600" cy="3357586"/>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560"/>
              <a:buNone/>
            </a:pPr>
            <a:endParaRPr sz="2400" b="1">
              <a:latin typeface="Times New Roman"/>
              <a:ea typeface="Times New Roman"/>
              <a:cs typeface="Times New Roman"/>
              <a:sym typeface="Times New Roman"/>
            </a:endParaRPr>
          </a:p>
          <a:p>
            <a:pPr marL="342900" lvl="0" indent="-342900" algn="l" rtl="0">
              <a:spcBef>
                <a:spcPts val="600"/>
              </a:spcBef>
              <a:spcAft>
                <a:spcPts val="0"/>
              </a:spcAft>
              <a:buSzPts val="1950"/>
              <a:buFont typeface="Noto Sans Symbols"/>
              <a:buChar char="▪"/>
            </a:pPr>
            <a:r>
              <a:rPr lang="en-US">
                <a:latin typeface="Times New Roman"/>
                <a:ea typeface="Times New Roman"/>
                <a:cs typeface="Times New Roman"/>
                <a:sym typeface="Times New Roman"/>
              </a:rPr>
              <a:t>RAM                      -         4GB </a:t>
            </a:r>
            <a:endParaRPr/>
          </a:p>
          <a:p>
            <a:pPr marL="342900" lvl="0" indent="-342900" algn="l" rtl="0">
              <a:spcBef>
                <a:spcPts val="600"/>
              </a:spcBef>
              <a:spcAft>
                <a:spcPts val="0"/>
              </a:spcAft>
              <a:buSzPts val="1950"/>
              <a:buFont typeface="Noto Sans Symbols"/>
              <a:buChar char="▪"/>
            </a:pPr>
            <a:r>
              <a:rPr lang="en-US">
                <a:latin typeface="Times New Roman"/>
                <a:ea typeface="Times New Roman"/>
                <a:cs typeface="Times New Roman"/>
                <a:sym typeface="Times New Roman"/>
              </a:rPr>
              <a:t>Hard Disk              -         500 GB</a:t>
            </a:r>
            <a:endParaRPr/>
          </a:p>
          <a:p>
            <a:pPr marL="342900" lvl="0" indent="-342900" algn="l" rtl="0">
              <a:spcBef>
                <a:spcPts val="600"/>
              </a:spcBef>
              <a:spcAft>
                <a:spcPts val="0"/>
              </a:spcAft>
              <a:buSzPts val="1950"/>
              <a:buFont typeface="Noto Sans Symbols"/>
              <a:buChar char="▪"/>
            </a:pPr>
            <a:r>
              <a:rPr lang="en-US">
                <a:latin typeface="Times New Roman"/>
                <a:ea typeface="Times New Roman"/>
                <a:cs typeface="Times New Roman"/>
                <a:sym typeface="Times New Roman"/>
              </a:rPr>
              <a:t>Processor                -         intel i3</a:t>
            </a:r>
            <a:endParaRPr/>
          </a:p>
          <a:p>
            <a:pPr marL="342900" lvl="0" indent="-219075" algn="l" rtl="0">
              <a:spcBef>
                <a:spcPts val="600"/>
              </a:spcBef>
              <a:spcAft>
                <a:spcPts val="0"/>
              </a:spcAft>
              <a:buSzPts val="1950"/>
              <a:buNone/>
            </a:pPr>
            <a:endParaRPr>
              <a:latin typeface="Times New Roman"/>
              <a:ea typeface="Times New Roman"/>
              <a:cs typeface="Times New Roman"/>
              <a:sym typeface="Times New Roman"/>
            </a:endParaRPr>
          </a:p>
          <a:p>
            <a:pPr marL="342900" lvl="0" indent="-342900" algn="l" rtl="0">
              <a:spcBef>
                <a:spcPts val="600"/>
              </a:spcBef>
              <a:spcAft>
                <a:spcPts val="0"/>
              </a:spcAft>
              <a:buSzPts val="1950"/>
              <a:buNone/>
            </a:pP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7cc09033cd_0_0"/>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References</a:t>
            </a:r>
            <a:endParaRPr/>
          </a:p>
        </p:txBody>
      </p:sp>
      <p:sp>
        <p:nvSpPr>
          <p:cNvPr id="179" name="Google Shape;179;g7cc09033cd_0_0"/>
          <p:cNvSpPr txBox="1">
            <a:spLocks noGrp="1"/>
          </p:cNvSpPr>
          <p:nvPr>
            <p:ph type="body" idx="1"/>
          </p:nvPr>
        </p:nvSpPr>
        <p:spPr>
          <a:xfrm>
            <a:off x="457200" y="1417525"/>
            <a:ext cx="8229600" cy="47721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Font typeface="Times New Roman"/>
              <a:buAutoNum type="arabicPeriod"/>
            </a:pPr>
            <a:r>
              <a:rPr lang="en-US" sz="2400">
                <a:latin typeface="Times New Roman"/>
                <a:ea typeface="Times New Roman"/>
                <a:cs typeface="Times New Roman"/>
                <a:sym typeface="Times New Roman"/>
              </a:rPr>
              <a:t>Karame, G. O., Soriente, C., Lichota, K., &amp; Capkun, S. (2017). Securing Cloud Data under Key Exposure. IEEE Transactions on Cloud Computing.</a:t>
            </a:r>
            <a:endParaRPr sz="2400">
              <a:latin typeface="Times New Roman"/>
              <a:ea typeface="Times New Roman"/>
              <a:cs typeface="Times New Roman"/>
              <a:sym typeface="Times New Roman"/>
            </a:endParaRPr>
          </a:p>
          <a:p>
            <a:pPr marL="457200" lvl="0" indent="-381000" algn="just" rtl="0">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El-Booz, S. A., Attiya, G., &amp; El-Fishawy, N. (2016). A secure cloud storage system combining time-based one-time password and automatic blocker protocol. EURASIP Journal on Information Security, 2016(1), 13.</a:t>
            </a:r>
            <a:endParaRPr sz="2400">
              <a:latin typeface="Times New Roman"/>
              <a:ea typeface="Times New Roman"/>
              <a:cs typeface="Times New Roman"/>
              <a:sym typeface="Times New Roman"/>
            </a:endParaRPr>
          </a:p>
          <a:p>
            <a:pPr marL="0" lvl="0" indent="0" algn="just" rtl="0">
              <a:spcBef>
                <a:spcPts val="360"/>
              </a:spcBef>
              <a:spcAft>
                <a:spcPts val="0"/>
              </a:spcAft>
              <a:buNone/>
            </a:pP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722313" y="4406900"/>
            <a:ext cx="7772400" cy="774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  THANK YOU</a:t>
            </a:r>
            <a:endParaRPr/>
          </a:p>
        </p:txBody>
      </p:sp>
      <p:sp>
        <p:nvSpPr>
          <p:cNvPr id="185" name="Google Shape;185;p11"/>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3510"/>
              <a:buNone/>
            </a:pPr>
            <a:r>
              <a:rPr lang="en-US" sz="5400"/>
              <a:t> Queries</a:t>
            </a:r>
            <a:endParaRPr/>
          </a:p>
        </p:txBody>
      </p:sp>
      <p:sp>
        <p:nvSpPr>
          <p:cNvPr id="186" name="Google Shape;186;p11"/>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500" b="1" cap="none">
                <a:solidFill>
                  <a:schemeClr val="accent4"/>
                </a:solidFill>
                <a:latin typeface="Arial"/>
                <a:ea typeface="Arial"/>
                <a:cs typeface="Arial"/>
                <a:sym typeface="Arial"/>
              </a:rPr>
              <a:t>?</a:t>
            </a:r>
            <a:endParaRPr sz="11500" b="1"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mc:Choice xmlns:p14="http://schemas.microsoft.com/office/powerpoint/2010/main" xmlns="" Requires="p14">
      <p:transition spd="med">
        <p14:gallery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689300-3B4F-4F35-8320-C2D3B63B6415}"/>
              </a:ext>
            </a:extLst>
          </p:cNvPr>
          <p:cNvSpPr>
            <a:spLocks noGrp="1"/>
          </p:cNvSpPr>
          <p:nvPr>
            <p:ph type="title"/>
          </p:nvPr>
        </p:nvSpPr>
        <p:spPr/>
        <p:txBody>
          <a:bodyPr/>
          <a:lstStyle/>
          <a:p>
            <a:r>
              <a:rPr lang="en-IN" dirty="0"/>
              <a:t>Question of Review-1</a:t>
            </a:r>
          </a:p>
        </p:txBody>
      </p:sp>
      <p:sp>
        <p:nvSpPr>
          <p:cNvPr id="3" name="Text Placeholder 2">
            <a:extLst>
              <a:ext uri="{FF2B5EF4-FFF2-40B4-BE49-F238E27FC236}">
                <a16:creationId xmlns:a16="http://schemas.microsoft.com/office/drawing/2014/main" xmlns="" id="{A14AB370-C203-4F98-B810-711610498E48}"/>
              </a:ext>
            </a:extLst>
          </p:cNvPr>
          <p:cNvSpPr>
            <a:spLocks noGrp="1"/>
          </p:cNvSpPr>
          <p:nvPr>
            <p:ph type="body" idx="1"/>
          </p:nvPr>
        </p:nvSpPr>
        <p:spPr/>
        <p:txBody>
          <a:bodyPr/>
          <a:lstStyle/>
          <a:p>
            <a:pPr algn="just"/>
            <a:r>
              <a:rPr lang="en-IN" sz="3200" dirty="0">
                <a:latin typeface="Times New Roman" panose="02020603050405020304" pitchFamily="18" charset="0"/>
                <a:cs typeface="Times New Roman" panose="02020603050405020304" pitchFamily="18" charset="0"/>
              </a:rPr>
              <a:t>Is RSA algorithm breakable?</a:t>
            </a:r>
          </a:p>
          <a:p>
            <a:pPr algn="just"/>
            <a:r>
              <a:rPr lang="en-IN" sz="3200" dirty="0">
                <a:latin typeface="Times New Roman" panose="02020603050405020304" pitchFamily="18" charset="0"/>
                <a:cs typeface="Times New Roman" panose="02020603050405020304" pitchFamily="18" charset="0"/>
              </a:rPr>
              <a:t>If you don’t trust on third party then why you need these algorithm?</a:t>
            </a:r>
          </a:p>
          <a:p>
            <a:pPr algn="just"/>
            <a:r>
              <a:rPr lang="en-IN" sz="3200" dirty="0">
                <a:latin typeface="Times New Roman" panose="02020603050405020304" pitchFamily="18" charset="0"/>
                <a:cs typeface="Times New Roman" panose="02020603050405020304" pitchFamily="18" charset="0"/>
              </a:rPr>
              <a:t>Why you choose the DNA Cryptography?</a:t>
            </a:r>
          </a:p>
          <a:p>
            <a:pPr algn="just"/>
            <a:r>
              <a:rPr lang="en-IN" sz="3200" dirty="0" smtClean="0">
                <a:latin typeface="Times New Roman" panose="02020603050405020304" pitchFamily="18" charset="0"/>
                <a:cs typeface="Times New Roman" panose="02020603050405020304" pitchFamily="18" charset="0"/>
              </a:rPr>
              <a:t>how much data will be stored in Cloud?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37751550"/>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Abstract </a:t>
            </a:r>
            <a:endParaRPr/>
          </a:p>
        </p:txBody>
      </p:sp>
      <p:sp>
        <p:nvSpPr>
          <p:cNvPr id="124" name="Google Shape;124;p2"/>
          <p:cNvSpPr txBox="1">
            <a:spLocks noGrp="1"/>
          </p:cNvSpPr>
          <p:nvPr>
            <p:ph type="body" idx="1"/>
          </p:nvPr>
        </p:nvSpPr>
        <p:spPr>
          <a:xfrm>
            <a:off x="304800" y="1066800"/>
            <a:ext cx="8458200" cy="5064125"/>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560"/>
              <a:buNone/>
            </a:pPr>
            <a:r>
              <a:rPr lang="en-US" sz="2400" b="1">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marL="342900" lvl="0" indent="-243840" algn="just" rtl="0">
              <a:spcBef>
                <a:spcPts val="480"/>
              </a:spcBef>
              <a:spcAft>
                <a:spcPts val="0"/>
              </a:spcAft>
              <a:buSzPts val="1560"/>
              <a:buNone/>
            </a:pPr>
            <a:endParaRPr sz="2400">
              <a:latin typeface="Times New Roman"/>
              <a:ea typeface="Times New Roman"/>
              <a:cs typeface="Times New Roman"/>
              <a:sym typeface="Times New Roman"/>
            </a:endParaRPr>
          </a:p>
          <a:p>
            <a:pPr marL="342900" lvl="0" indent="-342900" algn="just" rtl="0">
              <a:spcBef>
                <a:spcPts val="480"/>
              </a:spcBef>
              <a:spcAft>
                <a:spcPts val="0"/>
              </a:spcAft>
              <a:buSzPts val="1560"/>
              <a:buChar char="■"/>
            </a:pPr>
            <a:r>
              <a:rPr lang="en-US" sz="2400">
                <a:latin typeface="Times New Roman"/>
                <a:ea typeface="Times New Roman"/>
                <a:cs typeface="Times New Roman"/>
                <a:sym typeface="Times New Roman"/>
              </a:rPr>
              <a:t>Cloud computing denotes an IT infrastructure where data and software are stored and processed remotely in a data center of a cloud provider, which are accessible via an Internet service.</a:t>
            </a:r>
            <a:endParaRPr/>
          </a:p>
          <a:p>
            <a:pPr marL="342900" lvl="0" indent="-342900" algn="just" rtl="0">
              <a:spcBef>
                <a:spcPts val="480"/>
              </a:spcBef>
              <a:spcAft>
                <a:spcPts val="0"/>
              </a:spcAft>
              <a:buSzPts val="1560"/>
              <a:buChar char="■"/>
            </a:pPr>
            <a:r>
              <a:rPr lang="en-US" sz="2400">
                <a:latin typeface="Times New Roman"/>
                <a:ea typeface="Times New Roman"/>
                <a:cs typeface="Times New Roman"/>
                <a:sym typeface="Times New Roman"/>
              </a:rPr>
              <a:t>DNA  cryptography  is  a  relatively  new paradigm that has attracted great interest in the field of information security. </a:t>
            </a:r>
            <a:endParaRPr/>
          </a:p>
          <a:p>
            <a:pPr marL="342900" lvl="0" indent="-342900" algn="just" rtl="0">
              <a:spcBef>
                <a:spcPts val="480"/>
              </a:spcBef>
              <a:spcAft>
                <a:spcPts val="0"/>
              </a:spcAft>
              <a:buSzPts val="1560"/>
              <a:buChar char="■"/>
            </a:pPr>
            <a:r>
              <a:rPr lang="en-US" sz="2400">
                <a:latin typeface="Times New Roman"/>
                <a:ea typeface="Times New Roman"/>
                <a:cs typeface="Times New Roman"/>
                <a:sym typeface="Times New Roman"/>
              </a:rPr>
              <a:t>The security scheme we propose allows a distant user to ensure a completely secure migration of all their data anywhere through DNA cryptography. </a:t>
            </a:r>
            <a:endParaRPr/>
          </a:p>
          <a:p>
            <a:pPr marL="342900" lvl="0" indent="-243840" algn="just" rtl="0">
              <a:spcBef>
                <a:spcPts val="480"/>
              </a:spcBef>
              <a:spcAft>
                <a:spcPts val="0"/>
              </a:spcAft>
              <a:buSzPts val="1560"/>
              <a:buNone/>
            </a:pPr>
            <a:endParaRPr sz="2400">
              <a:latin typeface="Times New Roman"/>
              <a:ea typeface="Times New Roman"/>
              <a:cs typeface="Times New Roman"/>
              <a:sym typeface="Times New Roman"/>
            </a:endParaRPr>
          </a:p>
          <a:p>
            <a:pPr marL="342900" lvl="0" indent="-243840" algn="l" rtl="0">
              <a:spcBef>
                <a:spcPts val="480"/>
              </a:spcBef>
              <a:spcAft>
                <a:spcPts val="0"/>
              </a:spcAft>
              <a:buSzPts val="1560"/>
              <a:buNone/>
            </a:pPr>
            <a:endParaRPr sz="2400">
              <a:latin typeface="Times New Roman"/>
              <a:ea typeface="Times New Roman"/>
              <a:cs typeface="Times New Roman"/>
              <a:sym typeface="Times New Roman"/>
            </a:endParaRPr>
          </a:p>
          <a:p>
            <a:pPr marL="342900" lvl="0" indent="-342900" algn="l" rtl="0">
              <a:spcBef>
                <a:spcPts val="480"/>
              </a:spcBef>
              <a:spcAft>
                <a:spcPts val="0"/>
              </a:spcAft>
              <a:buSzPts val="1560"/>
              <a:buNone/>
            </a:pPr>
            <a:endParaRPr sz="2400">
              <a:latin typeface="Times New Roman"/>
              <a:ea typeface="Times New Roman"/>
              <a:cs typeface="Times New Roman"/>
              <a:sym typeface="Times New Roman"/>
            </a:endParaRPr>
          </a:p>
          <a:p>
            <a:pPr marL="342900" lvl="0" indent="-243840" algn="just" rtl="0">
              <a:spcBef>
                <a:spcPts val="480"/>
              </a:spcBef>
              <a:spcAft>
                <a:spcPts val="0"/>
              </a:spcAft>
              <a:buSzPts val="1560"/>
              <a:buNone/>
            </a:pPr>
            <a:endParaRPr sz="2400">
              <a:latin typeface="Times New Roman"/>
              <a:ea typeface="Times New Roman"/>
              <a:cs typeface="Times New Roman"/>
              <a:sym typeface="Times New Roman"/>
            </a:endParaRPr>
          </a:p>
          <a:p>
            <a:pPr marL="342900" lvl="0" indent="-243840" algn="just" rtl="0">
              <a:spcBef>
                <a:spcPts val="480"/>
              </a:spcBef>
              <a:spcAft>
                <a:spcPts val="0"/>
              </a:spcAft>
              <a:buSzPts val="1560"/>
              <a:buNone/>
            </a:pPr>
            <a:endParaRPr sz="2400">
              <a:latin typeface="Times New Roman"/>
              <a:ea typeface="Times New Roman"/>
              <a:cs typeface="Times New Roman"/>
              <a:sym typeface="Times New Roman"/>
            </a:endParaRPr>
          </a:p>
          <a:p>
            <a:pPr marL="342900" lvl="0" indent="-243840" algn="just" rtl="0">
              <a:spcBef>
                <a:spcPts val="480"/>
              </a:spcBef>
              <a:spcAft>
                <a:spcPts val="0"/>
              </a:spcAft>
              <a:buSzPts val="1560"/>
              <a:buNone/>
            </a:pPr>
            <a:endParaRPr sz="2400">
              <a:latin typeface="Times New Roman"/>
              <a:ea typeface="Times New Roman"/>
              <a:cs typeface="Times New Roman"/>
              <a:sym typeface="Times New Roman"/>
            </a:endParaRPr>
          </a:p>
          <a:p>
            <a:pPr marL="342900" lvl="0" indent="-252095" algn="just" rtl="0">
              <a:spcBef>
                <a:spcPts val="440"/>
              </a:spcBef>
              <a:spcAft>
                <a:spcPts val="0"/>
              </a:spcAft>
              <a:buSzPts val="1430"/>
              <a:buFont typeface="Noto Sans Symbols"/>
              <a:buNone/>
            </a:pPr>
            <a:endParaRPr sz="22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Existing System:</a:t>
            </a:r>
            <a:endParaRPr/>
          </a:p>
        </p:txBody>
      </p:sp>
      <p:sp>
        <p:nvSpPr>
          <p:cNvPr id="130" name="Google Shape;130;p4"/>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560"/>
              <a:buChar char="■"/>
            </a:pPr>
            <a:r>
              <a:rPr lang="en-US" sz="2400">
                <a:latin typeface="Times New Roman"/>
                <a:ea typeface="Times New Roman"/>
                <a:cs typeface="Times New Roman"/>
                <a:sym typeface="Times New Roman"/>
              </a:rPr>
              <a:t>The existing approaches  did not verify the integrity of data, so an attacker could intercept the encrypted data transmitted in the network, and can modify them.</a:t>
            </a:r>
            <a:endParaRPr/>
          </a:p>
          <a:p>
            <a:pPr marL="342900" lvl="0" indent="-342900" algn="just" rtl="0">
              <a:spcBef>
                <a:spcPts val="480"/>
              </a:spcBef>
              <a:spcAft>
                <a:spcPts val="0"/>
              </a:spcAft>
              <a:buSzPts val="1560"/>
              <a:buChar char="■"/>
            </a:pPr>
            <a:r>
              <a:rPr lang="en-US" sz="2400">
                <a:latin typeface="Times New Roman"/>
                <a:ea typeface="Times New Roman"/>
                <a:cs typeface="Times New Roman"/>
                <a:sym typeface="Times New Roman"/>
              </a:rPr>
              <a:t>The disadvantage of the existing algorithm was  that  the use of a high execution time to perform the encryption task. </a:t>
            </a:r>
            <a:endParaRPr/>
          </a:p>
          <a:p>
            <a:pPr marL="342900" lvl="0" indent="-342900" algn="just" rtl="0">
              <a:spcBef>
                <a:spcPts val="480"/>
              </a:spcBef>
              <a:spcAft>
                <a:spcPts val="0"/>
              </a:spcAft>
              <a:buSzPts val="1560"/>
              <a:buChar char="■"/>
            </a:pPr>
            <a:r>
              <a:rPr lang="en-US" sz="2400">
                <a:latin typeface="Times New Roman"/>
                <a:ea typeface="Times New Roman"/>
                <a:cs typeface="Times New Roman"/>
                <a:sym typeface="Times New Roman"/>
              </a:rPr>
              <a:t> Furthermore, the existed approaches  were vulnerable to the man-in- the-middle attack.</a:t>
            </a:r>
            <a:endParaRPr/>
          </a:p>
          <a:p>
            <a:pPr marL="342900" lvl="0" indent="-342900" algn="just" rtl="0">
              <a:spcBef>
                <a:spcPts val="480"/>
              </a:spcBef>
              <a:spcAft>
                <a:spcPts val="0"/>
              </a:spcAft>
              <a:buSzPts val="1560"/>
              <a:buChar char="■"/>
            </a:pPr>
            <a:r>
              <a:rPr lang="en-US" sz="2400">
                <a:latin typeface="Times New Roman"/>
                <a:ea typeface="Times New Roman"/>
                <a:cs typeface="Times New Roman"/>
                <a:sym typeface="Times New Roman"/>
              </a:rPr>
              <a:t>As such, data destruction, distortion or data corruption attacks were applied to the encrypted data.</a:t>
            </a:r>
            <a:endParaRPr/>
          </a:p>
          <a:p>
            <a:pPr marL="342900" lvl="0" indent="-243840" algn="just" rtl="0">
              <a:spcBef>
                <a:spcPts val="480"/>
              </a:spcBef>
              <a:spcAft>
                <a:spcPts val="0"/>
              </a:spcAft>
              <a:buSzPts val="1560"/>
              <a:buNone/>
            </a:pPr>
            <a:endParaRPr sz="2400">
              <a:latin typeface="Times New Roman"/>
              <a:ea typeface="Times New Roman"/>
              <a:cs typeface="Times New Roman"/>
              <a:sym typeface="Times New Roman"/>
            </a:endParaRPr>
          </a:p>
          <a:p>
            <a:pPr marL="0" lvl="0" indent="0" algn="just" rtl="0">
              <a:spcBef>
                <a:spcPts val="480"/>
              </a:spcBef>
              <a:spcAft>
                <a:spcPts val="0"/>
              </a:spcAft>
              <a:buSzPts val="1560"/>
              <a:buNone/>
            </a:pP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Literature Survey</a:t>
            </a:r>
            <a:endParaRPr/>
          </a:p>
        </p:txBody>
      </p:sp>
      <p:sp>
        <p:nvSpPr>
          <p:cNvPr id="136" name="Google Shape;136;p9"/>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219075" algn="just" rtl="0">
              <a:spcBef>
                <a:spcPts val="0"/>
              </a:spcBef>
              <a:spcAft>
                <a:spcPts val="0"/>
              </a:spcAft>
              <a:buSzPts val="1950"/>
              <a:buNone/>
            </a:pPr>
            <a:endParaRPr sz="2400">
              <a:latin typeface="Times New Roman"/>
              <a:ea typeface="Times New Roman"/>
              <a:cs typeface="Times New Roman"/>
              <a:sym typeface="Times New Roman"/>
            </a:endParaRPr>
          </a:p>
          <a:p>
            <a:pPr marL="581025" indent="-457200" algn="just">
              <a:spcBef>
                <a:spcPts val="0"/>
              </a:spcBef>
              <a:buSzPts val="1950"/>
            </a:pPr>
            <a:r>
              <a:rPr lang="en-US" sz="2400" dirty="0">
                <a:latin typeface="Times New Roman"/>
                <a:ea typeface="Times New Roman"/>
                <a:cs typeface="Times New Roman"/>
                <a:sym typeface="Times New Roman"/>
              </a:rPr>
              <a:t>Bastion scheme[1] guarantee data confidentiality even if the encryption key is leaked ,but the disadvantage of bastion scheme is that it does not guarantee the integrity.</a:t>
            </a:r>
          </a:p>
          <a:p>
            <a:pPr marL="581025" indent="-457200" algn="just">
              <a:spcBef>
                <a:spcPts val="0"/>
              </a:spcBef>
              <a:buSzPts val="1950"/>
            </a:pPr>
            <a:r>
              <a:rPr lang="en-US" sz="2400" dirty="0">
                <a:latin typeface="Times New Roman"/>
                <a:ea typeface="Times New Roman"/>
                <a:cs typeface="Times New Roman"/>
                <a:sym typeface="Times New Roman"/>
              </a:rPr>
              <a:t>A secure cloud storage system combining time based one-time password and automatic blocker protocol[2] ,it ensure protection of organization data .It enhances the authentication level of security, but the limitation of this approach is that it is vulnerable to man-in-the-middle attack.</a:t>
            </a: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Problem Statement</a:t>
            </a:r>
            <a:endParaRPr/>
          </a:p>
        </p:txBody>
      </p:sp>
      <p:sp>
        <p:nvSpPr>
          <p:cNvPr id="142" name="Google Shape;142;p10"/>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300"/>
              <a:buChar char="■"/>
            </a:pPr>
            <a:r>
              <a:rPr lang="en-US" sz="2000" dirty="0">
                <a:latin typeface="Times New Roman"/>
                <a:cs typeface="Times New Roman"/>
                <a:sym typeface="Times New Roman"/>
              </a:rPr>
              <a:t>Cloud computing is where data stored and computed while reducing the costs ,data flows across network can also carry threats to the system. Malicious users can advantage of these security weakness to penetrate to the system.</a:t>
            </a:r>
          </a:p>
          <a:p>
            <a:pPr marL="342900" lvl="0" indent="-342900" algn="just" rtl="0">
              <a:spcBef>
                <a:spcPts val="0"/>
              </a:spcBef>
              <a:spcAft>
                <a:spcPts val="0"/>
              </a:spcAft>
              <a:buSzPts val="1300"/>
              <a:buChar char="■"/>
            </a:pPr>
            <a:r>
              <a:rPr lang="en-US" sz="2000" dirty="0">
                <a:latin typeface="Times New Roman"/>
                <a:cs typeface="Times New Roman"/>
                <a:sym typeface="Times New Roman"/>
              </a:rPr>
              <a:t>In order to provide an effective solution for the security of the data of remote users ,we propose a security scheme allowing a remote user to ensure a completely secure migration of all their data anywhere in the cloud through DNA cryptography.</a:t>
            </a:r>
            <a:endParaRPr/>
          </a:p>
          <a:p>
            <a:pPr marL="342900" lvl="0" indent="-342900" algn="just" rtl="0">
              <a:spcBef>
                <a:spcPts val="400"/>
              </a:spcBef>
              <a:spcAft>
                <a:spcPts val="0"/>
              </a:spcAft>
              <a:buSzPts val="1300"/>
              <a:buNone/>
            </a:pPr>
            <a:endParaRPr/>
          </a:p>
          <a:p>
            <a:pPr marL="342900" lvl="0" indent="-219075" algn="l" rtl="0">
              <a:spcBef>
                <a:spcPts val="600"/>
              </a:spcBef>
              <a:spcAft>
                <a:spcPts val="0"/>
              </a:spcAft>
              <a:buSzPts val="1950"/>
              <a:buNone/>
            </a:pPr>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Proposed System</a:t>
            </a:r>
            <a:endParaRPr/>
          </a:p>
        </p:txBody>
      </p:sp>
      <p:sp>
        <p:nvSpPr>
          <p:cNvPr id="148" name="Google Shape;148;p3"/>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560"/>
              <a:buChar char="■"/>
            </a:pPr>
            <a:r>
              <a:rPr lang="en-US" sz="2400" b="1">
                <a:latin typeface="Times New Roman"/>
                <a:ea typeface="Times New Roman"/>
                <a:cs typeface="Times New Roman"/>
                <a:sym typeface="Times New Roman"/>
              </a:rPr>
              <a:t>Cryptography</a:t>
            </a:r>
            <a:r>
              <a:rPr lang="en-US" sz="2400">
                <a:latin typeface="Times New Roman"/>
                <a:ea typeface="Times New Roman"/>
                <a:cs typeface="Times New Roman"/>
                <a:sym typeface="Times New Roman"/>
              </a:rPr>
              <a:t> is the science of study of secret writing. It helps in encrypting a plain text message to make it unreadable.</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Strands of DNA are long polymers of millions of linked nucleotides.The nucleotides that make up these polymers are named after the nitrogen base that it consists of: </a:t>
            </a:r>
            <a:r>
              <a:rPr lang="en-US" sz="2400" b="1">
                <a:latin typeface="Times New Roman"/>
                <a:ea typeface="Times New Roman"/>
                <a:cs typeface="Times New Roman"/>
                <a:sym typeface="Times New Roman"/>
              </a:rPr>
              <a:t>Adenine (A), Cytosine (C), Guanine (G) and Thymine (T</a:t>
            </a:r>
            <a:r>
              <a:rPr lang="en-US" sz="2400">
                <a:latin typeface="Times New Roman"/>
                <a:ea typeface="Times New Roman"/>
                <a:cs typeface="Times New Roman"/>
                <a:sym typeface="Times New Roman"/>
              </a:rPr>
              <a:t>).</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Mathematically, this means we can utilize this 4 letter alphabet Σ = {A, G, C, T} to encode information, which is more than enough considering that an electronic computer needs only two digits, 1 and 0, for the same purpose.</a:t>
            </a:r>
            <a:endParaRPr/>
          </a:p>
          <a:p>
            <a:pPr marL="342900" lvl="0" indent="-342900" algn="l" rtl="0">
              <a:spcBef>
                <a:spcPts val="480"/>
              </a:spcBef>
              <a:spcAft>
                <a:spcPts val="0"/>
              </a:spcAft>
              <a:buSzPts val="1560"/>
              <a:buNone/>
            </a:pPr>
            <a:endParaRPr sz="2400">
              <a:latin typeface="Times New Roman"/>
              <a:ea typeface="Times New Roman"/>
              <a:cs typeface="Times New Roman"/>
              <a:sym typeface="Times New Roman"/>
            </a:endParaRPr>
          </a:p>
          <a:p>
            <a:pPr marL="342900" lvl="0" indent="-243840" algn="l" rtl="0">
              <a:spcBef>
                <a:spcPts val="480"/>
              </a:spcBef>
              <a:spcAft>
                <a:spcPts val="0"/>
              </a:spcAft>
              <a:buSzPts val="1560"/>
              <a:buNone/>
            </a:pPr>
            <a:endParaRPr sz="2400">
              <a:latin typeface="Times New Roman"/>
              <a:ea typeface="Times New Roman"/>
              <a:cs typeface="Times New Roman"/>
              <a:sym typeface="Times New Roman"/>
            </a:endParaRPr>
          </a:p>
          <a:p>
            <a:pPr marL="0" lvl="0" indent="0" algn="just" rtl="0">
              <a:spcBef>
                <a:spcPts val="480"/>
              </a:spcBef>
              <a:spcAft>
                <a:spcPts val="0"/>
              </a:spcAft>
              <a:buSzPts val="1560"/>
              <a:buNone/>
            </a:pP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Advantages Of Proposed System</a:t>
            </a:r>
            <a:endParaRPr/>
          </a:p>
        </p:txBody>
      </p:sp>
      <p:sp>
        <p:nvSpPr>
          <p:cNvPr id="154" name="Google Shape;154;p5"/>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560"/>
              <a:buChar char="■"/>
            </a:pPr>
            <a:r>
              <a:rPr lang="en-US" sz="2400" dirty="0">
                <a:latin typeface="Times New Roman"/>
                <a:ea typeface="Times New Roman"/>
                <a:cs typeface="Times New Roman"/>
                <a:sym typeface="Times New Roman"/>
              </a:rPr>
              <a:t>Security increases.</a:t>
            </a:r>
            <a:endParaRPr/>
          </a:p>
          <a:p>
            <a:pPr marL="342900" lvl="0" indent="-342900" algn="l" rtl="0">
              <a:spcBef>
                <a:spcPts val="480"/>
              </a:spcBef>
              <a:spcAft>
                <a:spcPts val="0"/>
              </a:spcAft>
              <a:buSzPts val="1560"/>
              <a:buChar char="■"/>
            </a:pPr>
            <a:r>
              <a:rPr lang="en-US" sz="2400" dirty="0" smtClean="0">
                <a:latin typeface="Times New Roman"/>
                <a:ea typeface="Times New Roman"/>
                <a:cs typeface="Times New Roman"/>
                <a:sym typeface="Times New Roman"/>
              </a:rPr>
              <a:t>Breaking of  algorithm will be </a:t>
            </a:r>
            <a:r>
              <a:rPr lang="en-US" sz="2400" dirty="0" err="1" smtClean="0">
                <a:latin typeface="Times New Roman"/>
                <a:ea typeface="Times New Roman"/>
                <a:cs typeface="Times New Roman"/>
                <a:sym typeface="Times New Roman"/>
              </a:rPr>
              <a:t>diificult</a:t>
            </a:r>
            <a:r>
              <a:rPr lang="en-US" sz="2400" dirty="0" smtClean="0">
                <a:latin typeface="Times New Roman"/>
                <a:ea typeface="Times New Roman"/>
                <a:cs typeface="Times New Roman"/>
                <a:sym typeface="Times New Roman"/>
              </a:rPr>
              <a:t>.</a:t>
            </a:r>
            <a:endParaRPr/>
          </a:p>
          <a:p>
            <a:pPr marL="342900" lvl="0" indent="-342900" algn="l" rtl="0">
              <a:spcBef>
                <a:spcPts val="480"/>
              </a:spcBef>
              <a:spcAft>
                <a:spcPts val="0"/>
              </a:spcAft>
              <a:buSzPts val="1560"/>
              <a:buChar char="■"/>
            </a:pPr>
            <a:r>
              <a:rPr lang="en-US" sz="2400" dirty="0">
                <a:latin typeface="Times New Roman"/>
                <a:ea typeface="Times New Roman"/>
                <a:cs typeface="Times New Roman"/>
                <a:sym typeface="Times New Roman"/>
              </a:rPr>
              <a:t>Minimal storage is required as compared to existing system.</a:t>
            </a:r>
            <a:endParaRPr/>
          </a:p>
          <a:p>
            <a:pPr marL="342900" lvl="0" indent="-342900" algn="l" rtl="0">
              <a:spcBef>
                <a:spcPts val="480"/>
              </a:spcBef>
              <a:spcAft>
                <a:spcPts val="0"/>
              </a:spcAft>
              <a:buSzPts val="1560"/>
              <a:buChar char="■"/>
            </a:pPr>
            <a:r>
              <a:rPr lang="en-US" sz="2400" dirty="0">
                <a:latin typeface="Times New Roman"/>
                <a:ea typeface="Times New Roman"/>
                <a:cs typeface="Times New Roman"/>
                <a:sym typeface="Times New Roman"/>
              </a:rPr>
              <a:t>Minimal power requirements.</a:t>
            </a:r>
            <a:endParaRPr/>
          </a:p>
          <a:p>
            <a:pPr marL="342900" lvl="0" indent="-243840" algn="l" rtl="0">
              <a:spcBef>
                <a:spcPts val="480"/>
              </a:spcBef>
              <a:spcAft>
                <a:spcPts val="0"/>
              </a:spcAft>
              <a:buSzPts val="1560"/>
              <a:buNone/>
            </a:pPr>
            <a:endParaRPr sz="2400">
              <a:latin typeface="Times New Roman"/>
              <a:ea typeface="Times New Roman"/>
              <a:cs typeface="Times New Roman"/>
              <a:sym typeface="Times New Roman"/>
            </a:endParaRPr>
          </a:p>
          <a:p>
            <a:pPr marL="0" lvl="0" indent="0" algn="just" rtl="0">
              <a:spcBef>
                <a:spcPts val="480"/>
              </a:spcBef>
              <a:spcAft>
                <a:spcPts val="0"/>
              </a:spcAft>
              <a:buSzPts val="1560"/>
              <a:buNone/>
            </a:pP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Project Planning</a:t>
            </a:r>
            <a:endParaRPr/>
          </a:p>
        </p:txBody>
      </p:sp>
      <p:sp>
        <p:nvSpPr>
          <p:cNvPr id="160" name="Google Shape;160;p8"/>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560"/>
              <a:buNone/>
            </a:pPr>
            <a:r>
              <a:rPr lang="en-US" sz="2400">
                <a:latin typeface="Times New Roman"/>
                <a:ea typeface="Times New Roman"/>
                <a:cs typeface="Times New Roman"/>
                <a:sym typeface="Times New Roman"/>
              </a:rPr>
              <a:t>Time Schedule : </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1 : </a:t>
            </a:r>
            <a:r>
              <a:rPr lang="en-US" sz="2000">
                <a:latin typeface="Times New Roman"/>
                <a:ea typeface="Times New Roman"/>
                <a:cs typeface="Times New Roman"/>
                <a:sym typeface="Times New Roman"/>
              </a:rPr>
              <a:t>Software Installation and Requirements</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2 : </a:t>
            </a:r>
            <a:r>
              <a:rPr lang="en-US" sz="2000">
                <a:latin typeface="Times New Roman"/>
                <a:ea typeface="Times New Roman"/>
                <a:cs typeface="Times New Roman"/>
                <a:sym typeface="Times New Roman"/>
              </a:rPr>
              <a:t>Analysis and Design       </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3 : </a:t>
            </a:r>
            <a:r>
              <a:rPr lang="en-US" sz="2000">
                <a:latin typeface="Times New Roman"/>
                <a:ea typeface="Times New Roman"/>
                <a:cs typeface="Times New Roman"/>
                <a:sym typeface="Times New Roman"/>
              </a:rPr>
              <a:t>Implementation</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4 : </a:t>
            </a:r>
            <a:r>
              <a:rPr lang="en-US" sz="2000">
                <a:latin typeface="Times New Roman"/>
                <a:ea typeface="Times New Roman"/>
                <a:cs typeface="Times New Roman"/>
                <a:sym typeface="Times New Roman"/>
              </a:rPr>
              <a:t>Testing</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5 : </a:t>
            </a:r>
            <a:r>
              <a:rPr lang="en-US" sz="2000">
                <a:latin typeface="Times New Roman"/>
                <a:ea typeface="Times New Roman"/>
                <a:cs typeface="Times New Roman"/>
                <a:sym typeface="Times New Roman"/>
              </a:rPr>
              <a:t>Documentation and Verification </a:t>
            </a:r>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490</Words>
  <Application>Microsoft Office PowerPoint</Application>
  <PresentationFormat>On-screen Show (4:3)</PresentationFormat>
  <Paragraphs>75</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Times New Roman</vt:lpstr>
      <vt:lpstr>Garamond</vt:lpstr>
      <vt:lpstr>Noto Sans Symbols</vt:lpstr>
      <vt:lpstr>Ribeye</vt:lpstr>
      <vt:lpstr>Calibri</vt:lpstr>
      <vt:lpstr>Theme1</vt:lpstr>
      <vt:lpstr>Cloud Computing Security Using DNA Cryptography</vt:lpstr>
      <vt:lpstr>Question of Review-1</vt:lpstr>
      <vt:lpstr>Abstract </vt:lpstr>
      <vt:lpstr>Existing System:</vt:lpstr>
      <vt:lpstr>Literature Survey</vt:lpstr>
      <vt:lpstr>Problem Statement</vt:lpstr>
      <vt:lpstr>Proposed System</vt:lpstr>
      <vt:lpstr>Advantages Of Proposed System</vt:lpstr>
      <vt:lpstr>Project Planning</vt:lpstr>
      <vt:lpstr>Requirements</vt:lpstr>
      <vt:lpstr>Hardware Requirements</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Security Using DNA Cryptography</dc:title>
  <dc:creator>Hitendra</dc:creator>
  <cp:lastModifiedBy>lenovo</cp:lastModifiedBy>
  <cp:revision>12</cp:revision>
  <dcterms:created xsi:type="dcterms:W3CDTF">2006-08-16T00:00:00Z</dcterms:created>
  <dcterms:modified xsi:type="dcterms:W3CDTF">2020-01-26T11:49:46Z</dcterms:modified>
</cp:coreProperties>
</file>