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68" r:id="rId3"/>
    <p:sldId id="257" r:id="rId4"/>
    <p:sldId id="258" r:id="rId5"/>
    <p:sldId id="259" r:id="rId6"/>
    <p:sldId id="260" r:id="rId7"/>
    <p:sldId id="261" r:id="rId8"/>
    <p:sldId id="263" r:id="rId9"/>
    <p:sldId id="264" r:id="rId10"/>
    <p:sldId id="265" r:id="rId11"/>
    <p:sldId id="266" r:id="rId12"/>
    <p:sldId id="267" r:id="rId13"/>
  </p:sldIdLst>
  <p:sldSz cx="9144000" cy="6858000" type="screen4x3"/>
  <p:notesSz cx="6858000" cy="9144000"/>
  <p:embeddedFontLst>
    <p:embeddedFont>
      <p:font typeface="Garamond" pitchFamily="18" charset="0"/>
      <p:regular r:id="rId15"/>
      <p:bold r:id="rId16"/>
      <p:italic r:id="rId17"/>
    </p:embeddedFont>
    <p:embeddedFont>
      <p:font typeface="Ribeye" charset="0"/>
      <p:regular r:id="rId18"/>
    </p:embeddedFont>
    <p:embeddedFont>
      <p:font typeface="Calibri"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4" roundtripDataSignature="AMtx7mhOHVwx29zZHqsF8ScE5/+Nn+Bp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horzBarState="maximized">
    <p:restoredLeft sz="12278" autoAdjust="0"/>
    <p:restoredTop sz="86437" autoAdjust="0"/>
  </p:normalViewPr>
  <p:slideViewPr>
    <p:cSldViewPr snapToGrid="0">
      <p:cViewPr varScale="1">
        <p:scale>
          <a:sx n="116" d="100"/>
          <a:sy n="116" d="100"/>
        </p:scale>
        <p:origin x="-149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cc09033c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cc09033c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6" name="Google Shape;176;g7cc09033cd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2" name="Google Shape;18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1" name="Google Shape;12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 name="Google Shape;12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5" name="Google Shape;14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3"/>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9" name="Google Shape;19;p13"/>
          <p:cNvCxnSpPr/>
          <p:nvPr/>
        </p:nvCxnSpPr>
        <p:spPr>
          <a:xfrm>
            <a:off x="1981200" y="3962400"/>
            <a:ext cx="6511925" cy="0"/>
          </a:xfrm>
          <a:prstGeom prst="straightConnector1">
            <a:avLst/>
          </a:prstGeom>
          <a:noFill/>
          <a:ln w="19050" cap="flat" cmpd="sng">
            <a:solidFill>
              <a:schemeClr val="accent1"/>
            </a:solidFill>
            <a:prstDash val="solid"/>
            <a:round/>
            <a:headEnd type="none" w="med" len="med"/>
            <a:tailEnd type="none" w="med" len="med"/>
          </a:ln>
        </p:spPr>
      </p:cxnSp>
      <p:sp>
        <p:nvSpPr>
          <p:cNvPr id="20" name="Google Shape;20;p13"/>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5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1820"/>
              <a:buFont typeface="Noto Sans Symbols"/>
              <a:buNone/>
              <a:defRPr sz="2800"/>
            </a:lvl1pPr>
            <a:lvl2pPr lvl="1" algn="l">
              <a:spcBef>
                <a:spcPts val="360"/>
              </a:spcBef>
              <a:spcAft>
                <a:spcPts val="0"/>
              </a:spcAft>
              <a:buSzPts val="108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350"/>
              <a:buChar char="▪"/>
              <a:defRPr/>
            </a:lvl5pPr>
            <a:lvl6pPr lvl="5" algn="l">
              <a:spcBef>
                <a:spcPts val="360"/>
              </a:spcBef>
              <a:spcAft>
                <a:spcPts val="0"/>
              </a:spcAft>
              <a:buSzPts val="1350"/>
              <a:buChar char="▪"/>
              <a:defRPr/>
            </a:lvl6pPr>
            <a:lvl7pPr lvl="6" algn="l">
              <a:spcBef>
                <a:spcPts val="360"/>
              </a:spcBef>
              <a:spcAft>
                <a:spcPts val="0"/>
              </a:spcAft>
              <a:buSzPts val="1350"/>
              <a:buChar char="▪"/>
              <a:defRPr/>
            </a:lvl7pPr>
            <a:lvl8pPr lvl="7" algn="l">
              <a:spcBef>
                <a:spcPts val="360"/>
              </a:spcBef>
              <a:spcAft>
                <a:spcPts val="0"/>
              </a:spcAft>
              <a:buSzPts val="1350"/>
              <a:buChar char="▪"/>
              <a:defRPr/>
            </a:lvl8pPr>
            <a:lvl9pPr lvl="8" algn="l">
              <a:spcBef>
                <a:spcPts val="360"/>
              </a:spcBef>
              <a:spcAft>
                <a:spcPts val="0"/>
              </a:spcAft>
              <a:buSzPts val="1350"/>
              <a:buChar char="▪"/>
              <a:defRPr/>
            </a:lvl9pPr>
          </a:lstStyle>
          <a:p>
            <a:endParaRPr/>
          </a:p>
        </p:txBody>
      </p:sp>
      <p:sp>
        <p:nvSpPr>
          <p:cNvPr id="22" name="Google Shape;22;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1" name="Google Shape;81;p2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3"/>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7" name="Google Shape;87;p2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8" name="Google Shape;98;p25"/>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9" name="Google Shape;99;p25"/>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0" name="Google Shape;100;p2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03"/>
        <p:cNvGrpSpPr/>
        <p:nvPr/>
      </p:nvGrpSpPr>
      <p:grpSpPr>
        <a:xfrm>
          <a:off x="0" y="0"/>
          <a:ext cx="0" cy="0"/>
          <a:chOff x="0" y="0"/>
          <a:chExt cx="0" cy="0"/>
        </a:xfrm>
      </p:grpSpPr>
      <p:sp>
        <p:nvSpPr>
          <p:cNvPr id="104" name="Google Shape;104;p26"/>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6"/>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6" name="Google Shape;106;p26"/>
          <p:cNvSpPr>
            <a:spLocks noGrp="1"/>
          </p:cNvSpPr>
          <p:nvPr>
            <p:ph type="chart"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R="0" lvl="0"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R="0" lvl="1"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R="0" lvl="2"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7" name="Google Shape;107;p2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pic>
        <p:nvPicPr>
          <p:cNvPr id="26" name="Google Shape;26;p14" descr="image001.png"/>
          <p:cNvPicPr preferRelativeResize="0"/>
          <p:nvPr/>
        </p:nvPicPr>
        <p:blipFill rotWithShape="1">
          <a:blip r:embed="rId2">
            <a:alphaModFix/>
          </a:blip>
          <a:srcRect/>
          <a:stretch/>
        </p:blipFill>
        <p:spPr>
          <a:xfrm>
            <a:off x="8229600" y="228600"/>
            <a:ext cx="774700" cy="774700"/>
          </a:xfrm>
          <a:prstGeom prst="rect">
            <a:avLst/>
          </a:prstGeom>
          <a:noFill/>
          <a:ln>
            <a:noFill/>
          </a:ln>
        </p:spPr>
      </p:pic>
      <p:sp>
        <p:nvSpPr>
          <p:cNvPr id="27" name="Google Shape;27;p1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29" name="Google Shape;29;p1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300"/>
              <a:buNone/>
              <a:defRPr sz="2000"/>
            </a:lvl1pPr>
            <a:lvl2pPr marL="914400" lvl="1" indent="-228600" algn="l">
              <a:spcBef>
                <a:spcPts val="360"/>
              </a:spcBef>
              <a:spcAft>
                <a:spcPts val="0"/>
              </a:spcAft>
              <a:buSzPts val="108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050"/>
              <a:buNone/>
              <a:defRPr sz="1400"/>
            </a:lvl5pPr>
            <a:lvl6pPr marL="2743200" lvl="5" indent="-228600" algn="l">
              <a:spcBef>
                <a:spcPts val="280"/>
              </a:spcBef>
              <a:spcAft>
                <a:spcPts val="0"/>
              </a:spcAft>
              <a:buSzPts val="1050"/>
              <a:buNone/>
              <a:defRPr sz="1400"/>
            </a:lvl6pPr>
            <a:lvl7pPr marL="3200400" lvl="6" indent="-228600" algn="l">
              <a:spcBef>
                <a:spcPts val="280"/>
              </a:spcBef>
              <a:spcAft>
                <a:spcPts val="0"/>
              </a:spcAft>
              <a:buSzPts val="1050"/>
              <a:buNone/>
              <a:defRPr sz="1400"/>
            </a:lvl7pPr>
            <a:lvl8pPr marL="3657600" lvl="7" indent="-228600" algn="l">
              <a:spcBef>
                <a:spcPts val="280"/>
              </a:spcBef>
              <a:spcAft>
                <a:spcPts val="0"/>
              </a:spcAft>
              <a:buSzPts val="1050"/>
              <a:buNone/>
              <a:defRPr sz="1400"/>
            </a:lvl8pPr>
            <a:lvl9pPr marL="4114800" lvl="8" indent="-228600" algn="l">
              <a:spcBef>
                <a:spcPts val="280"/>
              </a:spcBef>
              <a:spcAft>
                <a:spcPts val="0"/>
              </a:spcAft>
              <a:buSzPts val="1050"/>
              <a:buNone/>
              <a:defRPr sz="1400"/>
            </a:lvl9pPr>
          </a:lstStyle>
          <a:p>
            <a:endParaRPr/>
          </a:p>
        </p:txBody>
      </p:sp>
      <p:sp>
        <p:nvSpPr>
          <p:cNvPr id="35" name="Google Shape;35;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6"/>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1" name="Google Shape;41;p16"/>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2" name="Google Shape;42;p1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48" name="Google Shape;48;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49" name="Google Shape;49;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50" name="Google Shape;50;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51" name="Google Shape;51;p17"/>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pic>
        <p:nvPicPr>
          <p:cNvPr id="60" name="Google Shape;60;p19" descr="image001.png"/>
          <p:cNvPicPr preferRelativeResize="0"/>
          <p:nvPr/>
        </p:nvPicPr>
        <p:blipFill rotWithShape="1">
          <a:blip r:embed="rId2">
            <a:alphaModFix/>
          </a:blip>
          <a:srcRect/>
          <a:stretch/>
        </p:blipFill>
        <p:spPr>
          <a:xfrm>
            <a:off x="8293100" y="76200"/>
            <a:ext cx="774700" cy="774700"/>
          </a:xfrm>
          <a:prstGeom prst="rect">
            <a:avLst/>
          </a:prstGeom>
          <a:noFill/>
          <a:ln>
            <a:noFill/>
          </a:ln>
        </p:spPr>
      </p:pic>
      <p:sp>
        <p:nvSpPr>
          <p:cNvPr id="61" name="Google Shape;61;p1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spcBef>
                <a:spcPts val="640"/>
              </a:spcBef>
              <a:spcAft>
                <a:spcPts val="0"/>
              </a:spcAft>
              <a:buSzPts val="2080"/>
              <a:buChar char="■"/>
              <a:defRPr sz="3200"/>
            </a:lvl1pPr>
            <a:lvl2pPr marL="914400" lvl="1" indent="-335280" algn="l">
              <a:spcBef>
                <a:spcPts val="560"/>
              </a:spcBef>
              <a:spcAft>
                <a:spcPts val="0"/>
              </a:spcAft>
              <a:buSzPts val="168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23850" algn="l">
              <a:spcBef>
                <a:spcPts val="400"/>
              </a:spcBef>
              <a:spcAft>
                <a:spcPts val="0"/>
              </a:spcAft>
              <a:buSzPts val="1500"/>
              <a:buChar char="▪"/>
              <a:defRPr sz="2000"/>
            </a:lvl5pPr>
            <a:lvl6pPr marL="2743200" lvl="5" indent="-323850" algn="l">
              <a:spcBef>
                <a:spcPts val="400"/>
              </a:spcBef>
              <a:spcAft>
                <a:spcPts val="0"/>
              </a:spcAft>
              <a:buSzPts val="1500"/>
              <a:buChar char="▪"/>
              <a:defRPr sz="2000"/>
            </a:lvl6pPr>
            <a:lvl7pPr marL="3200400" lvl="6" indent="-323850" algn="l">
              <a:spcBef>
                <a:spcPts val="400"/>
              </a:spcBef>
              <a:spcAft>
                <a:spcPts val="0"/>
              </a:spcAft>
              <a:buSzPts val="1500"/>
              <a:buChar char="▪"/>
              <a:defRPr sz="2000"/>
            </a:lvl7pPr>
            <a:lvl8pPr marL="3657600" lvl="7" indent="-323850" algn="l">
              <a:spcBef>
                <a:spcPts val="400"/>
              </a:spcBef>
              <a:spcAft>
                <a:spcPts val="0"/>
              </a:spcAft>
              <a:buSzPts val="1500"/>
              <a:buChar char="▪"/>
              <a:defRPr sz="2000"/>
            </a:lvl8pPr>
            <a:lvl9pPr marL="4114800" lvl="8" indent="-323850" algn="l">
              <a:spcBef>
                <a:spcPts val="400"/>
              </a:spcBef>
              <a:spcAft>
                <a:spcPts val="0"/>
              </a:spcAft>
              <a:buSzPts val="1500"/>
              <a:buChar char="▪"/>
              <a:defRPr sz="2000"/>
            </a:lvl9pPr>
          </a:lstStyle>
          <a:p>
            <a:endParaRPr/>
          </a:p>
        </p:txBody>
      </p:sp>
      <p:sp>
        <p:nvSpPr>
          <p:cNvPr id="67" name="Google Shape;67;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68" name="Google Shape;68;p2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1"/>
              </a:buClr>
              <a:buSzPts val="208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2"/>
              </a:buClr>
              <a:buSzPts val="168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accent1"/>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74" name="Google Shape;74;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75" name="Google Shape;75;p2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11" name="Google Shape;11;p12"/>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marR="0" lvl="0" indent="-352425"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rtl="0">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rtl="0">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rtl="0">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rtl="0">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rtl="0">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rtl="0">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rtl="0">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rtl="0">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12"/>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6" name="Google Shape;16;p12"/>
          <p:cNvCxnSpPr/>
          <p:nvPr/>
        </p:nvCxnSpPr>
        <p:spPr>
          <a:xfrm>
            <a:off x="457200" y="6172200"/>
            <a:ext cx="8229600" cy="0"/>
          </a:xfrm>
          <a:prstGeom prst="straightConnector1">
            <a:avLst/>
          </a:prstGeom>
          <a:noFill/>
          <a:ln w="19050" cap="flat" cmpd="sng">
            <a:solidFill>
              <a:schemeClr val="accent1"/>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a:spLocks noGrp="1"/>
          </p:cNvSpPr>
          <p:nvPr>
            <p:ph type="ctrTitle"/>
          </p:nvPr>
        </p:nvSpPr>
        <p:spPr>
          <a:xfrm>
            <a:off x="762000" y="1295399"/>
            <a:ext cx="7623175" cy="2388079"/>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smtClean="0"/>
              <a:t>Secure banking application in       cloud using </a:t>
            </a:r>
            <a:r>
              <a:rPr lang="en-US" dirty="0" err="1" smtClean="0"/>
              <a:t>Contionous</a:t>
            </a:r>
            <a:r>
              <a:rPr lang="en-US" dirty="0" smtClean="0"/>
              <a:t> authentication</a:t>
            </a:r>
            <a:endParaRPr/>
          </a:p>
        </p:txBody>
      </p:sp>
      <p:sp>
        <p:nvSpPr>
          <p:cNvPr id="116" name="Google Shape;116;p1"/>
          <p:cNvSpPr txBox="1">
            <a:spLocks noGrp="1"/>
          </p:cNvSpPr>
          <p:nvPr>
            <p:ph type="subTitle" idx="1"/>
          </p:nvPr>
        </p:nvSpPr>
        <p:spPr>
          <a:xfrm>
            <a:off x="685800" y="4114800"/>
            <a:ext cx="7848600" cy="1676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00"/>
              <a:buNone/>
            </a:pPr>
            <a:r>
              <a:rPr lang="en-US" sz="2000" b="1" dirty="0">
                <a:latin typeface="Times New Roman"/>
                <a:ea typeface="Times New Roman"/>
                <a:cs typeface="Times New Roman"/>
                <a:sym typeface="Times New Roman"/>
              </a:rPr>
              <a:t>Batch No: A-05				        Project Guide:</a:t>
            </a:r>
            <a:endParaRPr/>
          </a:p>
          <a:p>
            <a:pPr marL="0" lvl="0" indent="0" algn="l" rtl="0">
              <a:spcBef>
                <a:spcPts val="320"/>
              </a:spcBef>
              <a:spcAft>
                <a:spcPts val="0"/>
              </a:spcAft>
              <a:buSzPts val="1040"/>
              <a:buNone/>
            </a:pPr>
            <a:r>
              <a:rPr lang="en-US" sz="1600" dirty="0" err="1">
                <a:latin typeface="Times New Roman"/>
                <a:ea typeface="Times New Roman"/>
                <a:cs typeface="Times New Roman"/>
                <a:sym typeface="Times New Roman"/>
              </a:rPr>
              <a:t>D.Lakshmi</a:t>
            </a:r>
            <a:r>
              <a:rPr lang="en-US" sz="1600" dirty="0">
                <a:latin typeface="Times New Roman"/>
                <a:ea typeface="Times New Roman"/>
                <a:cs typeface="Times New Roman"/>
                <a:sym typeface="Times New Roman"/>
              </a:rPr>
              <a:t>	                        (164G1A0544)                                  </a:t>
            </a:r>
            <a:r>
              <a:rPr lang="en-US" sz="1600" dirty="0" err="1">
                <a:latin typeface="Times New Roman"/>
                <a:ea typeface="Times New Roman"/>
                <a:cs typeface="Times New Roman"/>
                <a:sym typeface="Times New Roman"/>
              </a:rPr>
              <a:t>Mrs.M.Soumya</a:t>
            </a:r>
            <a:r>
              <a:rPr lang="en-US" sz="16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M.Tech</a:t>
            </a:r>
            <a:r>
              <a:rPr lang="en-US" sz="1300" dirty="0">
                <a:latin typeface="Times New Roman"/>
                <a:ea typeface="Times New Roman"/>
                <a:cs typeface="Times New Roman"/>
                <a:sym typeface="Times New Roman"/>
              </a:rPr>
              <a:t>.</a:t>
            </a:r>
            <a:endParaRPr sz="1300" baseline="-25000">
              <a:latin typeface="Times New Roman"/>
              <a:ea typeface="Times New Roman"/>
              <a:cs typeface="Times New Roman"/>
              <a:sym typeface="Times New Roman"/>
            </a:endParaRPr>
          </a:p>
          <a:p>
            <a:pPr marL="0" lvl="0" indent="0" algn="l" rtl="0">
              <a:spcBef>
                <a:spcPts val="320"/>
              </a:spcBef>
              <a:spcAft>
                <a:spcPts val="0"/>
              </a:spcAft>
              <a:buSzPts val="1040"/>
              <a:buFont typeface="Noto Sans Symbols"/>
              <a:buNone/>
            </a:pPr>
            <a:r>
              <a:rPr lang="en-US" sz="1600" dirty="0">
                <a:latin typeface="Times New Roman"/>
                <a:ea typeface="Times New Roman"/>
                <a:cs typeface="Times New Roman"/>
                <a:sym typeface="Times New Roman"/>
              </a:rPr>
              <a:t>M. </a:t>
            </a:r>
            <a:r>
              <a:rPr lang="en-US" sz="1600" dirty="0" err="1">
                <a:latin typeface="Times New Roman"/>
                <a:ea typeface="Times New Roman"/>
                <a:cs typeface="Times New Roman"/>
                <a:sym typeface="Times New Roman"/>
              </a:rPr>
              <a:t>Archana</a:t>
            </a:r>
            <a:r>
              <a:rPr lang="en-US" sz="1600" dirty="0">
                <a:latin typeface="Times New Roman"/>
                <a:ea typeface="Times New Roman"/>
                <a:cs typeface="Times New Roman"/>
                <a:sym typeface="Times New Roman"/>
              </a:rPr>
              <a:t>	      (164G1A0507)                                      Assistant Professor`</a:t>
            </a:r>
            <a:endParaRPr/>
          </a:p>
          <a:p>
            <a:pPr marL="0" lvl="0" indent="0" algn="l" rtl="0">
              <a:spcBef>
                <a:spcPts val="320"/>
              </a:spcBef>
              <a:spcAft>
                <a:spcPts val="0"/>
              </a:spcAft>
              <a:buSzPts val="1040"/>
              <a:buFont typeface="Noto Sans Symbols"/>
              <a:buNone/>
            </a:pP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M.Mani</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Chaitanya</a:t>
            </a:r>
            <a:r>
              <a:rPr lang="en-US" sz="1600" dirty="0">
                <a:latin typeface="Times New Roman"/>
                <a:ea typeface="Times New Roman"/>
                <a:cs typeface="Times New Roman"/>
                <a:sym typeface="Times New Roman"/>
              </a:rPr>
              <a:t>           (164G1A0552)</a:t>
            </a:r>
            <a:endParaRPr/>
          </a:p>
          <a:p>
            <a:pPr marL="0" lvl="0" indent="0" algn="l" rtl="0">
              <a:spcBef>
                <a:spcPts val="320"/>
              </a:spcBef>
              <a:spcAft>
                <a:spcPts val="0"/>
              </a:spcAft>
              <a:buSzPts val="1040"/>
              <a:buFont typeface="Noto Sans Symbols"/>
              <a:buNone/>
            </a:pPr>
            <a:r>
              <a:rPr lang="en-US" sz="1600" dirty="0" err="1">
                <a:latin typeface="Times New Roman"/>
                <a:ea typeface="Times New Roman"/>
                <a:cs typeface="Times New Roman"/>
                <a:sym typeface="Times New Roman"/>
              </a:rPr>
              <a:t>V.Divya</a:t>
            </a:r>
            <a:r>
              <a:rPr lang="en-US" sz="1600" dirty="0">
                <a:latin typeface="Times New Roman"/>
                <a:ea typeface="Times New Roman"/>
                <a:cs typeface="Times New Roman"/>
                <a:sym typeface="Times New Roman"/>
              </a:rPr>
              <a:t>                             (164G1A0524)</a:t>
            </a:r>
            <a:endParaRPr/>
          </a:p>
          <a:p>
            <a:pPr marL="0" lvl="0" indent="0" algn="l" rtl="0">
              <a:spcBef>
                <a:spcPts val="320"/>
              </a:spcBef>
              <a:spcAft>
                <a:spcPts val="0"/>
              </a:spcAft>
              <a:buSzPts val="1040"/>
              <a:buNone/>
            </a:pPr>
            <a:endParaRPr sz="1600">
              <a:latin typeface="Times New Roman"/>
              <a:ea typeface="Times New Roman"/>
              <a:cs typeface="Times New Roman"/>
              <a:sym typeface="Times New Roman"/>
            </a:endParaRPr>
          </a:p>
        </p:txBody>
      </p:sp>
      <p:sp>
        <p:nvSpPr>
          <p:cNvPr id="117" name="Google Shape;117;p1"/>
          <p:cNvSpPr txBox="1"/>
          <p:nvPr/>
        </p:nvSpPr>
        <p:spPr>
          <a:xfrm>
            <a:off x="1447800" y="5967412"/>
            <a:ext cx="7086600" cy="1016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dk1"/>
                </a:solidFill>
                <a:latin typeface="Arial"/>
                <a:ea typeface="Arial"/>
                <a:cs typeface="Arial"/>
                <a:sym typeface="Arial"/>
              </a:rPr>
              <a:t>Srinivasa Ramanujan Institute of Technology</a:t>
            </a:r>
            <a:endParaRPr/>
          </a:p>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Department of Computer Science &amp; Engineering</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18" name="Google Shape;118;p1"/>
          <p:cNvPicPr preferRelativeResize="0"/>
          <p:nvPr/>
        </p:nvPicPr>
        <p:blipFill rotWithShape="1">
          <a:blip r:embed="rId3">
            <a:alphaModFix/>
          </a:blip>
          <a:srcRect/>
          <a:stretch/>
        </p:blipFill>
        <p:spPr>
          <a:xfrm>
            <a:off x="685800" y="5929312"/>
            <a:ext cx="958850" cy="814388"/>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slow" p14:dur="20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Hardware Requirements</a:t>
            </a:r>
            <a:endParaRPr>
              <a:latin typeface="Times New Roman" pitchFamily="18" charset="0"/>
              <a:cs typeface="Times New Roman" pitchFamily="18" charset="0"/>
            </a:endParaRPr>
          </a:p>
        </p:txBody>
      </p:sp>
      <p:sp>
        <p:nvSpPr>
          <p:cNvPr id="172" name="Google Shape;172;p7"/>
          <p:cNvSpPr txBox="1">
            <a:spLocks noGrp="1"/>
          </p:cNvSpPr>
          <p:nvPr>
            <p:ph type="body" idx="1"/>
          </p:nvPr>
        </p:nvSpPr>
        <p:spPr>
          <a:xfrm>
            <a:off x="457200" y="1142985"/>
            <a:ext cx="8229600" cy="3357586"/>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560"/>
              <a:buNone/>
            </a:pPr>
            <a:endParaRPr sz="2400" b="1">
              <a:latin typeface="Times New Roman"/>
              <a:ea typeface="Times New Roman"/>
              <a:cs typeface="Times New Roman"/>
              <a:sym typeface="Times New Roman"/>
            </a:endParaRPr>
          </a:p>
          <a:p>
            <a:pPr marL="342900" lvl="0" indent="-342900" algn="l" rtl="0">
              <a:spcBef>
                <a:spcPts val="600"/>
              </a:spcBef>
              <a:spcAft>
                <a:spcPts val="0"/>
              </a:spcAft>
              <a:buSzPts val="1950"/>
              <a:buFont typeface="Noto Sans Symbols"/>
              <a:buChar char="▪"/>
            </a:pPr>
            <a:r>
              <a:rPr lang="en-US" sz="2400" dirty="0">
                <a:latin typeface="Times New Roman" pitchFamily="18" charset="0"/>
                <a:ea typeface="Times New Roman"/>
                <a:cs typeface="Times New Roman" pitchFamily="18" charset="0"/>
                <a:sym typeface="Times New Roman"/>
              </a:rPr>
              <a:t>RAM                      -         4GB </a:t>
            </a:r>
            <a:endParaRPr sz="2400">
              <a:latin typeface="Times New Roman" pitchFamily="18" charset="0"/>
              <a:cs typeface="Times New Roman" pitchFamily="18" charset="0"/>
            </a:endParaRPr>
          </a:p>
          <a:p>
            <a:pPr marL="342900" lvl="0" indent="-342900" algn="l" rtl="0">
              <a:spcBef>
                <a:spcPts val="600"/>
              </a:spcBef>
              <a:spcAft>
                <a:spcPts val="0"/>
              </a:spcAft>
              <a:buSzPts val="1950"/>
              <a:buFont typeface="Noto Sans Symbols"/>
              <a:buChar char="▪"/>
            </a:pPr>
            <a:r>
              <a:rPr lang="en-US" sz="2400" dirty="0">
                <a:latin typeface="Times New Roman" pitchFamily="18" charset="0"/>
                <a:ea typeface="Times New Roman"/>
                <a:cs typeface="Times New Roman" pitchFamily="18" charset="0"/>
                <a:sym typeface="Times New Roman"/>
              </a:rPr>
              <a:t>Hard Disk              -         500 GB</a:t>
            </a:r>
            <a:endParaRPr sz="2400">
              <a:latin typeface="Times New Roman" pitchFamily="18" charset="0"/>
              <a:cs typeface="Times New Roman" pitchFamily="18" charset="0"/>
            </a:endParaRPr>
          </a:p>
          <a:p>
            <a:pPr marL="342900" lvl="0" indent="-342900" algn="l" rtl="0">
              <a:spcBef>
                <a:spcPts val="600"/>
              </a:spcBef>
              <a:spcAft>
                <a:spcPts val="0"/>
              </a:spcAft>
              <a:buSzPts val="1950"/>
              <a:buFont typeface="Noto Sans Symbols"/>
              <a:buChar char="▪"/>
            </a:pPr>
            <a:r>
              <a:rPr lang="en-US" sz="2400" dirty="0">
                <a:latin typeface="Times New Roman" pitchFamily="18" charset="0"/>
                <a:ea typeface="Times New Roman"/>
                <a:cs typeface="Times New Roman" pitchFamily="18" charset="0"/>
                <a:sym typeface="Times New Roman"/>
              </a:rPr>
              <a:t>Processor                -         </a:t>
            </a:r>
            <a:r>
              <a:rPr lang="en-US" sz="2400" dirty="0" err="1">
                <a:latin typeface="Times New Roman" pitchFamily="18" charset="0"/>
                <a:ea typeface="Times New Roman"/>
                <a:cs typeface="Times New Roman" pitchFamily="18" charset="0"/>
                <a:sym typeface="Times New Roman"/>
              </a:rPr>
              <a:t>intel</a:t>
            </a:r>
            <a:r>
              <a:rPr lang="en-US" sz="2400" dirty="0">
                <a:latin typeface="Times New Roman" pitchFamily="18" charset="0"/>
                <a:ea typeface="Times New Roman"/>
                <a:cs typeface="Times New Roman" pitchFamily="18" charset="0"/>
                <a:sym typeface="Times New Roman"/>
              </a:rPr>
              <a:t> i3</a:t>
            </a:r>
            <a:endParaRPr sz="2400">
              <a:latin typeface="Times New Roman" pitchFamily="18" charset="0"/>
              <a:cs typeface="Times New Roman" pitchFamily="18" charset="0"/>
            </a:endParaRPr>
          </a:p>
          <a:p>
            <a:pPr marL="342900" lvl="0" indent="-219075" algn="l" rtl="0">
              <a:spcBef>
                <a:spcPts val="600"/>
              </a:spcBef>
              <a:spcAft>
                <a:spcPts val="0"/>
              </a:spcAft>
              <a:buSzPts val="1950"/>
              <a:buNone/>
            </a:pPr>
            <a:endParaRPr>
              <a:latin typeface="Times New Roman" pitchFamily="18" charset="0"/>
              <a:ea typeface="Times New Roman"/>
              <a:cs typeface="Times New Roman" pitchFamily="18" charset="0"/>
              <a:sym typeface="Times New Roman"/>
            </a:endParaRPr>
          </a:p>
          <a:p>
            <a:pPr marL="342900" lvl="0" indent="-342900" algn="l" rtl="0">
              <a:spcBef>
                <a:spcPts val="600"/>
              </a:spcBef>
              <a:spcAft>
                <a:spcPts val="0"/>
              </a:spcAft>
              <a:buSzPts val="1950"/>
              <a:buNone/>
            </a:pP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7cc09033cd_0_0"/>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References</a:t>
            </a:r>
            <a:endParaRPr>
              <a:latin typeface="Times New Roman" pitchFamily="18" charset="0"/>
              <a:cs typeface="Times New Roman" pitchFamily="18" charset="0"/>
            </a:endParaRPr>
          </a:p>
        </p:txBody>
      </p:sp>
      <p:sp>
        <p:nvSpPr>
          <p:cNvPr id="179" name="Google Shape;179;g7cc09033cd_0_0"/>
          <p:cNvSpPr txBox="1">
            <a:spLocks noGrp="1"/>
          </p:cNvSpPr>
          <p:nvPr>
            <p:ph type="body" idx="1"/>
          </p:nvPr>
        </p:nvSpPr>
        <p:spPr>
          <a:xfrm>
            <a:off x="457200" y="1417525"/>
            <a:ext cx="8229600" cy="4772100"/>
          </a:xfrm>
          <a:prstGeom prst="rect">
            <a:avLst/>
          </a:prstGeom>
        </p:spPr>
        <p:txBody>
          <a:bodyPr spcFirstLastPara="1" wrap="square" lIns="91425" tIns="45700" rIns="91425" bIns="45700" anchor="t" anchorCtr="0">
            <a:noAutofit/>
          </a:bodyPr>
          <a:lstStyle/>
          <a:p>
            <a:pPr indent="-381000" algn="just">
              <a:buSzPts val="2400"/>
              <a:buNone/>
            </a:pPr>
            <a:r>
              <a:rPr lang="en-US" sz="2400" dirty="0" smtClean="0">
                <a:latin typeface="Times New Roman" pitchFamily="18" charset="0"/>
                <a:cs typeface="Times New Roman" pitchFamily="18" charset="0"/>
              </a:rPr>
              <a:t>[1]CASHMA-Context Aware Security by Hierarchical          Multilevel Architectures, MIUR FIRB, 2005.</a:t>
            </a:r>
            <a:endParaRPr lang="en-IN" sz="2400" dirty="0" smtClean="0">
              <a:latin typeface="Times New Roman" pitchFamily="18" charset="0"/>
              <a:cs typeface="Times New Roman" pitchFamily="18" charset="0"/>
            </a:endParaRPr>
          </a:p>
          <a:p>
            <a:pPr indent="-381000" algn="just">
              <a:buSzPts val="2400"/>
              <a:buNone/>
            </a:pPr>
            <a:endParaRPr lang="en-IN" sz="2400" dirty="0" smtClean="0">
              <a:latin typeface="Times New Roman" pitchFamily="18" charset="0"/>
              <a:cs typeface="Times New Roman" pitchFamily="18" charset="0"/>
            </a:endParaRPr>
          </a:p>
          <a:p>
            <a:pPr indent="-381000" algn="just">
              <a:buSzPts val="2400"/>
              <a:buNone/>
            </a:pPr>
            <a:r>
              <a:rPr lang="en-US" sz="2400" dirty="0" smtClean="0">
                <a:latin typeface="Times New Roman" pitchFamily="18" charset="0"/>
                <a:ea typeface="Times New Roman"/>
                <a:cs typeface="Times New Roman" pitchFamily="18" charset="0"/>
                <a:sym typeface="Times New Roman"/>
              </a:rPr>
              <a:t>[2]El-Booz</a:t>
            </a:r>
            <a:r>
              <a:rPr lang="en-US" sz="2400" dirty="0">
                <a:latin typeface="Times New Roman" pitchFamily="18" charset="0"/>
                <a:ea typeface="Times New Roman"/>
                <a:cs typeface="Times New Roman" pitchFamily="18" charset="0"/>
                <a:sym typeface="Times New Roman"/>
              </a:rPr>
              <a:t>, S. A., </a:t>
            </a:r>
            <a:r>
              <a:rPr lang="en-US" sz="2400" dirty="0" err="1">
                <a:latin typeface="Times New Roman" pitchFamily="18" charset="0"/>
                <a:ea typeface="Times New Roman"/>
                <a:cs typeface="Times New Roman" pitchFamily="18" charset="0"/>
                <a:sym typeface="Times New Roman"/>
              </a:rPr>
              <a:t>Attiya</a:t>
            </a:r>
            <a:r>
              <a:rPr lang="en-US" sz="2400" dirty="0">
                <a:latin typeface="Times New Roman" pitchFamily="18" charset="0"/>
                <a:ea typeface="Times New Roman"/>
                <a:cs typeface="Times New Roman" pitchFamily="18" charset="0"/>
                <a:sym typeface="Times New Roman"/>
              </a:rPr>
              <a:t>, G., &amp; El-</a:t>
            </a:r>
            <a:r>
              <a:rPr lang="en-US" sz="2400" dirty="0" err="1">
                <a:latin typeface="Times New Roman" pitchFamily="18" charset="0"/>
                <a:ea typeface="Times New Roman"/>
                <a:cs typeface="Times New Roman" pitchFamily="18" charset="0"/>
                <a:sym typeface="Times New Roman"/>
              </a:rPr>
              <a:t>Fishawy</a:t>
            </a:r>
            <a:r>
              <a:rPr lang="en-US" sz="2400" dirty="0">
                <a:latin typeface="Times New Roman" pitchFamily="18" charset="0"/>
                <a:ea typeface="Times New Roman"/>
                <a:cs typeface="Times New Roman" pitchFamily="18" charset="0"/>
                <a:sym typeface="Times New Roman"/>
              </a:rPr>
              <a:t>, N. (2016). A secure cloud storage system combining time-based one-time password and automatic blocker protocol. EURASIP Journal on Information Security, 2016(1), 13.</a:t>
            </a:r>
            <a:endParaRPr sz="2400">
              <a:latin typeface="Times New Roman" pitchFamily="18" charset="0"/>
              <a:ea typeface="Times New Roman"/>
              <a:cs typeface="Times New Roman" pitchFamily="18" charset="0"/>
              <a:sym typeface="Times New Roman"/>
            </a:endParaRPr>
          </a:p>
          <a:p>
            <a:pPr marL="0" lvl="0" indent="0" algn="just" rtl="0">
              <a:spcBef>
                <a:spcPts val="360"/>
              </a:spcBef>
              <a:spcAft>
                <a:spcPts val="0"/>
              </a:spcAft>
              <a:buNone/>
            </a:pPr>
            <a:endParaRPr sz="2400">
              <a:latin typeface="Times New Roman" pitchFamily="18" charset="0"/>
              <a:ea typeface="Times New Roman"/>
              <a:cs typeface="Times New Roman" pitchFamily="18" charset="0"/>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722313" y="4406900"/>
            <a:ext cx="7772400" cy="774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  THANK YOU</a:t>
            </a:r>
            <a:endParaRPr/>
          </a:p>
        </p:txBody>
      </p:sp>
      <p:sp>
        <p:nvSpPr>
          <p:cNvPr id="185" name="Google Shape;185;p11"/>
          <p:cNvSpPr txBox="1">
            <a:spLocks noGrp="1"/>
          </p:cNvSpPr>
          <p:nvPr>
            <p:ph type="body" idx="1"/>
          </p:nvPr>
        </p:nvSpPr>
        <p:spPr>
          <a:xfrm>
            <a:off x="685800" y="609600"/>
            <a:ext cx="7772400" cy="1500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SzPts val="3510"/>
              <a:buNone/>
            </a:pPr>
            <a:r>
              <a:rPr lang="en-US" sz="5400"/>
              <a:t> Queries</a:t>
            </a:r>
            <a:endParaRPr/>
          </a:p>
        </p:txBody>
      </p:sp>
      <p:sp>
        <p:nvSpPr>
          <p:cNvPr id="186" name="Google Shape;186;p11"/>
          <p:cNvSpPr/>
          <p:nvPr/>
        </p:nvSpPr>
        <p:spPr>
          <a:xfrm>
            <a:off x="3886200" y="2362200"/>
            <a:ext cx="1676400" cy="1862048"/>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500" b="1" cap="none">
                <a:solidFill>
                  <a:schemeClr val="accent4"/>
                </a:solidFill>
                <a:latin typeface="Arial"/>
                <a:ea typeface="Arial"/>
                <a:cs typeface="Arial"/>
                <a:sym typeface="Arial"/>
              </a:rPr>
              <a:t>?</a:t>
            </a:r>
            <a:endParaRPr sz="11500" b="1" cap="none">
              <a:solidFill>
                <a:schemeClr val="accent4"/>
              </a:solidFill>
              <a:latin typeface="Ribeye"/>
              <a:ea typeface="Ribeye"/>
              <a:cs typeface="Ribeye"/>
              <a:sym typeface="Ribeye"/>
            </a:endParaRPr>
          </a:p>
        </p:txBody>
      </p:sp>
    </p:spTree>
  </p:cSld>
  <p:clrMapOvr>
    <a:masterClrMapping/>
  </p:clrMapOvr>
  <mc:AlternateContent xmlns:mc="http://schemas.openxmlformats.org/markup-compatibility/2006">
    <mc:Choice xmlns:p14="http://schemas.microsoft.com/office/powerpoint/2010/main" xmlns="" Requires="p14">
      <p:transition spd="med">
        <p14:gallery dir="l"/>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689300-3B4F-4F35-8320-C2D3B63B6415}"/>
              </a:ext>
            </a:extLst>
          </p:cNvPr>
          <p:cNvSpPr>
            <a:spLocks noGrp="1"/>
          </p:cNvSpPr>
          <p:nvPr>
            <p:ph type="title"/>
          </p:nvPr>
        </p:nvSpPr>
        <p:spPr/>
        <p:txBody>
          <a:bodyPr/>
          <a:lstStyle/>
          <a:p>
            <a:r>
              <a:rPr lang="en-IN" dirty="0"/>
              <a:t>Question of Review-1</a:t>
            </a:r>
          </a:p>
        </p:txBody>
      </p:sp>
      <p:sp>
        <p:nvSpPr>
          <p:cNvPr id="3" name="Text Placeholder 2">
            <a:extLst>
              <a:ext uri="{FF2B5EF4-FFF2-40B4-BE49-F238E27FC236}">
                <a16:creationId xmlns:a16="http://schemas.microsoft.com/office/drawing/2014/main" xmlns="" id="{A14AB370-C203-4F98-B810-711610498E48}"/>
              </a:ext>
            </a:extLst>
          </p:cNvPr>
          <p:cNvSpPr>
            <a:spLocks noGrp="1"/>
          </p:cNvSpPr>
          <p:nvPr>
            <p:ph type="body" idx="1"/>
          </p:nvPr>
        </p:nvSpPr>
        <p:spPr/>
        <p:txBody>
          <a:bodyPr/>
          <a:lstStyle/>
          <a:p>
            <a:pPr algn="just"/>
            <a:r>
              <a:rPr lang="en-IN" sz="3200" dirty="0">
                <a:latin typeface="Times New Roman" panose="02020603050405020304" pitchFamily="18" charset="0"/>
                <a:cs typeface="Times New Roman" panose="02020603050405020304" pitchFamily="18" charset="0"/>
              </a:rPr>
              <a:t>Is RSA algorithm breakable?</a:t>
            </a:r>
          </a:p>
          <a:p>
            <a:pPr algn="just"/>
            <a:r>
              <a:rPr lang="en-IN" sz="3200" dirty="0">
                <a:latin typeface="Times New Roman" panose="02020603050405020304" pitchFamily="18" charset="0"/>
                <a:cs typeface="Times New Roman" panose="02020603050405020304" pitchFamily="18" charset="0"/>
              </a:rPr>
              <a:t>If you don’t trust on third party then why you need these algorithm?</a:t>
            </a:r>
          </a:p>
          <a:p>
            <a:pPr algn="just"/>
            <a:r>
              <a:rPr lang="en-IN" sz="3200" dirty="0">
                <a:latin typeface="Times New Roman" panose="02020603050405020304" pitchFamily="18" charset="0"/>
                <a:cs typeface="Times New Roman" panose="02020603050405020304" pitchFamily="18" charset="0"/>
              </a:rPr>
              <a:t>Why you choose the DNA Cryptography?</a:t>
            </a:r>
          </a:p>
          <a:p>
            <a:pPr algn="just"/>
            <a:r>
              <a:rPr lang="en-IN" sz="3200" dirty="0" smtClean="0">
                <a:latin typeface="Times New Roman" panose="02020603050405020304" pitchFamily="18" charset="0"/>
                <a:cs typeface="Times New Roman" panose="02020603050405020304" pitchFamily="18" charset="0"/>
              </a:rPr>
              <a:t>how much data will be stored in Cloud?</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37751550"/>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Abstract </a:t>
            </a:r>
            <a:endParaRPr>
              <a:latin typeface="Times New Roman" pitchFamily="18" charset="0"/>
              <a:cs typeface="Times New Roman" pitchFamily="18" charset="0"/>
            </a:endParaRPr>
          </a:p>
        </p:txBody>
      </p:sp>
      <p:sp>
        <p:nvSpPr>
          <p:cNvPr id="124" name="Google Shape;124;p2"/>
          <p:cNvSpPr txBox="1">
            <a:spLocks noGrp="1"/>
          </p:cNvSpPr>
          <p:nvPr>
            <p:ph type="body" idx="1"/>
          </p:nvPr>
        </p:nvSpPr>
        <p:spPr>
          <a:xfrm>
            <a:off x="304800" y="1066800"/>
            <a:ext cx="8458200" cy="5064125"/>
          </a:xfrm>
          <a:prstGeom prst="rect">
            <a:avLst/>
          </a:prstGeom>
          <a:noFill/>
          <a:ln>
            <a:noFill/>
          </a:ln>
        </p:spPr>
        <p:txBody>
          <a:bodyPr spcFirstLastPara="1" wrap="square" lIns="91425" tIns="45700" rIns="91425" bIns="45700" anchor="t" anchorCtr="0">
            <a:noAutofit/>
          </a:bodyPr>
          <a:lstStyle/>
          <a:p>
            <a:pPr marL="342900" lvl="0" indent="-342900" algn="just" rtl="0">
              <a:spcBef>
                <a:spcPts val="480"/>
              </a:spcBef>
              <a:spcAft>
                <a:spcPts val="0"/>
              </a:spcAft>
              <a:buSzPts val="1560"/>
              <a:buChar char="■"/>
            </a:pPr>
            <a:endParaRPr lang="en-US" sz="2400" dirty="0" smtClean="0">
              <a:latin typeface="Times New Roman" pitchFamily="18" charset="0"/>
              <a:ea typeface="Times New Roman"/>
              <a:cs typeface="Times New Roman" pitchFamily="18" charset="0"/>
              <a:sym typeface="Times New Roman"/>
            </a:endParaRPr>
          </a:p>
          <a:p>
            <a:pPr marL="342900" indent="-342900" algn="just">
              <a:spcBef>
                <a:spcPts val="480"/>
              </a:spcBef>
              <a:buSzPts val="1560"/>
            </a:pPr>
            <a:r>
              <a:rPr lang="en-IN" sz="2400" dirty="0" smtClean="0">
                <a:latin typeface="Times New Roman" pitchFamily="18" charset="0"/>
                <a:ea typeface="Times New Roman"/>
                <a:cs typeface="Times New Roman" pitchFamily="18" charset="0"/>
                <a:sym typeface="Times New Roman"/>
              </a:rPr>
              <a:t>Cloud computing denotes an IT infrastructure where data and                 software are stored and processed remotely in a data </a:t>
            </a:r>
            <a:r>
              <a:rPr lang="en-IN" sz="2400" dirty="0" err="1" smtClean="0">
                <a:latin typeface="Times New Roman" pitchFamily="18" charset="0"/>
                <a:ea typeface="Times New Roman"/>
                <a:cs typeface="Times New Roman" pitchFamily="18" charset="0"/>
                <a:sym typeface="Times New Roman"/>
              </a:rPr>
              <a:t>center</a:t>
            </a:r>
            <a:r>
              <a:rPr lang="en-IN" sz="2400" dirty="0" smtClean="0">
                <a:latin typeface="Times New Roman" pitchFamily="18" charset="0"/>
                <a:ea typeface="Times New Roman"/>
                <a:cs typeface="Times New Roman" pitchFamily="18" charset="0"/>
                <a:sym typeface="Times New Roman"/>
              </a:rPr>
              <a:t> of a cloud provider, which are accessible via an Internet service.</a:t>
            </a:r>
            <a:endParaRPr lang="en-US" sz="2400" dirty="0" smtClean="0">
              <a:latin typeface="Times New Roman" pitchFamily="18" charset="0"/>
              <a:ea typeface="Times New Roman"/>
              <a:cs typeface="Times New Roman" pitchFamily="18" charset="0"/>
              <a:sym typeface="Times New Roman"/>
            </a:endParaRPr>
          </a:p>
          <a:p>
            <a:pPr marL="342900" lvl="0" indent="-342900" algn="just">
              <a:spcBef>
                <a:spcPts val="480"/>
              </a:spcBef>
              <a:buSzPts val="1560"/>
            </a:pPr>
            <a:r>
              <a:rPr lang="en-US" sz="2400" dirty="0" smtClean="0">
                <a:latin typeface="Times New Roman" pitchFamily="18" charset="0"/>
                <a:cs typeface="Times New Roman" pitchFamily="18" charset="0"/>
              </a:rPr>
              <a:t>Session management in distributed Internet services is traditionally based on username and password, Emerging biometric solutions  allows a single verification.</a:t>
            </a:r>
          </a:p>
          <a:p>
            <a:pPr marL="342900" lvl="0" indent="-342900" algn="just">
              <a:spcBef>
                <a:spcPts val="480"/>
              </a:spcBef>
              <a:buSzPts val="1560"/>
            </a:pPr>
            <a:r>
              <a:rPr lang="en-US" sz="2400" dirty="0" smtClean="0">
                <a:latin typeface="Times New Roman" pitchFamily="18" charset="0"/>
                <a:cs typeface="Times New Roman" pitchFamily="18" charset="0"/>
              </a:rPr>
              <a:t>A secure protocol is defined for perpetual authentication through continuous user verification.</a:t>
            </a:r>
            <a:endParaRPr sz="2400">
              <a:latin typeface="Times New Roman" pitchFamily="18" charset="0"/>
              <a:ea typeface="Times New Roman"/>
              <a:cs typeface="Times New Roman" pitchFamily="18" charset="0"/>
              <a:sym typeface="Times New Roman"/>
            </a:endParaRPr>
          </a:p>
          <a:p>
            <a:pPr marL="342900" lvl="0" indent="-243840" algn="l" rtl="0">
              <a:spcBef>
                <a:spcPts val="480"/>
              </a:spcBef>
              <a:spcAft>
                <a:spcPts val="0"/>
              </a:spcAft>
              <a:buSzPts val="1560"/>
              <a:buNone/>
            </a:pPr>
            <a:endParaRPr sz="2400">
              <a:latin typeface="Times New Roman" pitchFamily="18" charset="0"/>
              <a:ea typeface="Times New Roman"/>
              <a:cs typeface="Times New Roman" pitchFamily="18" charset="0"/>
              <a:sym typeface="Times New Roman"/>
            </a:endParaRPr>
          </a:p>
          <a:p>
            <a:pPr marL="342900" lvl="0" indent="-342900" algn="l" rtl="0">
              <a:spcBef>
                <a:spcPts val="480"/>
              </a:spcBef>
              <a:spcAft>
                <a:spcPts val="0"/>
              </a:spcAft>
              <a:buSzPts val="1560"/>
              <a:buNone/>
            </a:pPr>
            <a:endParaRPr sz="2400">
              <a:latin typeface="Times New Roman" pitchFamily="18" charset="0"/>
              <a:ea typeface="Times New Roman"/>
              <a:cs typeface="Times New Roman" pitchFamily="18" charset="0"/>
              <a:sym typeface="Times New Roman"/>
            </a:endParaRPr>
          </a:p>
          <a:p>
            <a:pPr marL="342900" lvl="0" indent="-243840" algn="just" rtl="0">
              <a:spcBef>
                <a:spcPts val="480"/>
              </a:spcBef>
              <a:spcAft>
                <a:spcPts val="0"/>
              </a:spcAft>
              <a:buSzPts val="1560"/>
              <a:buNone/>
            </a:pPr>
            <a:endParaRPr sz="2400">
              <a:latin typeface="Times New Roman" pitchFamily="18" charset="0"/>
              <a:ea typeface="Times New Roman"/>
              <a:cs typeface="Times New Roman" pitchFamily="18" charset="0"/>
              <a:sym typeface="Times New Roman"/>
            </a:endParaRPr>
          </a:p>
          <a:p>
            <a:pPr marL="342900" lvl="0" indent="-243840" algn="just" rtl="0">
              <a:spcBef>
                <a:spcPts val="480"/>
              </a:spcBef>
              <a:spcAft>
                <a:spcPts val="0"/>
              </a:spcAft>
              <a:buSzPts val="1560"/>
              <a:buNone/>
            </a:pPr>
            <a:endParaRPr sz="2400">
              <a:latin typeface="Times New Roman" pitchFamily="18" charset="0"/>
              <a:ea typeface="Times New Roman"/>
              <a:cs typeface="Times New Roman" pitchFamily="18" charset="0"/>
              <a:sym typeface="Times New Roman"/>
            </a:endParaRPr>
          </a:p>
          <a:p>
            <a:pPr marL="342900" lvl="0" indent="-243840" algn="just" rtl="0">
              <a:spcBef>
                <a:spcPts val="480"/>
              </a:spcBef>
              <a:spcAft>
                <a:spcPts val="0"/>
              </a:spcAft>
              <a:buSzPts val="1560"/>
              <a:buNone/>
            </a:pPr>
            <a:endParaRPr sz="2400">
              <a:latin typeface="Times New Roman" pitchFamily="18" charset="0"/>
              <a:ea typeface="Times New Roman"/>
              <a:cs typeface="Times New Roman" pitchFamily="18" charset="0"/>
              <a:sym typeface="Times New Roman"/>
            </a:endParaRPr>
          </a:p>
          <a:p>
            <a:pPr marL="342900" lvl="0" indent="-252095" algn="just" rtl="0">
              <a:spcBef>
                <a:spcPts val="440"/>
              </a:spcBef>
              <a:spcAft>
                <a:spcPts val="0"/>
              </a:spcAft>
              <a:buSzPts val="1430"/>
              <a:buFont typeface="Noto Sans Symbols"/>
              <a:buNone/>
            </a:pPr>
            <a:endParaRPr sz="2400">
              <a:latin typeface="Times New Roman" pitchFamily="18" charset="0"/>
              <a:ea typeface="Times New Roman"/>
              <a:cs typeface="Times New Roman" pitchFamily="18" charset="0"/>
              <a:sym typeface="Times New Roman"/>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Existing System:</a:t>
            </a:r>
            <a:endParaRPr>
              <a:latin typeface="Times New Roman" pitchFamily="18" charset="0"/>
              <a:cs typeface="Times New Roman" pitchFamily="18" charset="0"/>
            </a:endParaRPr>
          </a:p>
        </p:txBody>
      </p:sp>
      <p:sp>
        <p:nvSpPr>
          <p:cNvPr id="130" name="Google Shape;130;p4"/>
          <p:cNvSpPr txBox="1">
            <a:spLocks noGrp="1"/>
          </p:cNvSpPr>
          <p:nvPr>
            <p:ph type="body" idx="1"/>
          </p:nvPr>
        </p:nvSpPr>
        <p:spPr>
          <a:xfrm>
            <a:off x="381000" y="1600200"/>
            <a:ext cx="8458200" cy="4530725"/>
          </a:xfrm>
          <a:prstGeom prst="rect">
            <a:avLst/>
          </a:prstGeom>
          <a:noFill/>
          <a:ln>
            <a:noFill/>
          </a:ln>
        </p:spPr>
        <p:txBody>
          <a:bodyPr spcFirstLastPara="1" wrap="square" lIns="91425" tIns="45700" rIns="91425" bIns="45700" anchor="t" anchorCtr="0">
            <a:noAutofit/>
          </a:bodyPr>
          <a:lstStyle/>
          <a:p>
            <a:pPr marL="342900" indent="-342900" algn="just">
              <a:spcBef>
                <a:spcPts val="0"/>
              </a:spcBef>
              <a:buSzPts val="1560"/>
            </a:pPr>
            <a:r>
              <a:rPr lang="en-US" sz="2400" dirty="0" smtClean="0">
                <a:latin typeface="Times New Roman" pitchFamily="18" charset="0"/>
                <a:cs typeface="Times New Roman" pitchFamily="18" charset="0"/>
              </a:rPr>
              <a:t>Once the user’s identity has been verified, the system resources are available for a fixed period of time or until explicit logout from the user. This approach assumes that a single verification (at the beginning of the session) is sufficient, and that the identity of the user is constant during the whole session</a:t>
            </a:r>
            <a:r>
              <a:rPr lang="en-US" dirty="0" smtClean="0">
                <a:latin typeface="Times New Roman" pitchFamily="18" charset="0"/>
                <a:cs typeface="Times New Roman" pitchFamily="18" charset="0"/>
              </a:rPr>
              <a:t>.</a:t>
            </a:r>
          </a:p>
          <a:p>
            <a:pPr marL="342900" indent="-342900" algn="just">
              <a:spcBef>
                <a:spcPts val="0"/>
              </a:spcBef>
              <a:buSzPts val="1560"/>
              <a:buNone/>
            </a:pPr>
            <a:endParaRPr lang="en-IN" dirty="0" smtClean="0">
              <a:latin typeface="Times New Roman" pitchFamily="18" charset="0"/>
              <a:cs typeface="Times New Roman" pitchFamily="18" charset="0"/>
            </a:endParaRPr>
          </a:p>
          <a:p>
            <a:pPr marL="342900" lvl="0" indent="-342900" algn="just">
              <a:spcBef>
                <a:spcPts val="0"/>
              </a:spcBef>
              <a:buSzPts val="1560"/>
            </a:pPr>
            <a:r>
              <a:rPr lang="en-US" sz="2400" dirty="0" smtClean="0">
                <a:latin typeface="Times New Roman" pitchFamily="18" charset="0"/>
                <a:ea typeface="Times New Roman"/>
                <a:cs typeface="Times New Roman" pitchFamily="18" charset="0"/>
                <a:sym typeface="Times New Roman"/>
              </a:rPr>
              <a:t>The disadvantage of existed System is n</a:t>
            </a:r>
            <a:r>
              <a:rPr lang="en-US" sz="2400" dirty="0" smtClean="0">
                <a:latin typeface="Times New Roman" pitchFamily="18" charset="0"/>
                <a:cs typeface="Times New Roman" pitchFamily="18" charset="0"/>
              </a:rPr>
              <a:t>one of existing approaches supports continuous authentication.</a:t>
            </a:r>
            <a:endParaRPr lang="en-IN" sz="2400" dirty="0" smtClean="0">
              <a:latin typeface="Times New Roman" pitchFamily="18" charset="0"/>
              <a:cs typeface="Times New Roman" pitchFamily="18" charset="0"/>
            </a:endParaRPr>
          </a:p>
          <a:p>
            <a:pPr marL="342900" indent="-342900" algn="just">
              <a:spcBef>
                <a:spcPts val="0"/>
              </a:spcBef>
              <a:buSzPts val="1560"/>
            </a:pPr>
            <a:endParaRPr sz="2400">
              <a:latin typeface="Times New Roman" pitchFamily="18" charset="0"/>
              <a:ea typeface="Times New Roman"/>
              <a:cs typeface="Times New Roman" pitchFamily="18" charset="0"/>
              <a:sym typeface="Times New Roman"/>
            </a:endParaRPr>
          </a:p>
          <a:p>
            <a:pPr marL="0" lvl="0" indent="0" algn="just" rtl="0">
              <a:spcBef>
                <a:spcPts val="480"/>
              </a:spcBef>
              <a:spcAft>
                <a:spcPts val="0"/>
              </a:spcAft>
              <a:buSzPts val="1560"/>
              <a:buNone/>
            </a:pP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Literature Survey</a:t>
            </a:r>
            <a:endParaRPr>
              <a:latin typeface="Times New Roman" pitchFamily="18" charset="0"/>
              <a:cs typeface="Times New Roman" pitchFamily="18" charset="0"/>
            </a:endParaRPr>
          </a:p>
        </p:txBody>
      </p:sp>
      <p:sp>
        <p:nvSpPr>
          <p:cNvPr id="136" name="Google Shape;136;p9"/>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219075" algn="just" rtl="0">
              <a:spcBef>
                <a:spcPts val="0"/>
              </a:spcBef>
              <a:spcAft>
                <a:spcPts val="0"/>
              </a:spcAft>
              <a:buSzPts val="1950"/>
              <a:buNone/>
            </a:pPr>
            <a:endParaRPr sz="2400">
              <a:latin typeface="Times New Roman"/>
              <a:ea typeface="Times New Roman"/>
              <a:cs typeface="Times New Roman"/>
              <a:sym typeface="Times New Roman"/>
            </a:endParaRPr>
          </a:p>
          <a:p>
            <a:pPr marL="581025" indent="-457200" algn="just">
              <a:spcBef>
                <a:spcPts val="0"/>
              </a:spcBef>
              <a:buSzPts val="1950"/>
            </a:pPr>
            <a:r>
              <a:rPr lang="en-US" sz="2400" dirty="0">
                <a:latin typeface="Times New Roman"/>
                <a:ea typeface="Times New Roman"/>
                <a:cs typeface="Times New Roman"/>
                <a:sym typeface="Times New Roman"/>
              </a:rPr>
              <a:t>Bastion scheme[1] guarantee data confidentiality even if the encryption key is leaked ,but the disadvantage of bastion scheme is that it does not guarantee the integrity.</a:t>
            </a:r>
          </a:p>
          <a:p>
            <a:pPr marL="581025" indent="-457200" algn="just">
              <a:spcBef>
                <a:spcPts val="0"/>
              </a:spcBef>
              <a:buSzPts val="1950"/>
            </a:pPr>
            <a:r>
              <a:rPr lang="en-US" sz="2400" dirty="0">
                <a:latin typeface="Times New Roman"/>
                <a:ea typeface="Times New Roman"/>
                <a:cs typeface="Times New Roman"/>
                <a:sym typeface="Times New Roman"/>
              </a:rPr>
              <a:t>A secure cloud storage system combining time based one-time password and automatic blocker protocol[2] ,it ensure protection of organization data .It enhances the authentication level of security, but the limitation of this approach is that it is vulnerable to man-in-the-middle attack.</a:t>
            </a: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Problem Statement</a:t>
            </a:r>
            <a:endParaRPr>
              <a:latin typeface="Times New Roman" pitchFamily="18" charset="0"/>
              <a:cs typeface="Times New Roman" pitchFamily="18" charset="0"/>
            </a:endParaRPr>
          </a:p>
        </p:txBody>
      </p:sp>
      <p:sp>
        <p:nvSpPr>
          <p:cNvPr id="142" name="Google Shape;142;p10"/>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300"/>
              <a:buChar char="■"/>
            </a:pPr>
            <a:r>
              <a:rPr lang="en-US" sz="2000" dirty="0">
                <a:latin typeface="Times New Roman" pitchFamily="18" charset="0"/>
                <a:cs typeface="Times New Roman" pitchFamily="18" charset="0"/>
                <a:sym typeface="Times New Roman"/>
              </a:rPr>
              <a:t>Cloud computing is where data stored and computed while reducing the costs ,data flows across network can also carry threats to the system. Malicious users can advantage of these security weakness to penetrate to the system.</a:t>
            </a:r>
          </a:p>
          <a:p>
            <a:pPr marL="342900" lvl="0" indent="-342900" algn="just" rtl="0">
              <a:spcBef>
                <a:spcPts val="0"/>
              </a:spcBef>
              <a:spcAft>
                <a:spcPts val="0"/>
              </a:spcAft>
              <a:buSzPts val="1300"/>
              <a:buChar char="■"/>
            </a:pPr>
            <a:r>
              <a:rPr lang="en-US" sz="2000" dirty="0">
                <a:latin typeface="Times New Roman" pitchFamily="18" charset="0"/>
                <a:cs typeface="Times New Roman" pitchFamily="18" charset="0"/>
                <a:sym typeface="Times New Roman"/>
              </a:rPr>
              <a:t>In order to provide an effective solution for the security of the data of remote users ,we propose a security scheme allowing a remote user to ensure a completely secure migration of all their data anywhere in the cloud through </a:t>
            </a:r>
            <a:r>
              <a:rPr lang="en-US" sz="2000" dirty="0" smtClean="0">
                <a:latin typeface="Times New Roman" pitchFamily="18" charset="0"/>
                <a:cs typeface="Times New Roman" pitchFamily="18" charset="0"/>
                <a:sym typeface="Times New Roman"/>
              </a:rPr>
              <a:t>continuous authentication.</a:t>
            </a:r>
            <a:endParaRPr>
              <a:latin typeface="Times New Roman" pitchFamily="18" charset="0"/>
              <a:cs typeface="Times New Roman" pitchFamily="18" charset="0"/>
            </a:endParaRPr>
          </a:p>
          <a:p>
            <a:pPr marL="342900" lvl="0" indent="-342900" algn="just" rtl="0">
              <a:spcBef>
                <a:spcPts val="400"/>
              </a:spcBef>
              <a:spcAft>
                <a:spcPts val="0"/>
              </a:spcAft>
              <a:buSzPts val="1300"/>
              <a:buNone/>
            </a:pPr>
            <a:endParaRPr/>
          </a:p>
          <a:p>
            <a:pPr marL="342900" lvl="0" indent="-219075" algn="l" rtl="0">
              <a:spcBef>
                <a:spcPts val="600"/>
              </a:spcBef>
              <a:spcAft>
                <a:spcPts val="0"/>
              </a:spcAft>
              <a:buSzPts val="1950"/>
              <a:buNone/>
            </a:pPr>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Proposed System</a:t>
            </a:r>
            <a:endParaRPr>
              <a:latin typeface="Times New Roman" pitchFamily="18" charset="0"/>
              <a:cs typeface="Times New Roman" pitchFamily="18" charset="0"/>
            </a:endParaRPr>
          </a:p>
        </p:txBody>
      </p:sp>
      <p:sp>
        <p:nvSpPr>
          <p:cNvPr id="148" name="Google Shape;148;p3"/>
          <p:cNvSpPr txBox="1">
            <a:spLocks noGrp="1"/>
          </p:cNvSpPr>
          <p:nvPr>
            <p:ph type="body" idx="1"/>
          </p:nvPr>
        </p:nvSpPr>
        <p:spPr>
          <a:xfrm>
            <a:off x="381000" y="1600200"/>
            <a:ext cx="8458200" cy="45307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560"/>
              <a:buNone/>
            </a:pPr>
            <a:endParaRPr lang="en-US" sz="2400" dirty="0" smtClean="0">
              <a:latin typeface="Times New Roman"/>
              <a:ea typeface="Times New Roman"/>
              <a:cs typeface="Times New Roman"/>
              <a:sym typeface="Times New Roman"/>
            </a:endParaRPr>
          </a:p>
          <a:p>
            <a:pPr marL="342900" indent="-342900">
              <a:spcBef>
                <a:spcPts val="0"/>
              </a:spcBef>
              <a:buSzPts val="1560"/>
            </a:pPr>
            <a:r>
              <a:rPr lang="en-US" sz="2400" dirty="0" smtClean="0">
                <a:latin typeface="Times New Roman" pitchFamily="18" charset="0"/>
                <a:cs typeface="Times New Roman" pitchFamily="18" charset="0"/>
              </a:rPr>
              <a:t>This paper presents a new approach for user verification and session management that is applied  on the Internet. </a:t>
            </a:r>
          </a:p>
          <a:p>
            <a:pPr marL="342900" indent="-342900">
              <a:spcBef>
                <a:spcPts val="0"/>
              </a:spcBef>
              <a:buSzPts val="1560"/>
            </a:pPr>
            <a:r>
              <a:rPr lang="en-US" sz="2400" dirty="0" smtClean="0">
                <a:latin typeface="Times New Roman" pitchFamily="18" charset="0"/>
                <a:cs typeface="Times New Roman" pitchFamily="18" charset="0"/>
              </a:rPr>
              <a:t>The Proposed System  is able to operate securely with any kind of web service, including services with high security demands as online banking services, and it is intended to be used from different client devices, e.g., </a:t>
            </a:r>
            <a:r>
              <a:rPr lang="en-US" sz="2400" dirty="0" err="1" smtClean="0">
                <a:latin typeface="Times New Roman" pitchFamily="18" charset="0"/>
                <a:cs typeface="Times New Roman" pitchFamily="18" charset="0"/>
              </a:rPr>
              <a:t>smartphones</a:t>
            </a:r>
            <a:r>
              <a:rPr lang="en-US" sz="2400" dirty="0" smtClean="0">
                <a:latin typeface="Times New Roman" pitchFamily="18" charset="0"/>
                <a:cs typeface="Times New Roman" pitchFamily="18" charset="0"/>
              </a:rPr>
              <a:t>, Desktop PCs . </a:t>
            </a:r>
          </a:p>
          <a:p>
            <a:pPr marL="342900" lvl="0" indent="-342900">
              <a:spcBef>
                <a:spcPts val="0"/>
              </a:spcBef>
              <a:buSzPts val="1560"/>
            </a:pPr>
            <a:r>
              <a:rPr lang="en-US" sz="2400" dirty="0" smtClean="0">
                <a:latin typeface="Times New Roman" pitchFamily="18" charset="0"/>
                <a:cs typeface="Times New Roman" pitchFamily="18" charset="0"/>
              </a:rPr>
              <a:t>Our continuous authentication approach is grounded on acquisition of  adaptive timeout management. </a:t>
            </a:r>
            <a:endParaRPr lang="en-IN" sz="2400" dirty="0" smtClean="0">
              <a:latin typeface="Times New Roman" pitchFamily="18" charset="0"/>
              <a:cs typeface="Times New Roman" pitchFamily="18" charset="0"/>
            </a:endParaRPr>
          </a:p>
          <a:p>
            <a:pPr marL="342900" indent="-342900">
              <a:spcBef>
                <a:spcPts val="0"/>
              </a:spcBef>
              <a:buSzPts val="1560"/>
            </a:pPr>
            <a:endParaRPr lang="en-IN" sz="2400" dirty="0" smtClean="0">
              <a:latin typeface="Times New Roman" pitchFamily="18" charset="0"/>
              <a:cs typeface="Times New Roman" pitchFamily="18" charset="0"/>
            </a:endParaRPr>
          </a:p>
          <a:p>
            <a:pPr marL="342900" lvl="0" indent="-342900" algn="l" rtl="0">
              <a:spcBef>
                <a:spcPts val="0"/>
              </a:spcBef>
              <a:spcAft>
                <a:spcPts val="0"/>
              </a:spcAft>
              <a:buSzPts val="1560"/>
              <a:buChar char="■"/>
            </a:pPr>
            <a:endParaRPr>
              <a:latin typeface="Times New Roman" pitchFamily="18" charset="0"/>
              <a:cs typeface="Times New Roman" pitchFamily="18" charset="0"/>
            </a:endParaRPr>
          </a:p>
          <a:p>
            <a:pPr marL="342900" lvl="0" indent="-342900" algn="l" rtl="0">
              <a:spcBef>
                <a:spcPts val="480"/>
              </a:spcBef>
              <a:spcAft>
                <a:spcPts val="0"/>
              </a:spcAft>
              <a:buSzPts val="1560"/>
              <a:buNone/>
            </a:pPr>
            <a:endParaRPr sz="2400">
              <a:latin typeface="Times New Roman"/>
              <a:ea typeface="Times New Roman"/>
              <a:cs typeface="Times New Roman"/>
              <a:sym typeface="Times New Roman"/>
            </a:endParaRPr>
          </a:p>
          <a:p>
            <a:pPr marL="342900" lvl="0" indent="-243840" algn="l" rtl="0">
              <a:spcBef>
                <a:spcPts val="480"/>
              </a:spcBef>
              <a:spcAft>
                <a:spcPts val="0"/>
              </a:spcAft>
              <a:buSzPts val="1560"/>
              <a:buNone/>
            </a:pPr>
            <a:endParaRPr sz="2400">
              <a:latin typeface="Times New Roman"/>
              <a:ea typeface="Times New Roman"/>
              <a:cs typeface="Times New Roman"/>
              <a:sym typeface="Times New Roman"/>
            </a:endParaRPr>
          </a:p>
          <a:p>
            <a:pPr marL="0" lvl="0" indent="0" algn="just" rtl="0">
              <a:spcBef>
                <a:spcPts val="480"/>
              </a:spcBef>
              <a:spcAft>
                <a:spcPts val="0"/>
              </a:spcAft>
              <a:buSzPts val="1560"/>
              <a:buNone/>
            </a:pP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Project Planning</a:t>
            </a:r>
            <a:endParaRPr/>
          </a:p>
        </p:txBody>
      </p:sp>
      <p:sp>
        <p:nvSpPr>
          <p:cNvPr id="160" name="Google Shape;160;p8"/>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560"/>
              <a:buNone/>
            </a:pPr>
            <a:r>
              <a:rPr lang="en-US" sz="2400">
                <a:latin typeface="Times New Roman"/>
                <a:ea typeface="Times New Roman"/>
                <a:cs typeface="Times New Roman"/>
                <a:sym typeface="Times New Roman"/>
              </a:rPr>
              <a:t>Time Schedule : </a:t>
            </a:r>
            <a:endParaRPr/>
          </a:p>
          <a:p>
            <a:pPr marL="342900" lvl="0" indent="-342900" algn="l" rtl="0">
              <a:spcBef>
                <a:spcPts val="480"/>
              </a:spcBef>
              <a:spcAft>
                <a:spcPts val="0"/>
              </a:spcAft>
              <a:buSzPts val="1560"/>
              <a:buChar char="■"/>
            </a:pPr>
            <a:r>
              <a:rPr lang="en-US" sz="2400">
                <a:latin typeface="Times New Roman"/>
                <a:ea typeface="Times New Roman"/>
                <a:cs typeface="Times New Roman"/>
                <a:sym typeface="Times New Roman"/>
              </a:rPr>
              <a:t>Week 1 : </a:t>
            </a:r>
            <a:r>
              <a:rPr lang="en-US" sz="2000">
                <a:latin typeface="Times New Roman"/>
                <a:ea typeface="Times New Roman"/>
                <a:cs typeface="Times New Roman"/>
                <a:sym typeface="Times New Roman"/>
              </a:rPr>
              <a:t>Software Installation and Requirements</a:t>
            </a:r>
            <a:endParaRPr/>
          </a:p>
          <a:p>
            <a:pPr marL="342900" lvl="0" indent="-342900" algn="l" rtl="0">
              <a:spcBef>
                <a:spcPts val="480"/>
              </a:spcBef>
              <a:spcAft>
                <a:spcPts val="0"/>
              </a:spcAft>
              <a:buSzPts val="1560"/>
              <a:buChar char="■"/>
            </a:pPr>
            <a:r>
              <a:rPr lang="en-US" sz="2400">
                <a:latin typeface="Times New Roman"/>
                <a:ea typeface="Times New Roman"/>
                <a:cs typeface="Times New Roman"/>
                <a:sym typeface="Times New Roman"/>
              </a:rPr>
              <a:t>Week 2 : </a:t>
            </a:r>
            <a:r>
              <a:rPr lang="en-US" sz="2000">
                <a:latin typeface="Times New Roman"/>
                <a:ea typeface="Times New Roman"/>
                <a:cs typeface="Times New Roman"/>
                <a:sym typeface="Times New Roman"/>
              </a:rPr>
              <a:t>Analysis and Design       </a:t>
            </a:r>
            <a:endParaRPr/>
          </a:p>
          <a:p>
            <a:pPr marL="342900" lvl="0" indent="-342900" algn="l" rtl="0">
              <a:spcBef>
                <a:spcPts val="480"/>
              </a:spcBef>
              <a:spcAft>
                <a:spcPts val="0"/>
              </a:spcAft>
              <a:buSzPts val="1560"/>
              <a:buChar char="■"/>
            </a:pPr>
            <a:r>
              <a:rPr lang="en-US" sz="2400">
                <a:latin typeface="Times New Roman"/>
                <a:ea typeface="Times New Roman"/>
                <a:cs typeface="Times New Roman"/>
                <a:sym typeface="Times New Roman"/>
              </a:rPr>
              <a:t>Week 3 : </a:t>
            </a:r>
            <a:r>
              <a:rPr lang="en-US" sz="2000">
                <a:latin typeface="Times New Roman"/>
                <a:ea typeface="Times New Roman"/>
                <a:cs typeface="Times New Roman"/>
                <a:sym typeface="Times New Roman"/>
              </a:rPr>
              <a:t>Implementation</a:t>
            </a:r>
            <a:endParaRPr/>
          </a:p>
          <a:p>
            <a:pPr marL="342900" lvl="0" indent="-342900" algn="l" rtl="0">
              <a:spcBef>
                <a:spcPts val="480"/>
              </a:spcBef>
              <a:spcAft>
                <a:spcPts val="0"/>
              </a:spcAft>
              <a:buSzPts val="1560"/>
              <a:buChar char="■"/>
            </a:pPr>
            <a:r>
              <a:rPr lang="en-US" sz="2400">
                <a:latin typeface="Times New Roman"/>
                <a:ea typeface="Times New Roman"/>
                <a:cs typeface="Times New Roman"/>
                <a:sym typeface="Times New Roman"/>
              </a:rPr>
              <a:t>Week 4 : </a:t>
            </a:r>
            <a:r>
              <a:rPr lang="en-US" sz="2000">
                <a:latin typeface="Times New Roman"/>
                <a:ea typeface="Times New Roman"/>
                <a:cs typeface="Times New Roman"/>
                <a:sym typeface="Times New Roman"/>
              </a:rPr>
              <a:t>Testing</a:t>
            </a:r>
            <a:endParaRPr/>
          </a:p>
          <a:p>
            <a:pPr marL="342900" lvl="0" indent="-342900" algn="l" rtl="0">
              <a:spcBef>
                <a:spcPts val="480"/>
              </a:spcBef>
              <a:spcAft>
                <a:spcPts val="0"/>
              </a:spcAft>
              <a:buSzPts val="1560"/>
              <a:buChar char="■"/>
            </a:pPr>
            <a:r>
              <a:rPr lang="en-US" sz="2400">
                <a:latin typeface="Times New Roman"/>
                <a:ea typeface="Times New Roman"/>
                <a:cs typeface="Times New Roman"/>
                <a:sym typeface="Times New Roman"/>
              </a:rPr>
              <a:t>Week 5 : </a:t>
            </a:r>
            <a:r>
              <a:rPr lang="en-US" sz="2000">
                <a:latin typeface="Times New Roman"/>
                <a:ea typeface="Times New Roman"/>
                <a:cs typeface="Times New Roman"/>
                <a:sym typeface="Times New Roman"/>
              </a:rPr>
              <a:t>Documentation and Verification </a:t>
            </a:r>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latin typeface="Times New Roman" pitchFamily="18" charset="0"/>
                <a:cs typeface="Times New Roman" pitchFamily="18" charset="0"/>
              </a:rPr>
              <a:t>Software Requirements</a:t>
            </a:r>
            <a:endParaRPr>
              <a:latin typeface="Times New Roman" pitchFamily="18" charset="0"/>
              <a:cs typeface="Times New Roman" pitchFamily="18" charset="0"/>
            </a:endParaRPr>
          </a:p>
        </p:txBody>
      </p:sp>
      <p:sp>
        <p:nvSpPr>
          <p:cNvPr id="166" name="Google Shape;166;p6"/>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ctr" anchorCtr="0">
            <a:noAutofit/>
          </a:bodyPr>
          <a:lstStyle/>
          <a:p>
            <a:pPr>
              <a:buNone/>
            </a:pPr>
            <a:r>
              <a:rPr lang="en-US" sz="2400" b="1" dirty="0" smtClean="0"/>
              <a:t> </a:t>
            </a:r>
            <a:endParaRPr lang="en-IN" sz="2400" dirty="0" smtClean="0"/>
          </a:p>
          <a:p>
            <a:pPr lvl="0"/>
            <a:r>
              <a:rPr lang="en-US" sz="2400" dirty="0" smtClean="0">
                <a:latin typeface="Times New Roman" pitchFamily="18" charset="0"/>
                <a:cs typeface="Times New Roman" pitchFamily="18" charset="0"/>
              </a:rPr>
              <a:t>Operating system   	:  Windows 10.</a:t>
            </a:r>
            <a:endParaRPr lang="en-IN" sz="2400" dirty="0" smtClean="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Coding Language	            :  Java</a:t>
            </a:r>
            <a:endParaRPr lang="en-IN" sz="2400" dirty="0" smtClean="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Data Base		            :  MYSQL 5.0</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Application Server            :  Apache  Tomcat</a:t>
            </a:r>
            <a:r>
              <a:rPr lang="en-US" sz="2400" b="1" dirty="0" smtClean="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marL="342900" lvl="0" indent="-342900" algn="l" rtl="0">
              <a:spcBef>
                <a:spcPts val="600"/>
              </a:spcBef>
              <a:spcAft>
                <a:spcPts val="0"/>
              </a:spcAft>
              <a:buSzPts val="1950"/>
              <a:buChar char="■"/>
            </a:pPr>
            <a:endParaRPr smtClean="0"/>
          </a:p>
          <a:p>
            <a:pPr marL="342900" lvl="0" indent="-342900" algn="l" rtl="0">
              <a:spcBef>
                <a:spcPts val="600"/>
              </a:spcBef>
              <a:spcAft>
                <a:spcPts val="0"/>
              </a:spcAft>
              <a:buSzPts val="1950"/>
              <a:buNone/>
            </a:pPr>
            <a:endParaRPr smtClean="0"/>
          </a:p>
          <a:p>
            <a:pPr marL="342900" lvl="0" indent="-342900" algn="l" rtl="0">
              <a:spcBef>
                <a:spcPts val="600"/>
              </a:spcBef>
              <a:spcAft>
                <a:spcPts val="0"/>
              </a:spcAft>
              <a:buSzPts val="1950"/>
              <a:buNone/>
            </a:pP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560</Words>
  <Application>Microsoft Office PowerPoint</Application>
  <PresentationFormat>On-screen Show (4:3)</PresentationFormat>
  <Paragraphs>70</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Garamond</vt:lpstr>
      <vt:lpstr>Times New Roman</vt:lpstr>
      <vt:lpstr>Noto Sans Symbols</vt:lpstr>
      <vt:lpstr>Ribeye</vt:lpstr>
      <vt:lpstr>Calibri</vt:lpstr>
      <vt:lpstr>Theme1</vt:lpstr>
      <vt:lpstr>Secure banking application in       cloud using Contionous authentication</vt:lpstr>
      <vt:lpstr>Question of Review-1</vt:lpstr>
      <vt:lpstr>Abstract </vt:lpstr>
      <vt:lpstr>Existing System:</vt:lpstr>
      <vt:lpstr>Literature Survey</vt:lpstr>
      <vt:lpstr>Problem Statement</vt:lpstr>
      <vt:lpstr>Proposed System</vt:lpstr>
      <vt:lpstr>Project Planning</vt:lpstr>
      <vt:lpstr>Software Requirements</vt:lpstr>
      <vt:lpstr>Hardware Requirements</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Security Using DNA Cryptography</dc:title>
  <dc:creator>Hitendra</dc:creator>
  <cp:lastModifiedBy>LENOVO</cp:lastModifiedBy>
  <cp:revision>34</cp:revision>
  <dcterms:created xsi:type="dcterms:W3CDTF">2006-08-16T00:00:00Z</dcterms:created>
  <dcterms:modified xsi:type="dcterms:W3CDTF">2020-04-12T06:21:37Z</dcterms:modified>
</cp:coreProperties>
</file>