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80" r:id="rId3"/>
    <p:sldId id="281" r:id="rId4"/>
    <p:sldId id="279" r:id="rId5"/>
    <p:sldId id="282" r:id="rId6"/>
    <p:sldId id="283" r:id="rId7"/>
    <p:sldId id="257" r:id="rId8"/>
    <p:sldId id="258" r:id="rId9"/>
    <p:sldId id="259" r:id="rId10"/>
    <p:sldId id="261" r:id="rId11"/>
    <p:sldId id="262" r:id="rId12"/>
    <p:sldId id="263" r:id="rId13"/>
    <p:sldId id="278" r:id="rId14"/>
    <p:sldId id="277" r:id="rId15"/>
  </p:sldIdLst>
  <p:sldSz cx="9144000" cy="6858000" type="screen4x3"/>
  <p:notesSz cx="6858000" cy="9144000"/>
  <p:embeddedFontLst>
    <p:embeddedFont>
      <p:font typeface="Garamond" pitchFamily="18" charset="0"/>
      <p:regular r:id="rId17"/>
      <p:bold r:id="rId18"/>
      <p:italic r:id="rId19"/>
    </p:embeddedFont>
    <p:embeddedFont>
      <p:font typeface="Ribeye" charset="0"/>
      <p:regular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437" autoAdjust="0"/>
  </p:normalViewPr>
  <p:slideViewPr>
    <p:cSldViewPr snapToGrid="0">
      <p:cViewPr varScale="1">
        <p:scale>
          <a:sx n="114" d="100"/>
          <a:sy n="114" d="100"/>
        </p:scale>
        <p:origin x="-2424" y="-108"/>
      </p:cViewPr>
      <p:guideLst>
        <p:guide orient="horz" pos="2160"/>
        <p:guide pos="2880"/>
      </p:guideLst>
    </p:cSldViewPr>
  </p:slideViewPr>
  <p:outlineViewPr>
    <p:cViewPr>
      <p:scale>
        <a:sx n="33" d="100"/>
        <a:sy n="33" d="100"/>
      </p:scale>
      <p:origin x="1128" y="30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16640d3e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16640d3e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816640d3e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128c9a9bd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28c9a9bd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g8128c9a9bd_0_1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044947baf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044947baf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7044947baf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128c9a9b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128c9a9b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g8128c9a9b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28c9a9bd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28c9a9b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8128c9a9bd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44947ba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44947ba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7044947baf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28c9a9b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28c9a9b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8128c9a9bd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128c9a9bd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128c9a9b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8128c9a9bd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smtClean="0"/>
              <a:t>Secured banking application in </a:t>
            </a:r>
            <a:r>
              <a:rPr lang="en-US" dirty="0" smtClean="0"/>
              <a:t>cloud using </a:t>
            </a:r>
            <a:r>
              <a:rPr lang="en-US" dirty="0" err="1" smtClean="0"/>
              <a:t>contionous</a:t>
            </a:r>
            <a:r>
              <a:rPr lang="en-US" smtClean="0"/>
              <a:t> authentication</a:t>
            </a:r>
            <a:endParaRPr/>
          </a:p>
        </p:txBody>
      </p:sp>
      <p:sp>
        <p:nvSpPr>
          <p:cNvPr id="116" name="Google Shape;116;p16"/>
          <p:cNvSpPr txBox="1">
            <a:spLocks noGrp="1"/>
          </p:cNvSpPr>
          <p:nvPr>
            <p:ph type="subTitle" idx="1"/>
          </p:nvPr>
        </p:nvSpPr>
        <p:spPr>
          <a:xfrm>
            <a:off x="685800" y="3981725"/>
            <a:ext cx="7848600" cy="1809600"/>
          </a:xfrm>
          <a:prstGeom prst="rect">
            <a:avLst/>
          </a:prstGeom>
          <a:noFill/>
          <a:ln>
            <a:noFill/>
          </a:ln>
        </p:spPr>
        <p:txBody>
          <a:bodyPr spcFirstLastPara="1" wrap="square" lIns="91425" tIns="45700" rIns="91425" bIns="45700" anchor="t" anchorCtr="0">
            <a:noAutofit/>
          </a:bodyPr>
          <a:lstStyle/>
          <a:p>
            <a:pPr marL="0" lvl="0" indent="0" algn="l" rtl="0">
              <a:spcBef>
                <a:spcPts val="320"/>
              </a:spcBef>
              <a:spcAft>
                <a:spcPts val="0"/>
              </a:spcAft>
              <a:buSzPts val="1040"/>
              <a:buFont typeface="Noto Sans Symbols"/>
              <a:buNone/>
            </a:pPr>
            <a:r>
              <a:rPr lang="en-US" sz="2000" b="1" dirty="0">
                <a:latin typeface="Times New Roman"/>
                <a:ea typeface="Times New Roman"/>
                <a:cs typeface="Times New Roman"/>
                <a:sym typeface="Times New Roman"/>
              </a:rPr>
              <a:t>Batch N0: A-05                                                            Project Guide:</a:t>
            </a:r>
            <a:endParaRPr sz="2000" b="1">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2000" dirty="0" err="1">
                <a:latin typeface="Times New Roman"/>
                <a:ea typeface="Times New Roman"/>
                <a:cs typeface="Times New Roman"/>
                <a:sym typeface="Times New Roman"/>
              </a:rPr>
              <a:t>D.Lakshmi</a:t>
            </a:r>
            <a:r>
              <a:rPr lang="en-US" sz="2000" dirty="0">
                <a:latin typeface="Times New Roman"/>
                <a:ea typeface="Times New Roman"/>
                <a:cs typeface="Times New Roman"/>
                <a:sym typeface="Times New Roman"/>
              </a:rPr>
              <a:t>                (164G1A0544)</a:t>
            </a:r>
            <a:r>
              <a:rPr lang="en-US" sz="2000" b="1"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Mrs.M.Soumya</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M.Tech</a:t>
            </a:r>
            <a:r>
              <a:rPr lang="en-US" sz="2000" dirty="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M.Archana</a:t>
            </a:r>
            <a:r>
              <a:rPr lang="en-US" sz="2000" dirty="0">
                <a:latin typeface="Times New Roman"/>
                <a:ea typeface="Times New Roman"/>
                <a:cs typeface="Times New Roman"/>
                <a:sym typeface="Times New Roman"/>
              </a:rPr>
              <a:t>                (164G1A0507)                        Assistant Professor.</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M.Mani</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Chaitanya</a:t>
            </a:r>
            <a:r>
              <a:rPr lang="en-US" sz="2000" dirty="0">
                <a:latin typeface="Times New Roman"/>
                <a:ea typeface="Times New Roman"/>
                <a:cs typeface="Times New Roman"/>
                <a:sym typeface="Times New Roman"/>
              </a:rPr>
              <a:t>    (164G1A0552)</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V.Divya</a:t>
            </a:r>
            <a:r>
              <a:rPr lang="en-US" sz="2000" dirty="0">
                <a:latin typeface="Times New Roman"/>
                <a:ea typeface="Times New Roman"/>
                <a:cs typeface="Times New Roman"/>
                <a:sym typeface="Times New Roman"/>
              </a:rPr>
              <a:t>                     (164G1A0524)</a:t>
            </a:r>
            <a:endParaRPr sz="20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Image verification</a:t>
            </a:r>
            <a:endParaRPr/>
          </a:p>
        </p:txBody>
      </p:sp>
      <p:sp>
        <p:nvSpPr>
          <p:cNvPr id="153" name="Google Shape;153;p21"/>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In this module ,we verify the name of the image and if it matches it opens the user module and if it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 then it displays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Continuous Authentication</a:t>
            </a:r>
            <a:endParaRPr/>
          </a:p>
        </p:txBody>
      </p:sp>
      <p:sp>
        <p:nvSpPr>
          <p:cNvPr id="160" name="Google Shape;160;p22"/>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dirty="0">
                <a:latin typeface="Times New Roman"/>
                <a:ea typeface="Times New Roman"/>
                <a:cs typeface="Times New Roman"/>
                <a:sym typeface="Times New Roman"/>
              </a:rPr>
              <a:t>A secure protocol is defined for authentication through continuous user verification. The protocol determines adaptive timeouts based on the quality, frequency and type of biometric data transparently acquired from the user. </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Continued….</a:t>
            </a:r>
            <a:endParaRPr/>
          </a:p>
        </p:txBody>
      </p:sp>
      <p:sp>
        <p:nvSpPr>
          <p:cNvPr id="167" name="Google Shape;167;p23"/>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a:latin typeface="Times New Roman"/>
                <a:ea typeface="Times New Roman"/>
                <a:cs typeface="Times New Roman"/>
                <a:sym typeface="Times New Roman"/>
              </a:rPr>
              <a:t>The idea behind the execution of the protocol is that the client continuously and transparently acquires and transmits evidence of the user identity to maintain access to a web service. The main task of the proposed protocol is to create and then maintain the user session adjusting the session timeout on the basis of the confidence that the identity of the user in the system is genuine.</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Authentication Server</a:t>
            </a:r>
            <a:endParaRPr/>
          </a:p>
        </p:txBody>
      </p:sp>
      <p:sp>
        <p:nvSpPr>
          <p:cNvPr id="146" name="Google Shape;146;p20"/>
          <p:cNvSpPr txBox="1">
            <a:spLocks noGrp="1"/>
          </p:cNvSpPr>
          <p:nvPr>
            <p:ph type="body" idx="1"/>
          </p:nvPr>
        </p:nvSpPr>
        <p:spPr>
          <a:xfrm>
            <a:off x="457200" y="16764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The Server maintains the functionality: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Customer Details</a:t>
            </a: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Activation </a:t>
            </a:r>
            <a:r>
              <a:rPr lang="en-US" sz="2500" dirty="0">
                <a:latin typeface="Times New Roman"/>
                <a:ea typeface="Times New Roman"/>
                <a:cs typeface="Times New Roman"/>
                <a:sym typeface="Times New Roman"/>
              </a:rPr>
              <a:t>of Beneficiary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Transaction Details</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Activate Blocked Account</a:t>
            </a:r>
            <a:endParaRPr sz="25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endParaRPr/>
          </a:p>
        </p:txBody>
      </p:sp>
      <p:sp>
        <p:nvSpPr>
          <p:cNvPr id="290" name="Google Shape;290;p37"/>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291" name="Google Shape;291;p37"/>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Text Placeholder 2"/>
          <p:cNvSpPr>
            <a:spLocks noGrp="1"/>
          </p:cNvSpPr>
          <p:nvPr>
            <p:ph type="body" idx="1"/>
          </p:nvPr>
        </p:nvSpPr>
        <p:spPr/>
        <p:txBody>
          <a:bodyPr/>
          <a:lstStyle/>
          <a:p>
            <a:pPr marL="342900" lvl="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 </a:t>
            </a:r>
          </a:p>
          <a:p>
            <a:pPr marL="342900" lvl="0" indent="-342900" algn="just">
              <a:spcBef>
                <a:spcPts val="480"/>
              </a:spcBef>
              <a:buSzPts val="1560"/>
            </a:pPr>
            <a:r>
              <a:rPr lang="en-IN" sz="2400" dirty="0" smtClean="0">
                <a:latin typeface="Times New Roman" pitchFamily="18" charset="0"/>
                <a:cs typeface="Times New Roman" pitchFamily="18" charset="0"/>
              </a:rPr>
              <a:t>Session management in distributed Internet services is traditionally based on username and password.</a:t>
            </a:r>
          </a:p>
          <a:p>
            <a:pPr marL="342900" lvl="0" indent="-342900" algn="just">
              <a:spcBef>
                <a:spcPts val="480"/>
              </a:spcBef>
              <a:buSzPts val="1560"/>
            </a:pPr>
            <a:r>
              <a:rPr lang="en-IN" sz="2400" dirty="0" smtClean="0">
                <a:latin typeface="Times New Roman" pitchFamily="18" charset="0"/>
                <a:cs typeface="Times New Roman" pitchFamily="18" charset="0"/>
              </a:rPr>
              <a:t>A secure protocol is defined for perpetual authentication through continuous user verification.</a:t>
            </a:r>
            <a:endParaRPr lang="en-IN" sz="2400" dirty="0" smtClean="0">
              <a:latin typeface="Times New Roman" pitchFamily="18" charset="0"/>
              <a:ea typeface="Times New Roman"/>
              <a:cs typeface="Times New Roman" pitchFamily="18" charset="0"/>
              <a:sym typeface="Times New Roman"/>
            </a:endParaRPr>
          </a:p>
          <a:p>
            <a:pPr marL="342900" lvl="0" indent="-24384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34290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52095" algn="just">
              <a:spcBef>
                <a:spcPts val="440"/>
              </a:spcBef>
              <a:buSzPts val="1430"/>
              <a:buNone/>
            </a:pPr>
            <a:endParaRPr lang="en-IN" sz="2400" dirty="0" smtClean="0">
              <a:latin typeface="Times New Roman" pitchFamily="18" charset="0"/>
              <a:ea typeface="Times New Roman"/>
              <a:cs typeface="Times New Roman" pitchFamily="18" charset="0"/>
              <a:sym typeface="Times New Roman"/>
            </a:endParaRPr>
          </a:p>
          <a:p>
            <a:endParaRPr lang="en-IN" sz="24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3789700" y="537475"/>
            <a:ext cx="1386600" cy="526800"/>
          </a:xfrm>
          <a:prstGeom prst="diamond">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Login</a:t>
            </a:r>
            <a:endParaRPr b="1">
              <a:solidFill>
                <a:srgbClr val="FFFFFF"/>
              </a:solidFill>
            </a:endParaRPr>
          </a:p>
        </p:txBody>
      </p:sp>
      <p:sp>
        <p:nvSpPr>
          <p:cNvPr id="174" name="Google Shape;174;p24"/>
          <p:cNvSpPr/>
          <p:nvPr/>
        </p:nvSpPr>
        <p:spPr>
          <a:xfrm>
            <a:off x="1242125" y="1687625"/>
            <a:ext cx="15480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User</a:t>
            </a:r>
            <a:endParaRPr b="1">
              <a:solidFill>
                <a:srgbClr val="FFFFFF"/>
              </a:solidFill>
            </a:endParaRPr>
          </a:p>
        </p:txBody>
      </p:sp>
      <p:sp>
        <p:nvSpPr>
          <p:cNvPr id="175" name="Google Shape;175;p24"/>
          <p:cNvSpPr/>
          <p:nvPr/>
        </p:nvSpPr>
        <p:spPr>
          <a:xfrm>
            <a:off x="5918050" y="1676975"/>
            <a:ext cx="15048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Server</a:t>
            </a:r>
            <a:endParaRPr b="1">
              <a:solidFill>
                <a:srgbClr val="FFFFFF"/>
              </a:solidFill>
            </a:endParaRPr>
          </a:p>
        </p:txBody>
      </p:sp>
      <p:sp>
        <p:nvSpPr>
          <p:cNvPr id="176" name="Google Shape;176;p24"/>
          <p:cNvSpPr/>
          <p:nvPr/>
        </p:nvSpPr>
        <p:spPr>
          <a:xfrm>
            <a:off x="5864200" y="3068875"/>
            <a:ext cx="1655400" cy="3978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Beneficial</a:t>
            </a:r>
            <a:endParaRPr b="1">
              <a:solidFill>
                <a:srgbClr val="FFFFFF"/>
              </a:solidFill>
            </a:endParaRPr>
          </a:p>
        </p:txBody>
      </p:sp>
      <p:sp>
        <p:nvSpPr>
          <p:cNvPr id="177" name="Google Shape;177;p24"/>
          <p:cNvSpPr/>
          <p:nvPr/>
        </p:nvSpPr>
        <p:spPr>
          <a:xfrm>
            <a:off x="5864200" y="38160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78" name="Google Shape;178;p24"/>
          <p:cNvSpPr/>
          <p:nvPr/>
        </p:nvSpPr>
        <p:spPr>
          <a:xfrm>
            <a:off x="5864200" y="44931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Blocked Account</a:t>
            </a:r>
            <a:endParaRPr b="1">
              <a:solidFill>
                <a:srgbClr val="FFFFFF"/>
              </a:solidFill>
            </a:endParaRPr>
          </a:p>
        </p:txBody>
      </p:sp>
      <p:sp>
        <p:nvSpPr>
          <p:cNvPr id="179" name="Google Shape;179;p24"/>
          <p:cNvSpPr/>
          <p:nvPr/>
        </p:nvSpPr>
        <p:spPr>
          <a:xfrm>
            <a:off x="1102475" y="3102316"/>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Account Details</a:t>
            </a:r>
            <a:endParaRPr b="1">
              <a:solidFill>
                <a:srgbClr val="FFFFFF"/>
              </a:solidFill>
            </a:endParaRPr>
          </a:p>
        </p:txBody>
      </p:sp>
      <p:sp>
        <p:nvSpPr>
          <p:cNvPr id="180" name="Google Shape;180;p24"/>
          <p:cNvSpPr/>
          <p:nvPr/>
        </p:nvSpPr>
        <p:spPr>
          <a:xfrm>
            <a:off x="1107875" y="3770888"/>
            <a:ext cx="18165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81" name="Google Shape;181;p24"/>
          <p:cNvSpPr/>
          <p:nvPr/>
        </p:nvSpPr>
        <p:spPr>
          <a:xfrm>
            <a:off x="1102475" y="4427650"/>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Verification</a:t>
            </a:r>
            <a:endParaRPr b="1">
              <a:solidFill>
                <a:srgbClr val="FFFFFF"/>
              </a:solidFill>
            </a:endParaRPr>
          </a:p>
        </p:txBody>
      </p:sp>
      <p:sp>
        <p:nvSpPr>
          <p:cNvPr id="182" name="Google Shape;182;p24"/>
          <p:cNvSpPr/>
          <p:nvPr/>
        </p:nvSpPr>
        <p:spPr>
          <a:xfrm>
            <a:off x="1083575" y="5051713"/>
            <a:ext cx="18651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Add Beneficial</a:t>
            </a:r>
            <a:endParaRPr b="1">
              <a:solidFill>
                <a:srgbClr val="FFFFFF"/>
              </a:solidFill>
            </a:endParaRPr>
          </a:p>
        </p:txBody>
      </p:sp>
      <p:sp>
        <p:nvSpPr>
          <p:cNvPr id="183" name="Google Shape;183;p24"/>
          <p:cNvSpPr/>
          <p:nvPr/>
        </p:nvSpPr>
        <p:spPr>
          <a:xfrm>
            <a:off x="1083575" y="5697075"/>
            <a:ext cx="18651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Money Transfer</a:t>
            </a:r>
            <a:endParaRPr b="1">
              <a:solidFill>
                <a:srgbClr val="FFFFFF"/>
              </a:solidFill>
            </a:endParaRPr>
          </a:p>
        </p:txBody>
      </p:sp>
      <p:sp>
        <p:nvSpPr>
          <p:cNvPr id="184" name="Google Shape;184;p24"/>
          <p:cNvSpPr/>
          <p:nvPr/>
        </p:nvSpPr>
        <p:spPr>
          <a:xfrm>
            <a:off x="1102475" y="2414363"/>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Registration</a:t>
            </a:r>
            <a:endParaRPr b="1">
              <a:solidFill>
                <a:srgbClr val="FFFFFF"/>
              </a:solidFill>
            </a:endParaRPr>
          </a:p>
        </p:txBody>
      </p:sp>
      <p:sp>
        <p:nvSpPr>
          <p:cNvPr id="185" name="Google Shape;185;p24"/>
          <p:cNvSpPr/>
          <p:nvPr/>
        </p:nvSpPr>
        <p:spPr>
          <a:xfrm>
            <a:off x="5842750" y="2434925"/>
            <a:ext cx="16554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Customer Details</a:t>
            </a:r>
            <a:endParaRPr b="1">
              <a:solidFill>
                <a:srgbClr val="FFFFFF"/>
              </a:solidFill>
            </a:endParaRPr>
          </a:p>
        </p:txBody>
      </p:sp>
      <p:cxnSp>
        <p:nvCxnSpPr>
          <p:cNvPr id="186" name="Google Shape;186;p24"/>
          <p:cNvCxnSpPr>
            <a:stCxn id="174" idx="2"/>
            <a:endCxn id="184" idx="0"/>
          </p:cNvCxnSpPr>
          <p:nvPr/>
        </p:nvCxnSpPr>
        <p:spPr>
          <a:xfrm>
            <a:off x="2016125" y="2031725"/>
            <a:ext cx="0" cy="3825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4"/>
          <p:cNvCxnSpPr>
            <a:endCxn id="179" idx="0"/>
          </p:cNvCxnSpPr>
          <p:nvPr/>
        </p:nvCxnSpPr>
        <p:spPr>
          <a:xfrm>
            <a:off x="2016125" y="2758516"/>
            <a:ext cx="0" cy="34380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p24"/>
          <p:cNvCxnSpPr>
            <a:stCxn id="179" idx="2"/>
            <a:endCxn id="180" idx="0"/>
          </p:cNvCxnSpPr>
          <p:nvPr/>
        </p:nvCxnSpPr>
        <p:spPr>
          <a:xfrm>
            <a:off x="2016125" y="3446416"/>
            <a:ext cx="0" cy="3246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24"/>
          <p:cNvCxnSpPr>
            <a:stCxn id="180" idx="2"/>
            <a:endCxn id="181" idx="0"/>
          </p:cNvCxnSpPr>
          <p:nvPr/>
        </p:nvCxnSpPr>
        <p:spPr>
          <a:xfrm>
            <a:off x="2016125" y="4114988"/>
            <a:ext cx="0" cy="312600"/>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24"/>
          <p:cNvCxnSpPr/>
          <p:nvPr/>
        </p:nvCxnSpPr>
        <p:spPr>
          <a:xfrm>
            <a:off x="6691900" y="2789275"/>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4"/>
          <p:cNvCxnSpPr>
            <a:stCxn id="182" idx="2"/>
            <a:endCxn id="183" idx="0"/>
          </p:cNvCxnSpPr>
          <p:nvPr/>
        </p:nvCxnSpPr>
        <p:spPr>
          <a:xfrm>
            <a:off x="2016125" y="54171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2" name="Google Shape;192;p24"/>
          <p:cNvCxnSpPr>
            <a:stCxn id="175" idx="2"/>
            <a:endCxn id="185" idx="0"/>
          </p:cNvCxnSpPr>
          <p:nvPr/>
        </p:nvCxnSpPr>
        <p:spPr>
          <a:xfrm>
            <a:off x="6670450" y="2042375"/>
            <a:ext cx="0" cy="392700"/>
          </a:xfrm>
          <a:prstGeom prst="straightConnector1">
            <a:avLst/>
          </a:prstGeom>
          <a:noFill/>
          <a:ln w="9525" cap="flat" cmpd="sng">
            <a:solidFill>
              <a:schemeClr val="dk2"/>
            </a:solidFill>
            <a:prstDash val="solid"/>
            <a:round/>
            <a:headEnd type="none" w="med" len="med"/>
            <a:tailEnd type="triangle" w="med" len="med"/>
          </a:ln>
        </p:spPr>
      </p:cxnSp>
      <p:cxnSp>
        <p:nvCxnSpPr>
          <p:cNvPr id="193" name="Google Shape;193;p24"/>
          <p:cNvCxnSpPr>
            <a:stCxn id="176" idx="2"/>
            <a:endCxn id="177" idx="0"/>
          </p:cNvCxnSpPr>
          <p:nvPr/>
        </p:nvCxnSpPr>
        <p:spPr>
          <a:xfrm>
            <a:off x="6691900" y="3466675"/>
            <a:ext cx="0" cy="3495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24"/>
          <p:cNvCxnSpPr>
            <a:stCxn id="177" idx="2"/>
            <a:endCxn id="178" idx="0"/>
          </p:cNvCxnSpPr>
          <p:nvPr/>
        </p:nvCxnSpPr>
        <p:spPr>
          <a:xfrm>
            <a:off x="6691900" y="4181475"/>
            <a:ext cx="0" cy="31170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24"/>
          <p:cNvCxnSpPr>
            <a:endCxn id="182" idx="0"/>
          </p:cNvCxnSpPr>
          <p:nvPr/>
        </p:nvCxnSpPr>
        <p:spPr>
          <a:xfrm>
            <a:off x="2016125" y="47718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4"/>
          <p:cNvCxnSpPr>
            <a:stCxn id="173" idx="0"/>
          </p:cNvCxnSpPr>
          <p:nvPr/>
        </p:nvCxnSpPr>
        <p:spPr>
          <a:xfrm rot="10800000">
            <a:off x="4477600" y="268675"/>
            <a:ext cx="5400" cy="2688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24"/>
          <p:cNvCxnSpPr/>
          <p:nvPr/>
        </p:nvCxnSpPr>
        <p:spPr>
          <a:xfrm>
            <a:off x="2016075" y="1322150"/>
            <a:ext cx="4632900" cy="108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24"/>
          <p:cNvCxnSpPr>
            <a:endCxn id="174" idx="0"/>
          </p:cNvCxnSpPr>
          <p:nvPr/>
        </p:nvCxnSpPr>
        <p:spPr>
          <a:xfrm>
            <a:off x="2016125" y="1343525"/>
            <a:ext cx="0" cy="34410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24"/>
          <p:cNvCxnSpPr>
            <a:endCxn id="175" idx="0"/>
          </p:cNvCxnSpPr>
          <p:nvPr/>
        </p:nvCxnSpPr>
        <p:spPr>
          <a:xfrm>
            <a:off x="6659650" y="1354475"/>
            <a:ext cx="10800" cy="3225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24"/>
          <p:cNvCxnSpPr>
            <a:stCxn id="173" idx="2"/>
          </p:cNvCxnSpPr>
          <p:nvPr/>
        </p:nvCxnSpPr>
        <p:spPr>
          <a:xfrm>
            <a:off x="4483000" y="1064275"/>
            <a:ext cx="5400" cy="247200"/>
          </a:xfrm>
          <a:prstGeom prst="straightConnector1">
            <a:avLst/>
          </a:prstGeom>
          <a:noFill/>
          <a:ln w="9525" cap="flat" cmpd="sng">
            <a:solidFill>
              <a:schemeClr val="dk2"/>
            </a:solidFill>
            <a:prstDash val="solid"/>
            <a:round/>
            <a:headEnd type="none" w="med" len="med"/>
            <a:tailEnd type="triangle" w="med" len="med"/>
          </a:ln>
        </p:spPr>
      </p:cxnSp>
      <p:sp>
        <p:nvSpPr>
          <p:cNvPr id="201" name="Google Shape;201;p24"/>
          <p:cNvSpPr txBox="1"/>
          <p:nvPr/>
        </p:nvSpPr>
        <p:spPr>
          <a:xfrm>
            <a:off x="414450" y="315125"/>
            <a:ext cx="56838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Flowchart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Design(Use case):</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descr="Copy of Copy of usecase.png"/>
          <p:cNvPicPr>
            <a:picLocks noChangeAspect="1"/>
          </p:cNvPicPr>
          <p:nvPr/>
        </p:nvPicPr>
        <p:blipFill>
          <a:blip r:embed="rId2"/>
          <a:stretch>
            <a:fillRect/>
          </a:stretch>
        </p:blipFill>
        <p:spPr>
          <a:xfrm>
            <a:off x="436605" y="973620"/>
            <a:ext cx="8270790" cy="5167221"/>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IN" dirty="0"/>
          </a:p>
        </p:txBody>
      </p:sp>
      <p:sp>
        <p:nvSpPr>
          <p:cNvPr id="3" name="Text Placeholder 2"/>
          <p:cNvSpPr>
            <a:spLocks noGrp="1"/>
          </p:cNvSpPr>
          <p:nvPr>
            <p:ph type="body" idx="1"/>
          </p:nvPr>
        </p:nvSpPr>
        <p:spPr/>
        <p:txBody>
          <a:bodyPr/>
          <a:lstStyle/>
          <a:p>
            <a:endParaRPr lang="en-IN" dirty="0"/>
          </a:p>
        </p:txBody>
      </p:sp>
      <p:pic>
        <p:nvPicPr>
          <p:cNvPr id="6" name="Picture 5" descr="Untitled Diagram (2).png"/>
          <p:cNvPicPr>
            <a:picLocks noChangeAspect="1"/>
          </p:cNvPicPr>
          <p:nvPr/>
        </p:nvPicPr>
        <p:blipFill>
          <a:blip r:embed="rId2"/>
          <a:stretch>
            <a:fillRect/>
          </a:stretch>
        </p:blipFill>
        <p:spPr>
          <a:xfrm>
            <a:off x="453081" y="972066"/>
            <a:ext cx="8229600" cy="5173361"/>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diagram:</a:t>
            </a:r>
            <a:endParaRPr lang="en-IN"/>
          </a:p>
        </p:txBody>
      </p:sp>
      <p:sp>
        <p:nvSpPr>
          <p:cNvPr id="3" name="Text Placeholder 2"/>
          <p:cNvSpPr>
            <a:spLocks noGrp="1"/>
          </p:cNvSpPr>
          <p:nvPr>
            <p:ph type="body" idx="1"/>
          </p:nvPr>
        </p:nvSpPr>
        <p:spPr/>
        <p:txBody>
          <a:bodyPr/>
          <a:lstStyle/>
          <a:p>
            <a:endParaRPr lang="en-IN" dirty="0"/>
          </a:p>
        </p:txBody>
      </p:sp>
      <p:pic>
        <p:nvPicPr>
          <p:cNvPr id="4" name="Picture 3" descr="Untitled Diagram (1).png"/>
          <p:cNvPicPr>
            <a:picLocks noChangeAspect="1"/>
          </p:cNvPicPr>
          <p:nvPr/>
        </p:nvPicPr>
        <p:blipFill>
          <a:blip r:embed="rId2"/>
          <a:stretch>
            <a:fillRect/>
          </a:stretch>
        </p:blipFill>
        <p:spPr>
          <a:xfrm>
            <a:off x="327804" y="879893"/>
            <a:ext cx="8626415" cy="5978107"/>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Implementation</a:t>
            </a:r>
            <a:endParaRPr/>
          </a:p>
        </p:txBody>
      </p:sp>
      <p:sp>
        <p:nvSpPr>
          <p:cNvPr id="125" name="Google Shape;125;p17"/>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Font typeface="Times New Roman"/>
              <a:buChar char="■"/>
            </a:pPr>
            <a:r>
              <a:rPr lang="en-US" sz="2500" dirty="0">
                <a:latin typeface="Times New Roman"/>
                <a:ea typeface="Times New Roman"/>
                <a:cs typeface="Times New Roman"/>
                <a:sym typeface="Times New Roman"/>
              </a:rPr>
              <a:t>System Model</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Image Verification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Continuous Authentication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Authentication Server</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7823"/>
            <a:ext cx="8229600" cy="978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System Model</a:t>
            </a:r>
            <a:endParaRPr/>
          </a:p>
        </p:txBody>
      </p:sp>
      <p:sp>
        <p:nvSpPr>
          <p:cNvPr id="132" name="Google Shape;132;p18"/>
          <p:cNvSpPr txBox="1">
            <a:spLocks noGrp="1"/>
          </p:cNvSpPr>
          <p:nvPr>
            <p:ph type="body" idx="1"/>
          </p:nvPr>
        </p:nvSpPr>
        <p:spPr>
          <a:xfrm>
            <a:off x="457200" y="1341550"/>
            <a:ext cx="8229600" cy="47892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"User Id" refers to the identity of the user obtained from the Bank for the purpose of logging into the Internet Banking facility provided by the Bank.</a:t>
            </a:r>
            <a:endParaRPr sz="2500">
              <a:latin typeface="Times New Roman"/>
              <a:ea typeface="Times New Roman"/>
              <a:cs typeface="Times New Roman"/>
              <a:sym typeface="Times New Roman"/>
            </a:endParaRPr>
          </a:p>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"Login Password" is a unique and randomly generated password known only to the customer, which can be changed by the user to his/her convenience. This is a means of authenticating the user ID for logging into Internet Banking.</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277823"/>
            <a:ext cx="8229600" cy="907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Continued….</a:t>
            </a:r>
            <a:endParaRPr/>
          </a:p>
        </p:txBody>
      </p:sp>
      <p:sp>
        <p:nvSpPr>
          <p:cNvPr id="139" name="Google Shape;139;p19"/>
          <p:cNvSpPr txBox="1">
            <a:spLocks noGrp="1"/>
          </p:cNvSpPr>
          <p:nvPr>
            <p:ph type="body" idx="1"/>
          </p:nvPr>
        </p:nvSpPr>
        <p:spPr>
          <a:xfrm>
            <a:off x="523103" y="1316831"/>
            <a:ext cx="8229600" cy="49455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Transaction Password" is a unique and randomly generated password known only to the customer, which can be changed to his/her convenience. This is a means of authentication required to be provided by the customer for putting through the transaction in his/her/their/its accounts with Bank through Internet Banking. While User ID and Password are for valid access into the internet application, giving valid Transaction Password is for authentication </a:t>
            </a:r>
            <a:r>
              <a:rPr lang="en-US" sz="2400" dirty="0" smtClean="0">
                <a:latin typeface="Times New Roman"/>
                <a:ea typeface="Times New Roman"/>
                <a:cs typeface="Times New Roman"/>
                <a:sym typeface="Times New Roman"/>
              </a:rPr>
              <a:t>of transaction/requests </a:t>
            </a:r>
            <a:r>
              <a:rPr lang="en-US" sz="2400" dirty="0">
                <a:latin typeface="Times New Roman"/>
                <a:ea typeface="Times New Roman"/>
                <a:cs typeface="Times New Roman"/>
                <a:sym typeface="Times New Roman"/>
              </a:rPr>
              <a:t>made through internet</a:t>
            </a:r>
            <a:r>
              <a:rPr lang="en-US" sz="25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479</Words>
  <PresentationFormat>On-screen Show (4:3)</PresentationFormat>
  <Paragraphs>68</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Garamond</vt:lpstr>
      <vt:lpstr>Times New Roman</vt:lpstr>
      <vt:lpstr>Noto Sans Symbols</vt:lpstr>
      <vt:lpstr>Courier New</vt:lpstr>
      <vt:lpstr>Ribeye</vt:lpstr>
      <vt:lpstr>Calibri</vt:lpstr>
      <vt:lpstr>Theme1</vt:lpstr>
      <vt:lpstr>Secured banking application in cloud using contionous authentication</vt:lpstr>
      <vt:lpstr>Abstract:</vt:lpstr>
      <vt:lpstr>Slide 3</vt:lpstr>
      <vt:lpstr>Design(Use case):</vt:lpstr>
      <vt:lpstr>Class diagram:</vt:lpstr>
      <vt:lpstr>Activity diagram:</vt:lpstr>
      <vt:lpstr>Implementation</vt:lpstr>
      <vt:lpstr>System Model</vt:lpstr>
      <vt:lpstr>Continued….</vt:lpstr>
      <vt:lpstr>Image verification</vt:lpstr>
      <vt:lpstr>Continuous Authentication</vt:lpstr>
      <vt:lpstr>Continued….</vt:lpstr>
      <vt:lpstr>Authentication Server</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banking application in cloud  Using DNA Cryptography</dc:title>
  <dc:creator>LENOVO</dc:creator>
  <cp:lastModifiedBy>LENOVO</cp:lastModifiedBy>
  <cp:revision>20</cp:revision>
  <dcterms:modified xsi:type="dcterms:W3CDTF">2020-04-12T06:20:43Z</dcterms:modified>
</cp:coreProperties>
</file>