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80" r:id="rId3"/>
    <p:sldId id="281" r:id="rId4"/>
    <p:sldId id="279" r:id="rId5"/>
    <p:sldId id="282" r:id="rId6"/>
    <p:sldId id="283" r:id="rId7"/>
    <p:sldId id="257" r:id="rId8"/>
    <p:sldId id="258" r:id="rId9"/>
    <p:sldId id="259" r:id="rId10"/>
    <p:sldId id="261" r:id="rId11"/>
    <p:sldId id="262" r:id="rId12"/>
    <p:sldId id="263" r:id="rId13"/>
    <p:sldId id="278" r:id="rId14"/>
    <p:sldId id="277" r:id="rId15"/>
  </p:sldIdLst>
  <p:sldSz cx="9144000" cy="6858000" type="screen4x3"/>
  <p:notesSz cx="6858000" cy="9144000"/>
  <p:embeddedFontLst>
    <p:embeddedFont>
      <p:font typeface="Garamond" pitchFamily="18" charset="0"/>
      <p:regular r:id="rId17"/>
      <p:bold r:id="rId18"/>
      <p:italic r:id="rId19"/>
    </p:embeddedFont>
    <p:embeddedFont>
      <p:font typeface="Ribeye" charset="0"/>
      <p:regular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43" autoAdjust="0"/>
    <p:restoredTop sz="86437" autoAdjust="0"/>
  </p:normalViewPr>
  <p:slideViewPr>
    <p:cSldViewPr snapToGrid="0">
      <p:cViewPr varScale="1">
        <p:scale>
          <a:sx n="116" d="100"/>
          <a:sy n="116" d="100"/>
        </p:scale>
        <p:origin x="-1506" y="-114"/>
      </p:cViewPr>
      <p:guideLst>
        <p:guide orient="horz" pos="2160"/>
        <p:guide pos="2880"/>
      </p:guideLst>
    </p:cSldViewPr>
  </p:slideViewPr>
  <p:outlineViewPr>
    <p:cViewPr>
      <p:scale>
        <a:sx n="33" d="100"/>
        <a:sy n="33" d="100"/>
      </p:scale>
      <p:origin x="1128" y="30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7" name="Google Shape;28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16640d3e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16640d3e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g816640d3e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128c9a9bd_0_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128c9a9bd_0_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g8128c9a9bd_0_17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044947baf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044947baf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g7044947baf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128c9a9b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128c9a9b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g8128c9a9b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128c9a9bd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128c9a9bd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g8128c9a9bd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044947baf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044947baf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7044947baf_0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128c9a9b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128c9a9bd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g8128c9a9bd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128c9a9bd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128c9a9b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g8128c9a9bd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623175"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smtClean="0"/>
              <a:t>Secured banking application in cloud using </a:t>
            </a:r>
            <a:r>
              <a:rPr lang="en-US" dirty="0" err="1" smtClean="0"/>
              <a:t>contionous</a:t>
            </a:r>
            <a:r>
              <a:rPr lang="en-US" smtClean="0"/>
              <a:t> authentication</a:t>
            </a:r>
            <a:endParaRPr/>
          </a:p>
        </p:txBody>
      </p:sp>
      <p:sp>
        <p:nvSpPr>
          <p:cNvPr id="116" name="Google Shape;116;p16"/>
          <p:cNvSpPr txBox="1">
            <a:spLocks noGrp="1"/>
          </p:cNvSpPr>
          <p:nvPr>
            <p:ph type="subTitle" idx="1"/>
          </p:nvPr>
        </p:nvSpPr>
        <p:spPr>
          <a:xfrm>
            <a:off x="685800" y="3981725"/>
            <a:ext cx="7848600" cy="1809600"/>
          </a:xfrm>
          <a:prstGeom prst="rect">
            <a:avLst/>
          </a:prstGeom>
          <a:noFill/>
          <a:ln>
            <a:noFill/>
          </a:ln>
        </p:spPr>
        <p:txBody>
          <a:bodyPr spcFirstLastPara="1" wrap="square" lIns="91425" tIns="45700" rIns="91425" bIns="45700" anchor="t" anchorCtr="0">
            <a:noAutofit/>
          </a:bodyPr>
          <a:lstStyle/>
          <a:p>
            <a:pPr marL="0" lvl="0" indent="0" algn="l" rtl="0">
              <a:spcBef>
                <a:spcPts val="320"/>
              </a:spcBef>
              <a:spcAft>
                <a:spcPts val="0"/>
              </a:spcAft>
              <a:buSzPts val="1040"/>
              <a:buFont typeface="Noto Sans Symbols"/>
              <a:buNone/>
            </a:pPr>
            <a:r>
              <a:rPr lang="en-US" sz="2000" b="1" dirty="0">
                <a:latin typeface="Times New Roman"/>
                <a:ea typeface="Times New Roman"/>
                <a:cs typeface="Times New Roman"/>
                <a:sym typeface="Times New Roman"/>
              </a:rPr>
              <a:t>Batch N0: A-05                                                            Project Guide:</a:t>
            </a:r>
            <a:endParaRPr sz="2000" b="1">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2000" dirty="0" err="1">
                <a:latin typeface="Times New Roman"/>
                <a:ea typeface="Times New Roman"/>
                <a:cs typeface="Times New Roman"/>
                <a:sym typeface="Times New Roman"/>
              </a:rPr>
              <a:t>D.Lakshmi</a:t>
            </a:r>
            <a:r>
              <a:rPr lang="en-US" sz="2000" dirty="0">
                <a:latin typeface="Times New Roman"/>
                <a:ea typeface="Times New Roman"/>
                <a:cs typeface="Times New Roman"/>
                <a:sym typeface="Times New Roman"/>
              </a:rPr>
              <a:t>                (164G1A0544)</a:t>
            </a:r>
            <a:r>
              <a:rPr lang="en-US" sz="2000" b="1"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Mrs.M.Soumya</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M.Tech</a:t>
            </a:r>
            <a:r>
              <a:rPr lang="en-US" sz="2000" dirty="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M.Archana</a:t>
            </a:r>
            <a:r>
              <a:rPr lang="en-US" sz="2000" dirty="0">
                <a:latin typeface="Times New Roman"/>
                <a:ea typeface="Times New Roman"/>
                <a:cs typeface="Times New Roman"/>
                <a:sym typeface="Times New Roman"/>
              </a:rPr>
              <a:t>                (164G1A0507)                        Assistant Professor.</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M.Mani</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Chaitanya</a:t>
            </a:r>
            <a:r>
              <a:rPr lang="en-US" sz="2000" dirty="0">
                <a:latin typeface="Times New Roman"/>
                <a:ea typeface="Times New Roman"/>
                <a:cs typeface="Times New Roman"/>
                <a:sym typeface="Times New Roman"/>
              </a:rPr>
              <a:t>    (164G1A0552)</a:t>
            </a:r>
            <a:endParaRPr sz="2000">
              <a:latin typeface="Times New Roman"/>
              <a:ea typeface="Times New Roman"/>
              <a:cs typeface="Times New Roman"/>
              <a:sym typeface="Times New Roman"/>
            </a:endParaRPr>
          </a:p>
          <a:p>
            <a:pPr marL="0" lvl="0" indent="0" algn="l" rtl="0">
              <a:spcBef>
                <a:spcPts val="320"/>
              </a:spcBef>
              <a:spcAft>
                <a:spcPts val="0"/>
              </a:spcAft>
              <a:buSzPts val="1040"/>
              <a:buNone/>
            </a:pPr>
            <a:r>
              <a:rPr lang="en-US" sz="2000" dirty="0" err="1">
                <a:latin typeface="Times New Roman"/>
                <a:ea typeface="Times New Roman"/>
                <a:cs typeface="Times New Roman"/>
                <a:sym typeface="Times New Roman"/>
              </a:rPr>
              <a:t>V.Divya</a:t>
            </a:r>
            <a:r>
              <a:rPr lang="en-US" sz="2000" dirty="0">
                <a:latin typeface="Times New Roman"/>
                <a:ea typeface="Times New Roman"/>
                <a:cs typeface="Times New Roman"/>
                <a:sym typeface="Times New Roman"/>
              </a:rPr>
              <a:t>                     (164G1A0524)</a:t>
            </a:r>
            <a:endParaRPr sz="20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Image verification</a:t>
            </a:r>
            <a:endParaRPr/>
          </a:p>
        </p:txBody>
      </p:sp>
      <p:sp>
        <p:nvSpPr>
          <p:cNvPr id="153" name="Google Shape;153;p21"/>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In this module ,we verify the name of the image and if it matches it opens the user module and if it </a:t>
            </a:r>
            <a:r>
              <a:rPr lang="en-US" sz="2500" dirty="0" err="1" smtClean="0">
                <a:latin typeface="Times New Roman"/>
                <a:ea typeface="Times New Roman"/>
                <a:cs typeface="Times New Roman"/>
                <a:sym typeface="Times New Roman"/>
              </a:rPr>
              <a:t>doesnot</a:t>
            </a:r>
            <a:r>
              <a:rPr lang="en-US" sz="2500" dirty="0" smtClean="0">
                <a:latin typeface="Times New Roman"/>
                <a:ea typeface="Times New Roman"/>
                <a:cs typeface="Times New Roman"/>
                <a:sym typeface="Times New Roman"/>
              </a:rPr>
              <a:t> match then it displays </a:t>
            </a:r>
            <a:r>
              <a:rPr lang="en-US" sz="2500" dirty="0" err="1" smtClean="0">
                <a:latin typeface="Times New Roman"/>
                <a:ea typeface="Times New Roman"/>
                <a:cs typeface="Times New Roman"/>
                <a:sym typeface="Times New Roman"/>
              </a:rPr>
              <a:t>doesnot</a:t>
            </a:r>
            <a:r>
              <a:rPr lang="en-US" sz="2500" dirty="0" smtClean="0">
                <a:latin typeface="Times New Roman"/>
                <a:ea typeface="Times New Roman"/>
                <a:cs typeface="Times New Roman"/>
                <a:sym typeface="Times New Roman"/>
              </a:rPr>
              <a:t> match.</a:t>
            </a:r>
            <a:endParaRPr sz="2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Continuous Authentication</a:t>
            </a:r>
            <a:endParaRPr/>
          </a:p>
        </p:txBody>
      </p:sp>
      <p:sp>
        <p:nvSpPr>
          <p:cNvPr id="160" name="Google Shape;160;p22"/>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Char char="■"/>
            </a:pPr>
            <a:r>
              <a:rPr lang="en-US" sz="2500" dirty="0">
                <a:latin typeface="Times New Roman"/>
                <a:ea typeface="Times New Roman"/>
                <a:cs typeface="Times New Roman"/>
                <a:sym typeface="Times New Roman"/>
              </a:rPr>
              <a:t>A secure protocol is defined for authentication through continuous user verification. The protocol determines adaptive timeouts based on the quality, frequency and type of biometric data transparently acquired from the user. </a:t>
            </a: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a:latin typeface="Times New Roman"/>
              <a:ea typeface="Times New Roman"/>
              <a:cs typeface="Times New Roman"/>
              <a:sym typeface="Times New Roman"/>
            </a:endParaRPr>
          </a:p>
          <a:p>
            <a:pPr marL="0" lvl="0" indent="0" algn="l" rtl="0">
              <a:spcBef>
                <a:spcPts val="36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Continued….</a:t>
            </a:r>
            <a:endParaRPr/>
          </a:p>
        </p:txBody>
      </p:sp>
      <p:sp>
        <p:nvSpPr>
          <p:cNvPr id="167" name="Google Shape;167;p23"/>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Char char="■"/>
            </a:pPr>
            <a:r>
              <a:rPr lang="en-US" sz="2500">
                <a:latin typeface="Times New Roman"/>
                <a:ea typeface="Times New Roman"/>
                <a:cs typeface="Times New Roman"/>
                <a:sym typeface="Times New Roman"/>
              </a:rPr>
              <a:t>The idea behind the execution of the protocol is that the client continuously and transparently acquires and transmits evidence of the user identity to maintain access to a web service. The main task of the proposed protocol is to create and then maintain the user session adjusting the session timeout on the basis of the confidence that the identity of the user in the system is genuine.</a:t>
            </a: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a:latin typeface="Times New Roman"/>
              <a:ea typeface="Times New Roman"/>
              <a:cs typeface="Times New Roman"/>
              <a:sym typeface="Times New Roman"/>
            </a:endParaRPr>
          </a:p>
          <a:p>
            <a:pPr marL="0" lvl="0" indent="0" algn="l" rtl="0">
              <a:spcBef>
                <a:spcPts val="36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Authentication Server</a:t>
            </a:r>
            <a:endParaRPr/>
          </a:p>
        </p:txBody>
      </p:sp>
      <p:sp>
        <p:nvSpPr>
          <p:cNvPr id="146" name="Google Shape;146;p20"/>
          <p:cNvSpPr txBox="1">
            <a:spLocks noGrp="1"/>
          </p:cNvSpPr>
          <p:nvPr>
            <p:ph type="body" idx="1"/>
          </p:nvPr>
        </p:nvSpPr>
        <p:spPr>
          <a:xfrm>
            <a:off x="457200" y="1676400"/>
            <a:ext cx="8229600" cy="45306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The Server maintains the functionality:</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smtClean="0">
                <a:latin typeface="Times New Roman"/>
                <a:ea typeface="Times New Roman"/>
                <a:cs typeface="Times New Roman"/>
                <a:sym typeface="Times New Roman"/>
              </a:rPr>
              <a:t>Customer Details</a:t>
            </a:r>
          </a:p>
          <a:p>
            <a:pPr marL="914400" lvl="1" indent="-387350" algn="just" rtl="0">
              <a:lnSpc>
                <a:spcPct val="150000"/>
              </a:lnSpc>
              <a:spcBef>
                <a:spcPts val="0"/>
              </a:spcBef>
              <a:spcAft>
                <a:spcPts val="0"/>
              </a:spcAft>
              <a:buClr>
                <a:schemeClr val="dk1"/>
              </a:buClr>
              <a:buSzPts val="2500"/>
              <a:buFont typeface="Courier New"/>
              <a:buChar char="◆"/>
            </a:pPr>
            <a:r>
              <a:rPr lang="en-US" sz="2500" dirty="0" smtClean="0">
                <a:latin typeface="Times New Roman"/>
                <a:ea typeface="Times New Roman"/>
                <a:cs typeface="Times New Roman"/>
                <a:sym typeface="Times New Roman"/>
              </a:rPr>
              <a:t>Activation </a:t>
            </a:r>
            <a:r>
              <a:rPr lang="en-US" sz="2500" dirty="0">
                <a:latin typeface="Times New Roman"/>
                <a:ea typeface="Times New Roman"/>
                <a:cs typeface="Times New Roman"/>
                <a:sym typeface="Times New Roman"/>
              </a:rPr>
              <a:t>of Beneficiary</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a:latin typeface="Times New Roman"/>
                <a:ea typeface="Times New Roman"/>
                <a:cs typeface="Times New Roman"/>
                <a:sym typeface="Times New Roman"/>
              </a:rPr>
              <a:t>Transaction Details</a:t>
            </a:r>
            <a:endParaRPr sz="2500">
              <a:latin typeface="Times New Roman"/>
              <a:ea typeface="Times New Roman"/>
              <a:cs typeface="Times New Roman"/>
              <a:sym typeface="Times New Roman"/>
            </a:endParaRPr>
          </a:p>
          <a:p>
            <a:pPr marL="914400" lvl="1" indent="-387350" algn="just" rtl="0">
              <a:lnSpc>
                <a:spcPct val="150000"/>
              </a:lnSpc>
              <a:spcBef>
                <a:spcPts val="0"/>
              </a:spcBef>
              <a:spcAft>
                <a:spcPts val="0"/>
              </a:spcAft>
              <a:buClr>
                <a:schemeClr val="dk1"/>
              </a:buClr>
              <a:buSzPts val="2500"/>
              <a:buFont typeface="Courier New"/>
              <a:buChar char="◆"/>
            </a:pPr>
            <a:r>
              <a:rPr lang="en-US" sz="2500" dirty="0">
                <a:latin typeface="Times New Roman"/>
                <a:ea typeface="Times New Roman"/>
                <a:cs typeface="Times New Roman"/>
                <a:sym typeface="Times New Roman"/>
              </a:rPr>
              <a:t>Activate Blocked Account</a:t>
            </a:r>
            <a:endParaRPr sz="25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25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  THANK YOU</a:t>
            </a:r>
            <a:endParaRPr/>
          </a:p>
        </p:txBody>
      </p:sp>
      <p:sp>
        <p:nvSpPr>
          <p:cNvPr id="290" name="Google Shape;290;p37"/>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endParaRPr/>
          </a:p>
        </p:txBody>
      </p:sp>
      <p:sp>
        <p:nvSpPr>
          <p:cNvPr id="291" name="Google Shape;291;p37"/>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med">
        <p14:gallery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Text Placeholder 2"/>
          <p:cNvSpPr>
            <a:spLocks noGrp="1"/>
          </p:cNvSpPr>
          <p:nvPr>
            <p:ph type="body" idx="1"/>
          </p:nvPr>
        </p:nvSpPr>
        <p:spPr/>
        <p:txBody>
          <a:bodyPr/>
          <a:lstStyle/>
          <a:p>
            <a:pPr marL="342900" lvl="0" indent="-342900" algn="just">
              <a:spcBef>
                <a:spcPts val="480"/>
              </a:spcBef>
              <a:buSzPts val="1560"/>
            </a:pPr>
            <a:r>
              <a:rPr lang="en-IN" sz="2400" dirty="0" smtClean="0">
                <a:latin typeface="Times New Roman" pitchFamily="18" charset="0"/>
                <a:ea typeface="Times New Roman"/>
                <a:cs typeface="Times New Roman" pitchFamily="18" charset="0"/>
                <a:sym typeface="Times New Roman"/>
              </a:rPr>
              <a:t>Cloud computing denotes an IT infrastructure where data and                 software are stored and processed remotely in a data </a:t>
            </a:r>
            <a:r>
              <a:rPr lang="en-IN" sz="2400" dirty="0" err="1" smtClean="0">
                <a:latin typeface="Times New Roman" pitchFamily="18" charset="0"/>
                <a:ea typeface="Times New Roman"/>
                <a:cs typeface="Times New Roman" pitchFamily="18" charset="0"/>
                <a:sym typeface="Times New Roman"/>
              </a:rPr>
              <a:t>center</a:t>
            </a:r>
            <a:r>
              <a:rPr lang="en-IN" sz="2400" dirty="0" smtClean="0">
                <a:latin typeface="Times New Roman" pitchFamily="18" charset="0"/>
                <a:ea typeface="Times New Roman"/>
                <a:cs typeface="Times New Roman" pitchFamily="18" charset="0"/>
                <a:sym typeface="Times New Roman"/>
              </a:rPr>
              <a:t> of a cloud provider, which are accessible via an Internet service. </a:t>
            </a:r>
          </a:p>
          <a:p>
            <a:pPr marL="342900" lvl="0" indent="-342900" algn="just">
              <a:spcBef>
                <a:spcPts val="480"/>
              </a:spcBef>
              <a:buSzPts val="1560"/>
            </a:pPr>
            <a:r>
              <a:rPr lang="en-IN" sz="2400" dirty="0" smtClean="0">
                <a:latin typeface="Times New Roman" pitchFamily="18" charset="0"/>
                <a:cs typeface="Times New Roman" pitchFamily="18" charset="0"/>
              </a:rPr>
              <a:t>Session management in distributed Internet services is traditionally based on username and password.</a:t>
            </a:r>
          </a:p>
          <a:p>
            <a:pPr marL="342900" lvl="0" indent="-342900" algn="just">
              <a:spcBef>
                <a:spcPts val="480"/>
              </a:spcBef>
              <a:buSzPts val="1560"/>
            </a:pPr>
            <a:r>
              <a:rPr lang="en-IN" sz="2400" dirty="0" smtClean="0">
                <a:latin typeface="Times New Roman" pitchFamily="18" charset="0"/>
                <a:cs typeface="Times New Roman" pitchFamily="18" charset="0"/>
              </a:rPr>
              <a:t>A secure protocol is defined for perpetual authentication through continuous user verification.</a:t>
            </a:r>
            <a:endParaRPr lang="en-IN" sz="2400" dirty="0" smtClean="0">
              <a:latin typeface="Times New Roman" pitchFamily="18" charset="0"/>
              <a:ea typeface="Times New Roman"/>
              <a:cs typeface="Times New Roman" pitchFamily="18" charset="0"/>
              <a:sym typeface="Times New Roman"/>
            </a:endParaRPr>
          </a:p>
          <a:p>
            <a:pPr marL="342900" lvl="0" indent="-243840">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342900">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43840" algn="just">
              <a:spcBef>
                <a:spcPts val="480"/>
              </a:spcBef>
              <a:buSzPts val="1560"/>
              <a:buNone/>
            </a:pPr>
            <a:endParaRPr lang="en-IN" sz="2400" dirty="0" smtClean="0">
              <a:latin typeface="Times New Roman" pitchFamily="18" charset="0"/>
              <a:ea typeface="Times New Roman"/>
              <a:cs typeface="Times New Roman" pitchFamily="18" charset="0"/>
              <a:sym typeface="Times New Roman"/>
            </a:endParaRPr>
          </a:p>
          <a:p>
            <a:pPr marL="342900" lvl="0" indent="-252095" algn="just">
              <a:spcBef>
                <a:spcPts val="440"/>
              </a:spcBef>
              <a:buSzPts val="1430"/>
              <a:buNone/>
            </a:pPr>
            <a:endParaRPr lang="en-IN" sz="2400" dirty="0" smtClean="0">
              <a:latin typeface="Times New Roman" pitchFamily="18" charset="0"/>
              <a:ea typeface="Times New Roman"/>
              <a:cs typeface="Times New Roman" pitchFamily="18" charset="0"/>
              <a:sym typeface="Times New Roman"/>
            </a:endParaRPr>
          </a:p>
          <a:p>
            <a:endParaRPr lang="en-IN" sz="2400"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p:nvPr/>
        </p:nvSpPr>
        <p:spPr>
          <a:xfrm>
            <a:off x="3789700" y="537475"/>
            <a:ext cx="1386600" cy="526800"/>
          </a:xfrm>
          <a:prstGeom prst="diamond">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Login</a:t>
            </a:r>
            <a:endParaRPr b="1">
              <a:solidFill>
                <a:srgbClr val="FFFFFF"/>
              </a:solidFill>
            </a:endParaRPr>
          </a:p>
        </p:txBody>
      </p:sp>
      <p:sp>
        <p:nvSpPr>
          <p:cNvPr id="174" name="Google Shape;174;p24"/>
          <p:cNvSpPr/>
          <p:nvPr/>
        </p:nvSpPr>
        <p:spPr>
          <a:xfrm>
            <a:off x="1242125" y="1687625"/>
            <a:ext cx="15480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User</a:t>
            </a:r>
            <a:endParaRPr b="1">
              <a:solidFill>
                <a:srgbClr val="FFFFFF"/>
              </a:solidFill>
            </a:endParaRPr>
          </a:p>
        </p:txBody>
      </p:sp>
      <p:sp>
        <p:nvSpPr>
          <p:cNvPr id="175" name="Google Shape;175;p24"/>
          <p:cNvSpPr/>
          <p:nvPr/>
        </p:nvSpPr>
        <p:spPr>
          <a:xfrm>
            <a:off x="5918050" y="1676975"/>
            <a:ext cx="15048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Server</a:t>
            </a:r>
            <a:endParaRPr b="1">
              <a:solidFill>
                <a:srgbClr val="FFFFFF"/>
              </a:solidFill>
            </a:endParaRPr>
          </a:p>
        </p:txBody>
      </p:sp>
      <p:sp>
        <p:nvSpPr>
          <p:cNvPr id="176" name="Google Shape;176;p24"/>
          <p:cNvSpPr/>
          <p:nvPr/>
        </p:nvSpPr>
        <p:spPr>
          <a:xfrm>
            <a:off x="5864200" y="3068875"/>
            <a:ext cx="1655400" cy="3978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Activate Beneficial</a:t>
            </a:r>
            <a:endParaRPr b="1">
              <a:solidFill>
                <a:srgbClr val="FFFFFF"/>
              </a:solidFill>
            </a:endParaRPr>
          </a:p>
        </p:txBody>
      </p:sp>
      <p:sp>
        <p:nvSpPr>
          <p:cNvPr id="177" name="Google Shape;177;p24"/>
          <p:cNvSpPr/>
          <p:nvPr/>
        </p:nvSpPr>
        <p:spPr>
          <a:xfrm>
            <a:off x="5864200" y="3816075"/>
            <a:ext cx="16554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Transaction</a:t>
            </a:r>
            <a:endParaRPr b="1">
              <a:solidFill>
                <a:srgbClr val="FFFFFF"/>
              </a:solidFill>
            </a:endParaRPr>
          </a:p>
        </p:txBody>
      </p:sp>
      <p:sp>
        <p:nvSpPr>
          <p:cNvPr id="178" name="Google Shape;178;p24"/>
          <p:cNvSpPr/>
          <p:nvPr/>
        </p:nvSpPr>
        <p:spPr>
          <a:xfrm>
            <a:off x="5864200" y="4493175"/>
            <a:ext cx="16554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Activate Blocked Account</a:t>
            </a:r>
            <a:endParaRPr b="1">
              <a:solidFill>
                <a:srgbClr val="FFFFFF"/>
              </a:solidFill>
            </a:endParaRPr>
          </a:p>
        </p:txBody>
      </p:sp>
      <p:sp>
        <p:nvSpPr>
          <p:cNvPr id="179" name="Google Shape;179;p24"/>
          <p:cNvSpPr/>
          <p:nvPr/>
        </p:nvSpPr>
        <p:spPr>
          <a:xfrm>
            <a:off x="1102475" y="3102316"/>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Account Details</a:t>
            </a:r>
            <a:endParaRPr b="1">
              <a:solidFill>
                <a:srgbClr val="FFFFFF"/>
              </a:solidFill>
            </a:endParaRPr>
          </a:p>
        </p:txBody>
      </p:sp>
      <p:sp>
        <p:nvSpPr>
          <p:cNvPr id="180" name="Google Shape;180;p24"/>
          <p:cNvSpPr/>
          <p:nvPr/>
        </p:nvSpPr>
        <p:spPr>
          <a:xfrm>
            <a:off x="1107875" y="3770888"/>
            <a:ext cx="18165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Transaction</a:t>
            </a:r>
            <a:endParaRPr b="1">
              <a:solidFill>
                <a:srgbClr val="FFFFFF"/>
              </a:solidFill>
            </a:endParaRPr>
          </a:p>
        </p:txBody>
      </p:sp>
      <p:sp>
        <p:nvSpPr>
          <p:cNvPr id="181" name="Google Shape;181;p24"/>
          <p:cNvSpPr/>
          <p:nvPr/>
        </p:nvSpPr>
        <p:spPr>
          <a:xfrm>
            <a:off x="1102475" y="4427650"/>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Verification</a:t>
            </a:r>
            <a:endParaRPr b="1">
              <a:solidFill>
                <a:srgbClr val="FFFFFF"/>
              </a:solidFill>
            </a:endParaRPr>
          </a:p>
        </p:txBody>
      </p:sp>
      <p:sp>
        <p:nvSpPr>
          <p:cNvPr id="182" name="Google Shape;182;p24"/>
          <p:cNvSpPr/>
          <p:nvPr/>
        </p:nvSpPr>
        <p:spPr>
          <a:xfrm>
            <a:off x="1083575" y="5051713"/>
            <a:ext cx="1865100" cy="365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Add Beneficial</a:t>
            </a:r>
            <a:endParaRPr b="1">
              <a:solidFill>
                <a:srgbClr val="FFFFFF"/>
              </a:solidFill>
            </a:endParaRPr>
          </a:p>
        </p:txBody>
      </p:sp>
      <p:sp>
        <p:nvSpPr>
          <p:cNvPr id="183" name="Google Shape;183;p24"/>
          <p:cNvSpPr/>
          <p:nvPr/>
        </p:nvSpPr>
        <p:spPr>
          <a:xfrm>
            <a:off x="1083575" y="5697075"/>
            <a:ext cx="18651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Money Transfer</a:t>
            </a:r>
            <a:endParaRPr b="1">
              <a:solidFill>
                <a:srgbClr val="FFFFFF"/>
              </a:solidFill>
            </a:endParaRPr>
          </a:p>
        </p:txBody>
      </p:sp>
      <p:sp>
        <p:nvSpPr>
          <p:cNvPr id="184" name="Google Shape;184;p24"/>
          <p:cNvSpPr/>
          <p:nvPr/>
        </p:nvSpPr>
        <p:spPr>
          <a:xfrm>
            <a:off x="1102475" y="2414363"/>
            <a:ext cx="18273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Registration</a:t>
            </a:r>
            <a:endParaRPr b="1">
              <a:solidFill>
                <a:srgbClr val="FFFFFF"/>
              </a:solidFill>
            </a:endParaRPr>
          </a:p>
        </p:txBody>
      </p:sp>
      <p:sp>
        <p:nvSpPr>
          <p:cNvPr id="185" name="Google Shape;185;p24"/>
          <p:cNvSpPr/>
          <p:nvPr/>
        </p:nvSpPr>
        <p:spPr>
          <a:xfrm>
            <a:off x="5842750" y="2434925"/>
            <a:ext cx="1655400" cy="344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Customer Details</a:t>
            </a:r>
            <a:endParaRPr b="1">
              <a:solidFill>
                <a:srgbClr val="FFFFFF"/>
              </a:solidFill>
            </a:endParaRPr>
          </a:p>
        </p:txBody>
      </p:sp>
      <p:cxnSp>
        <p:nvCxnSpPr>
          <p:cNvPr id="186" name="Google Shape;186;p24"/>
          <p:cNvCxnSpPr>
            <a:stCxn id="174" idx="2"/>
            <a:endCxn id="184" idx="0"/>
          </p:cNvCxnSpPr>
          <p:nvPr/>
        </p:nvCxnSpPr>
        <p:spPr>
          <a:xfrm>
            <a:off x="2016125" y="2031725"/>
            <a:ext cx="0" cy="38250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p24"/>
          <p:cNvCxnSpPr>
            <a:endCxn id="179" idx="0"/>
          </p:cNvCxnSpPr>
          <p:nvPr/>
        </p:nvCxnSpPr>
        <p:spPr>
          <a:xfrm>
            <a:off x="2016125" y="2758516"/>
            <a:ext cx="0" cy="343800"/>
          </a:xfrm>
          <a:prstGeom prst="straightConnector1">
            <a:avLst/>
          </a:prstGeom>
          <a:noFill/>
          <a:ln w="9525" cap="flat" cmpd="sng">
            <a:solidFill>
              <a:schemeClr val="dk2"/>
            </a:solidFill>
            <a:prstDash val="solid"/>
            <a:round/>
            <a:headEnd type="none" w="med" len="med"/>
            <a:tailEnd type="triangle" w="med" len="med"/>
          </a:ln>
        </p:spPr>
      </p:cxnSp>
      <p:cxnSp>
        <p:nvCxnSpPr>
          <p:cNvPr id="188" name="Google Shape;188;p24"/>
          <p:cNvCxnSpPr>
            <a:stCxn id="179" idx="2"/>
            <a:endCxn id="180" idx="0"/>
          </p:cNvCxnSpPr>
          <p:nvPr/>
        </p:nvCxnSpPr>
        <p:spPr>
          <a:xfrm>
            <a:off x="2016125" y="3446416"/>
            <a:ext cx="0" cy="32460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89;p24"/>
          <p:cNvCxnSpPr>
            <a:stCxn id="180" idx="2"/>
            <a:endCxn id="181" idx="0"/>
          </p:cNvCxnSpPr>
          <p:nvPr/>
        </p:nvCxnSpPr>
        <p:spPr>
          <a:xfrm>
            <a:off x="2016125" y="4114988"/>
            <a:ext cx="0" cy="312600"/>
          </a:xfrm>
          <a:prstGeom prst="straightConnector1">
            <a:avLst/>
          </a:prstGeom>
          <a:noFill/>
          <a:ln w="9525" cap="flat" cmpd="sng">
            <a:solidFill>
              <a:schemeClr val="dk2"/>
            </a:solidFill>
            <a:prstDash val="solid"/>
            <a:round/>
            <a:headEnd type="none" w="med" len="med"/>
            <a:tailEnd type="triangle" w="med" len="med"/>
          </a:ln>
        </p:spPr>
      </p:cxnSp>
      <p:cxnSp>
        <p:nvCxnSpPr>
          <p:cNvPr id="190" name="Google Shape;190;p24"/>
          <p:cNvCxnSpPr/>
          <p:nvPr/>
        </p:nvCxnSpPr>
        <p:spPr>
          <a:xfrm>
            <a:off x="6691900" y="2789275"/>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p24"/>
          <p:cNvCxnSpPr>
            <a:stCxn id="182" idx="2"/>
            <a:endCxn id="183" idx="0"/>
          </p:cNvCxnSpPr>
          <p:nvPr/>
        </p:nvCxnSpPr>
        <p:spPr>
          <a:xfrm>
            <a:off x="2016125" y="5417113"/>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2" name="Google Shape;192;p24"/>
          <p:cNvCxnSpPr>
            <a:stCxn id="175" idx="2"/>
            <a:endCxn id="185" idx="0"/>
          </p:cNvCxnSpPr>
          <p:nvPr/>
        </p:nvCxnSpPr>
        <p:spPr>
          <a:xfrm>
            <a:off x="6670450" y="2042375"/>
            <a:ext cx="0" cy="392700"/>
          </a:xfrm>
          <a:prstGeom prst="straightConnector1">
            <a:avLst/>
          </a:prstGeom>
          <a:noFill/>
          <a:ln w="9525" cap="flat" cmpd="sng">
            <a:solidFill>
              <a:schemeClr val="dk2"/>
            </a:solidFill>
            <a:prstDash val="solid"/>
            <a:round/>
            <a:headEnd type="none" w="med" len="med"/>
            <a:tailEnd type="triangle" w="med" len="med"/>
          </a:ln>
        </p:spPr>
      </p:cxnSp>
      <p:cxnSp>
        <p:nvCxnSpPr>
          <p:cNvPr id="193" name="Google Shape;193;p24"/>
          <p:cNvCxnSpPr>
            <a:stCxn id="176" idx="2"/>
            <a:endCxn id="177" idx="0"/>
          </p:cNvCxnSpPr>
          <p:nvPr/>
        </p:nvCxnSpPr>
        <p:spPr>
          <a:xfrm>
            <a:off x="6691900" y="3466675"/>
            <a:ext cx="0" cy="349500"/>
          </a:xfrm>
          <a:prstGeom prst="straightConnector1">
            <a:avLst/>
          </a:prstGeom>
          <a:noFill/>
          <a:ln w="9525" cap="flat" cmpd="sng">
            <a:solidFill>
              <a:schemeClr val="dk2"/>
            </a:solidFill>
            <a:prstDash val="solid"/>
            <a:round/>
            <a:headEnd type="none" w="med" len="med"/>
            <a:tailEnd type="triangle" w="med" len="med"/>
          </a:ln>
        </p:spPr>
      </p:cxnSp>
      <p:cxnSp>
        <p:nvCxnSpPr>
          <p:cNvPr id="194" name="Google Shape;194;p24"/>
          <p:cNvCxnSpPr>
            <a:stCxn id="177" idx="2"/>
            <a:endCxn id="178" idx="0"/>
          </p:cNvCxnSpPr>
          <p:nvPr/>
        </p:nvCxnSpPr>
        <p:spPr>
          <a:xfrm>
            <a:off x="6691900" y="4181475"/>
            <a:ext cx="0" cy="311700"/>
          </a:xfrm>
          <a:prstGeom prst="straightConnector1">
            <a:avLst/>
          </a:prstGeom>
          <a:noFill/>
          <a:ln w="9525" cap="flat" cmpd="sng">
            <a:solidFill>
              <a:schemeClr val="dk2"/>
            </a:solidFill>
            <a:prstDash val="solid"/>
            <a:round/>
            <a:headEnd type="none" w="med" len="med"/>
            <a:tailEnd type="triangle" w="med" len="med"/>
          </a:ln>
        </p:spPr>
      </p:cxnSp>
      <p:cxnSp>
        <p:nvCxnSpPr>
          <p:cNvPr id="195" name="Google Shape;195;p24"/>
          <p:cNvCxnSpPr>
            <a:endCxn id="182" idx="0"/>
          </p:cNvCxnSpPr>
          <p:nvPr/>
        </p:nvCxnSpPr>
        <p:spPr>
          <a:xfrm>
            <a:off x="2016125" y="4771813"/>
            <a:ext cx="0" cy="27990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96;p24"/>
          <p:cNvCxnSpPr>
            <a:stCxn id="173" idx="0"/>
          </p:cNvCxnSpPr>
          <p:nvPr/>
        </p:nvCxnSpPr>
        <p:spPr>
          <a:xfrm rot="10800000">
            <a:off x="4477600" y="268675"/>
            <a:ext cx="5400" cy="26880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24"/>
          <p:cNvCxnSpPr/>
          <p:nvPr/>
        </p:nvCxnSpPr>
        <p:spPr>
          <a:xfrm>
            <a:off x="2016075" y="1322150"/>
            <a:ext cx="4632900" cy="1080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24"/>
          <p:cNvCxnSpPr>
            <a:endCxn id="174" idx="0"/>
          </p:cNvCxnSpPr>
          <p:nvPr/>
        </p:nvCxnSpPr>
        <p:spPr>
          <a:xfrm>
            <a:off x="2016125" y="1343525"/>
            <a:ext cx="0" cy="344100"/>
          </a:xfrm>
          <a:prstGeom prst="straightConnector1">
            <a:avLst/>
          </a:prstGeom>
          <a:noFill/>
          <a:ln w="9525" cap="flat" cmpd="sng">
            <a:solidFill>
              <a:schemeClr val="dk2"/>
            </a:solidFill>
            <a:prstDash val="solid"/>
            <a:round/>
            <a:headEnd type="none" w="med" len="med"/>
            <a:tailEnd type="triangle" w="med" len="med"/>
          </a:ln>
        </p:spPr>
      </p:cxnSp>
      <p:cxnSp>
        <p:nvCxnSpPr>
          <p:cNvPr id="199" name="Google Shape;199;p24"/>
          <p:cNvCxnSpPr>
            <a:endCxn id="175" idx="0"/>
          </p:cNvCxnSpPr>
          <p:nvPr/>
        </p:nvCxnSpPr>
        <p:spPr>
          <a:xfrm>
            <a:off x="6659650" y="1354475"/>
            <a:ext cx="10800" cy="322500"/>
          </a:xfrm>
          <a:prstGeom prst="straightConnector1">
            <a:avLst/>
          </a:prstGeom>
          <a:noFill/>
          <a:ln w="9525" cap="flat" cmpd="sng">
            <a:solidFill>
              <a:schemeClr val="dk2"/>
            </a:solidFill>
            <a:prstDash val="solid"/>
            <a:round/>
            <a:headEnd type="none" w="med" len="med"/>
            <a:tailEnd type="triangle" w="med" len="med"/>
          </a:ln>
        </p:spPr>
      </p:cxnSp>
      <p:cxnSp>
        <p:nvCxnSpPr>
          <p:cNvPr id="200" name="Google Shape;200;p24"/>
          <p:cNvCxnSpPr>
            <a:stCxn id="173" idx="2"/>
          </p:cNvCxnSpPr>
          <p:nvPr/>
        </p:nvCxnSpPr>
        <p:spPr>
          <a:xfrm>
            <a:off x="4483000" y="1064275"/>
            <a:ext cx="5400" cy="247200"/>
          </a:xfrm>
          <a:prstGeom prst="straightConnector1">
            <a:avLst/>
          </a:prstGeom>
          <a:noFill/>
          <a:ln w="9525" cap="flat" cmpd="sng">
            <a:solidFill>
              <a:schemeClr val="dk2"/>
            </a:solidFill>
            <a:prstDash val="solid"/>
            <a:round/>
            <a:headEnd type="none" w="med" len="med"/>
            <a:tailEnd type="triangle" w="med" len="med"/>
          </a:ln>
        </p:spPr>
      </p:cxnSp>
      <p:sp>
        <p:nvSpPr>
          <p:cNvPr id="201" name="Google Shape;201;p24"/>
          <p:cNvSpPr txBox="1"/>
          <p:nvPr/>
        </p:nvSpPr>
        <p:spPr>
          <a:xfrm>
            <a:off x="414450" y="315125"/>
            <a:ext cx="56838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Flowchart</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Design(Use case):</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descr="Copy of Copy of usecase.png"/>
          <p:cNvPicPr>
            <a:picLocks noChangeAspect="1"/>
          </p:cNvPicPr>
          <p:nvPr/>
        </p:nvPicPr>
        <p:blipFill>
          <a:blip r:embed="rId2"/>
          <a:stretch>
            <a:fillRect/>
          </a:stretch>
        </p:blipFill>
        <p:spPr>
          <a:xfrm>
            <a:off x="436605" y="973620"/>
            <a:ext cx="8270790" cy="5167221"/>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IN" dirty="0"/>
          </a:p>
        </p:txBody>
      </p:sp>
      <p:sp>
        <p:nvSpPr>
          <p:cNvPr id="3" name="Text Placeholder 2"/>
          <p:cNvSpPr>
            <a:spLocks noGrp="1"/>
          </p:cNvSpPr>
          <p:nvPr>
            <p:ph type="body" idx="1"/>
          </p:nvPr>
        </p:nvSpPr>
        <p:spPr/>
        <p:txBody>
          <a:bodyPr/>
          <a:lstStyle/>
          <a:p>
            <a:endParaRPr lang="en-IN" dirty="0"/>
          </a:p>
        </p:txBody>
      </p:sp>
      <p:pic>
        <p:nvPicPr>
          <p:cNvPr id="6" name="Picture 5" descr="Untitled Diagram (2).png"/>
          <p:cNvPicPr>
            <a:picLocks noChangeAspect="1"/>
          </p:cNvPicPr>
          <p:nvPr/>
        </p:nvPicPr>
        <p:blipFill>
          <a:blip r:embed="rId2"/>
          <a:stretch>
            <a:fillRect/>
          </a:stretch>
        </p:blipFill>
        <p:spPr>
          <a:xfrm>
            <a:off x="453081" y="972066"/>
            <a:ext cx="8229600" cy="5173361"/>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 diagram:</a:t>
            </a:r>
            <a:endParaRPr lang="en-IN"/>
          </a:p>
        </p:txBody>
      </p:sp>
      <p:sp>
        <p:nvSpPr>
          <p:cNvPr id="3" name="Text Placeholder 2"/>
          <p:cNvSpPr>
            <a:spLocks noGrp="1"/>
          </p:cNvSpPr>
          <p:nvPr>
            <p:ph type="body" idx="1"/>
          </p:nvPr>
        </p:nvSpPr>
        <p:spPr/>
        <p:txBody>
          <a:bodyPr/>
          <a:lstStyle/>
          <a:p>
            <a:endParaRPr lang="en-IN" dirty="0"/>
          </a:p>
        </p:txBody>
      </p:sp>
      <p:pic>
        <p:nvPicPr>
          <p:cNvPr id="4" name="Picture 3" descr="Untitled Diagram (1).png"/>
          <p:cNvPicPr>
            <a:picLocks noChangeAspect="1"/>
          </p:cNvPicPr>
          <p:nvPr/>
        </p:nvPicPr>
        <p:blipFill>
          <a:blip r:embed="rId2"/>
          <a:stretch>
            <a:fillRect/>
          </a:stretch>
        </p:blipFill>
        <p:spPr>
          <a:xfrm>
            <a:off x="327804" y="879893"/>
            <a:ext cx="8626415" cy="5978107"/>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Implementation</a:t>
            </a:r>
            <a:endParaRPr/>
          </a:p>
        </p:txBody>
      </p:sp>
      <p:sp>
        <p:nvSpPr>
          <p:cNvPr id="125" name="Google Shape;125;p17"/>
          <p:cNvSpPr txBox="1">
            <a:spLocks noGrp="1"/>
          </p:cNvSpPr>
          <p:nvPr>
            <p:ph type="body" idx="1"/>
          </p:nvPr>
        </p:nvSpPr>
        <p:spPr>
          <a:xfrm>
            <a:off x="457200" y="1600200"/>
            <a:ext cx="8229600" cy="4530600"/>
          </a:xfrm>
          <a:prstGeom prst="rect">
            <a:avLst/>
          </a:prstGeom>
        </p:spPr>
        <p:txBody>
          <a:bodyPr spcFirstLastPara="1" wrap="square" lIns="91425" tIns="45700" rIns="91425" bIns="45700" anchor="t" anchorCtr="0">
            <a:noAutofit/>
          </a:bodyPr>
          <a:lstStyle/>
          <a:p>
            <a:pPr marL="457200" lvl="0" indent="-387350" algn="l" rtl="0">
              <a:spcBef>
                <a:spcPts val="360"/>
              </a:spcBef>
              <a:spcAft>
                <a:spcPts val="0"/>
              </a:spcAft>
              <a:buSzPts val="2500"/>
              <a:buFont typeface="Times New Roman"/>
              <a:buChar char="■"/>
            </a:pPr>
            <a:r>
              <a:rPr lang="en-US" sz="2500" dirty="0">
                <a:latin typeface="Times New Roman"/>
                <a:ea typeface="Times New Roman"/>
                <a:cs typeface="Times New Roman"/>
                <a:sym typeface="Times New Roman"/>
              </a:rPr>
              <a:t>System Model</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Image Verification</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Continuous Authentication</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Authentication Server</a:t>
            </a:r>
            <a:endParaRPr sz="2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277823"/>
            <a:ext cx="8229600" cy="978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System Model</a:t>
            </a:r>
            <a:endParaRPr/>
          </a:p>
        </p:txBody>
      </p:sp>
      <p:sp>
        <p:nvSpPr>
          <p:cNvPr id="132" name="Google Shape;132;p18"/>
          <p:cNvSpPr txBox="1">
            <a:spLocks noGrp="1"/>
          </p:cNvSpPr>
          <p:nvPr>
            <p:ph type="body" idx="1"/>
          </p:nvPr>
        </p:nvSpPr>
        <p:spPr>
          <a:xfrm>
            <a:off x="457200" y="1341550"/>
            <a:ext cx="8229600" cy="47892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"User Id" refers to the identity of the user obtained from the Bank for the purpose of logging into the Internet Banking facility provided by the Bank.</a:t>
            </a:r>
            <a:endParaRPr sz="2500">
              <a:latin typeface="Times New Roman"/>
              <a:ea typeface="Times New Roman"/>
              <a:cs typeface="Times New Roman"/>
              <a:sym typeface="Times New Roman"/>
            </a:endParaRPr>
          </a:p>
          <a:p>
            <a:pPr marL="457200" lvl="0" indent="-387350" algn="just" rtl="0">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"Login Password" is a unique and randomly generated password known only to the customer, which can be changed by the user to his/her convenience. This is a means of authenticating the user ID for logging into Internet Banking.</a:t>
            </a:r>
            <a:endParaRPr sz="2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57200" y="277823"/>
            <a:ext cx="8229600" cy="907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Continued….</a:t>
            </a:r>
            <a:endParaRPr/>
          </a:p>
        </p:txBody>
      </p:sp>
      <p:sp>
        <p:nvSpPr>
          <p:cNvPr id="139" name="Google Shape;139;p19"/>
          <p:cNvSpPr txBox="1">
            <a:spLocks noGrp="1"/>
          </p:cNvSpPr>
          <p:nvPr>
            <p:ph type="body" idx="1"/>
          </p:nvPr>
        </p:nvSpPr>
        <p:spPr>
          <a:xfrm>
            <a:off x="523103" y="1316831"/>
            <a:ext cx="8229600" cy="49455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Times New Roman"/>
              <a:buChar char="■"/>
            </a:pPr>
            <a:r>
              <a:rPr lang="en-US" sz="2500" dirty="0">
                <a:latin typeface="Times New Roman"/>
                <a:ea typeface="Times New Roman"/>
                <a:cs typeface="Times New Roman"/>
                <a:sym typeface="Times New Roman"/>
              </a:rPr>
              <a:t>"</a:t>
            </a:r>
            <a:r>
              <a:rPr lang="en-US" sz="2400" dirty="0">
                <a:latin typeface="Times New Roman"/>
                <a:ea typeface="Times New Roman"/>
                <a:cs typeface="Times New Roman"/>
                <a:sym typeface="Times New Roman"/>
              </a:rPr>
              <a:t>Transaction Password" is a unique and randomly generated password known only to the customer, which can be changed to his/her convenience. This is a means of authentication required to be provided by the customer for putting through the transaction in his/her/their/its accounts with Bank through Internet Banking. While User ID and Password are for valid access into the internet application, giving valid Transaction Password is for authentication </a:t>
            </a:r>
            <a:r>
              <a:rPr lang="en-US" sz="2400" dirty="0" smtClean="0">
                <a:latin typeface="Times New Roman"/>
                <a:ea typeface="Times New Roman"/>
                <a:cs typeface="Times New Roman"/>
                <a:sym typeface="Times New Roman"/>
              </a:rPr>
              <a:t>of transaction/requests </a:t>
            </a:r>
            <a:r>
              <a:rPr lang="en-US" sz="2400" dirty="0">
                <a:latin typeface="Times New Roman"/>
                <a:ea typeface="Times New Roman"/>
                <a:cs typeface="Times New Roman"/>
                <a:sym typeface="Times New Roman"/>
              </a:rPr>
              <a:t>made through internet</a:t>
            </a:r>
            <a:r>
              <a:rPr lang="en-US" sz="2500" dirty="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479</Words>
  <PresentationFormat>On-screen Show (4:3)</PresentationFormat>
  <Paragraphs>68</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Garamond</vt:lpstr>
      <vt:lpstr>Times New Roman</vt:lpstr>
      <vt:lpstr>Noto Sans Symbols</vt:lpstr>
      <vt:lpstr>Courier New</vt:lpstr>
      <vt:lpstr>Ribeye</vt:lpstr>
      <vt:lpstr>Calibri</vt:lpstr>
      <vt:lpstr>Theme1</vt:lpstr>
      <vt:lpstr>Secured banking application in cloud using contionous authentication</vt:lpstr>
      <vt:lpstr>Abstract:</vt:lpstr>
      <vt:lpstr>Slide 3</vt:lpstr>
      <vt:lpstr>Design(Use case):</vt:lpstr>
      <vt:lpstr>Class diagram:</vt:lpstr>
      <vt:lpstr>Activity diagram:</vt:lpstr>
      <vt:lpstr>Implementation</vt:lpstr>
      <vt:lpstr>System Model</vt:lpstr>
      <vt:lpstr>Continued….</vt:lpstr>
      <vt:lpstr>Image verification</vt:lpstr>
      <vt:lpstr>Continuous Authentication</vt:lpstr>
      <vt:lpstr>Continued….</vt:lpstr>
      <vt:lpstr>Authentication Server</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banking application in cloud  Using DNA Cryptography</dc:title>
  <dc:creator>LENOVO</dc:creator>
  <cp:lastModifiedBy>LENOVO</cp:lastModifiedBy>
  <cp:revision>20</cp:revision>
  <dcterms:modified xsi:type="dcterms:W3CDTF">2020-04-12T09:55:24Z</dcterms:modified>
</cp:coreProperties>
</file>