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4"/>
  </p:sldMasterIdLst>
  <p:notesMasterIdLst>
    <p:notesMasterId r:id="rId19"/>
  </p:notesMasterIdLst>
  <p:sldIdLst>
    <p:sldId id="292" r:id="rId5"/>
    <p:sldId id="1305" r:id="rId6"/>
    <p:sldId id="352" r:id="rId7"/>
    <p:sldId id="1300" r:id="rId8"/>
    <p:sldId id="1284" r:id="rId9"/>
    <p:sldId id="1285" r:id="rId10"/>
    <p:sldId id="1313" r:id="rId11"/>
    <p:sldId id="1314" r:id="rId12"/>
    <p:sldId id="1315" r:id="rId13"/>
    <p:sldId id="1316" r:id="rId14"/>
    <p:sldId id="1317" r:id="rId15"/>
    <p:sldId id="1318" r:id="rId16"/>
    <p:sldId id="1319" r:id="rId17"/>
    <p:sldId id="1288" r:id="rId18"/>
  </p:sldIdLst>
  <p:sldSz cx="9144000" cy="5143500" type="screen16x9"/>
  <p:notesSz cx="6858000" cy="9144000"/>
  <p:custShowLst>
    <p:custShow name="Custom Show 1" id="0">
      <p:sldLst>
        <p:sld r:id="rId5"/>
        <p:sld r:id="rId7"/>
        <p:sld r:id="rId8"/>
        <p:sld r:id="rId9"/>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45" autoAdjust="0"/>
  </p:normalViewPr>
  <p:slideViewPr>
    <p:cSldViewPr snapToGrid="0">
      <p:cViewPr varScale="1">
        <p:scale>
          <a:sx n="60" d="100"/>
          <a:sy n="60" d="100"/>
        </p:scale>
        <p:origin x="902" y="3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3985-2A52-8752-BF03-C685A585213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13B0BA7-2A94-9A0B-F7F8-9B783DF263E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61EDD87-AAFF-60A0-B249-B9E6296C8330}"/>
              </a:ext>
            </a:extLst>
          </p:cNvPr>
          <p:cNvSpPr>
            <a:spLocks noGrp="1"/>
          </p:cNvSpPr>
          <p:nvPr>
            <p:ph type="dt" sz="half" idx="10"/>
          </p:nvPr>
        </p:nvSpPr>
        <p:spPr/>
        <p:txBody>
          <a:bodyPr/>
          <a:lstStyle/>
          <a:p>
            <a:fld id="{D9345B2D-32C0-42D5-8C3A-E69BE5FE43ED}" type="datetimeFigureOut">
              <a:rPr lang="en-US" smtClean="0"/>
              <a:t>4/14/2024</a:t>
            </a:fld>
            <a:endParaRPr lang="en-US"/>
          </a:p>
        </p:txBody>
      </p:sp>
      <p:sp>
        <p:nvSpPr>
          <p:cNvPr id="5" name="Footer Placeholder 4">
            <a:extLst>
              <a:ext uri="{FF2B5EF4-FFF2-40B4-BE49-F238E27FC236}">
                <a16:creationId xmlns:a16="http://schemas.microsoft.com/office/drawing/2014/main" id="{D21C3A46-A6A9-2DEA-E26A-5CD26EFA3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3489E-C0BF-6A57-F0F5-603205CC72F0}"/>
              </a:ext>
            </a:extLst>
          </p:cNvPr>
          <p:cNvSpPr>
            <a:spLocks noGrp="1"/>
          </p:cNvSpPr>
          <p:nvPr>
            <p:ph type="sldNum" sz="quarter" idx="12"/>
          </p:nvPr>
        </p:nvSpPr>
        <p:spPr/>
        <p:txBody>
          <a:bodyPr/>
          <a:lstStyle/>
          <a:p>
            <a:fld id="{02A08EF2-D977-41CE-8E82-22B1E49BF7B5}" type="slidenum">
              <a:rPr lang="en-US" smtClean="0"/>
              <a:t>‹#›</a:t>
            </a:fld>
            <a:endParaRPr lang="en-US"/>
          </a:p>
        </p:txBody>
      </p:sp>
    </p:spTree>
    <p:extLst>
      <p:ext uri="{BB962C8B-B14F-4D97-AF65-F5344CB8AC3E}">
        <p14:creationId xmlns:p14="http://schemas.microsoft.com/office/powerpoint/2010/main" val="153280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6C7C-58A8-44E8-CED5-E23D5AFF97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3F6C0E-8C60-B707-F407-AA1F75AB8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D38AC-3AA1-742C-3451-C7D69258604A}"/>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5" name="Footer Placeholder 4">
            <a:extLst>
              <a:ext uri="{FF2B5EF4-FFF2-40B4-BE49-F238E27FC236}">
                <a16:creationId xmlns:a16="http://schemas.microsoft.com/office/drawing/2014/main" id="{B7E6DB7D-EF84-5B9A-ECF9-BED28FFAB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00051-5464-91CC-426F-49B96A07C40C}"/>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24392199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991346-E9FD-DFFC-D684-70CC42A0D43F}"/>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11837D-18A0-6A1C-A07A-21E5CF64CBC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2197C-3D72-73EE-D425-A0BF2FC74B01}"/>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5" name="Footer Placeholder 4">
            <a:extLst>
              <a:ext uri="{FF2B5EF4-FFF2-40B4-BE49-F238E27FC236}">
                <a16:creationId xmlns:a16="http://schemas.microsoft.com/office/drawing/2014/main" id="{0E76F28D-66B3-1716-76AF-B4047E05D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E82D9-A904-95BB-3454-397DC7B0AFEF}"/>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4451731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2162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E9C4-B958-9D73-6F21-9246CE5E58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49975-22B5-3F55-8D8F-D884A035C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F8236-3290-26F1-211A-2DDCFE13A97A}"/>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5" name="Footer Placeholder 4">
            <a:extLst>
              <a:ext uri="{FF2B5EF4-FFF2-40B4-BE49-F238E27FC236}">
                <a16:creationId xmlns:a16="http://schemas.microsoft.com/office/drawing/2014/main" id="{184AE87C-0D20-FCBA-DCDF-427458486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252EE-8BDC-12F7-EB9A-F8DE3B202C95}"/>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17381831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CA56-1418-42F5-C216-2D674EAEB72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92530C7-F11B-8E55-64BE-0C8EBF9D58E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D6648-36EA-05D0-B668-42DE0BDDDB65}"/>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5" name="Footer Placeholder 4">
            <a:extLst>
              <a:ext uri="{FF2B5EF4-FFF2-40B4-BE49-F238E27FC236}">
                <a16:creationId xmlns:a16="http://schemas.microsoft.com/office/drawing/2014/main" id="{D7FD1EB3-5E5B-7E73-E06C-F6E7670F3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D7735-E770-EA42-24CA-788F60DF0FB0}"/>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15519406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09D5-4A41-0E65-1637-104934F633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4DF0B-9202-A36B-8478-F128E002256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994C7-E4C5-EE8B-BEC8-0D78800DD13A}"/>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C7EA2E-B758-BA35-0B64-1D5F5C637755}"/>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6" name="Footer Placeholder 5">
            <a:extLst>
              <a:ext uri="{FF2B5EF4-FFF2-40B4-BE49-F238E27FC236}">
                <a16:creationId xmlns:a16="http://schemas.microsoft.com/office/drawing/2014/main" id="{1920F535-136D-D579-D957-371859C8E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FB47C-228C-4BB6-1EA5-1B8F7E3AFC20}"/>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38204349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0C0F-3182-2AA0-E097-5B04D27D1901}"/>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9F5EBA-8D51-0D7E-14C3-C205C541675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0E860DF-D355-7ADE-6204-A787E6E5629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5A6386-4361-F23E-DF7A-B7763C8297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651F3-F013-18D0-FE26-E2525C78D3AF}"/>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B0243F-2CF9-6567-EE67-21B3F065F7A3}"/>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8" name="Footer Placeholder 7">
            <a:extLst>
              <a:ext uri="{FF2B5EF4-FFF2-40B4-BE49-F238E27FC236}">
                <a16:creationId xmlns:a16="http://schemas.microsoft.com/office/drawing/2014/main" id="{F5C78563-51F6-51E8-CA3B-1C983A1259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F25EDC-6758-B303-CA28-C70723640A5C}"/>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20744592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0CC-C93D-FFCC-F453-814E708D7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23F08-E095-0BCA-3601-EABBB0C24100}"/>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4" name="Footer Placeholder 3">
            <a:extLst>
              <a:ext uri="{FF2B5EF4-FFF2-40B4-BE49-F238E27FC236}">
                <a16:creationId xmlns:a16="http://schemas.microsoft.com/office/drawing/2014/main" id="{E1C25BF2-CEDD-6F4B-8727-921252C16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F87AE0-B09E-0211-73FD-2C452EB94921}"/>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392027737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8B53D-EFC0-E282-B539-8F92E302B0C6}"/>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3" name="Footer Placeholder 2">
            <a:extLst>
              <a:ext uri="{FF2B5EF4-FFF2-40B4-BE49-F238E27FC236}">
                <a16:creationId xmlns:a16="http://schemas.microsoft.com/office/drawing/2014/main" id="{81894CD8-0CB5-BBCB-9B83-D07979F94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B2317-7397-8D03-6C8D-EB46FE467E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3507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0B40-C01F-A554-8EFD-684ED65DBD1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C76559C-05F6-BADD-622A-55B82713FDD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298DB7-C8B7-1399-F5ED-29AD4697CA7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6DC8B1-A29C-0219-1C24-2F44F5FCFA40}"/>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6" name="Footer Placeholder 5">
            <a:extLst>
              <a:ext uri="{FF2B5EF4-FFF2-40B4-BE49-F238E27FC236}">
                <a16:creationId xmlns:a16="http://schemas.microsoft.com/office/drawing/2014/main" id="{68A45A39-A51D-8431-0A93-BFAEE2FAD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20EC5-5BE8-B4A4-48E1-253118D879A7}"/>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27528560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78B3-E89A-51E1-875A-6325804A314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062D4D0-422D-54B5-06C0-9D65B416FDC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893946C-9DD2-BAD8-6424-ECC7BBFC1E1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E01801D-535D-545C-2330-C8F06A73C842}"/>
              </a:ext>
            </a:extLst>
          </p:cNvPr>
          <p:cNvSpPr>
            <a:spLocks noGrp="1"/>
          </p:cNvSpPr>
          <p:nvPr>
            <p:ph type="dt" sz="half" idx="10"/>
          </p:nvPr>
        </p:nvSpPr>
        <p:spPr/>
        <p:txBody>
          <a:bodyPr/>
          <a:lstStyle/>
          <a:p>
            <a:fld id="{1C9B8127-D168-4479-AF24-B03EFA1F4864}" type="datetimeFigureOut">
              <a:rPr lang="en-US" smtClean="0"/>
              <a:t>4/14/2024</a:t>
            </a:fld>
            <a:endParaRPr lang="en-US"/>
          </a:p>
        </p:txBody>
      </p:sp>
      <p:sp>
        <p:nvSpPr>
          <p:cNvPr id="6" name="Footer Placeholder 5">
            <a:extLst>
              <a:ext uri="{FF2B5EF4-FFF2-40B4-BE49-F238E27FC236}">
                <a16:creationId xmlns:a16="http://schemas.microsoft.com/office/drawing/2014/main" id="{136E9E6B-04F4-DA83-36A2-9877EBB90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4EC67-6907-B611-6030-06350DB0BC53}"/>
              </a:ext>
            </a:extLst>
          </p:cNvPr>
          <p:cNvSpPr>
            <a:spLocks noGrp="1"/>
          </p:cNvSpPr>
          <p:nvPr>
            <p:ph type="sldNum" sz="quarter" idx="12"/>
          </p:nvPr>
        </p:nvSpPr>
        <p:spPr/>
        <p:txBody>
          <a:bodyPr/>
          <a:lstStyle/>
          <a:p>
            <a:fld id="{14A54A2D-75DA-4AAE-8021-326FEDB95AFE}" type="slidenum">
              <a:rPr lang="en-US" smtClean="0"/>
              <a:t>‹#›</a:t>
            </a:fld>
            <a:endParaRPr lang="en-US"/>
          </a:p>
        </p:txBody>
      </p:sp>
    </p:spTree>
    <p:extLst>
      <p:ext uri="{BB962C8B-B14F-4D97-AF65-F5344CB8AC3E}">
        <p14:creationId xmlns:p14="http://schemas.microsoft.com/office/powerpoint/2010/main" val="31087349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CFA3B-B014-B3B8-2A85-E43A38327B9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CFAE8C-04A8-FA74-D009-1A138736284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4FC53-5077-31AD-A88A-1250D764A23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C9B8127-D168-4479-AF24-B03EFA1F4864}" type="datetimeFigureOut">
              <a:rPr lang="en-US" smtClean="0"/>
              <a:t>4/14/2024</a:t>
            </a:fld>
            <a:endParaRPr lang="en-US"/>
          </a:p>
        </p:txBody>
      </p:sp>
      <p:sp>
        <p:nvSpPr>
          <p:cNvPr id="5" name="Footer Placeholder 4">
            <a:extLst>
              <a:ext uri="{FF2B5EF4-FFF2-40B4-BE49-F238E27FC236}">
                <a16:creationId xmlns:a16="http://schemas.microsoft.com/office/drawing/2014/main" id="{023C9BA9-F220-389A-60D5-8BA53DF0196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CCC9F3-1C5B-BB77-EFF6-9494B353FD0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4A54A2D-75DA-4AAE-8021-326FEDB95AFE}" type="slidenum">
              <a:rPr lang="en-US" smtClean="0"/>
              <a:t>‹#›</a:t>
            </a:fld>
            <a:endParaRPr lang="en-US"/>
          </a:p>
        </p:txBody>
      </p:sp>
      <p:sp>
        <p:nvSpPr>
          <p:cNvPr id="7" name="Rectangle 6">
            <a:extLst>
              <a:ext uri="{FF2B5EF4-FFF2-40B4-BE49-F238E27FC236}">
                <a16:creationId xmlns:a16="http://schemas.microsoft.com/office/drawing/2014/main" id="{EF9146C9-B422-FBBE-FF8D-6764F1F3EBCA}"/>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A1884FAB-EF01-F456-3760-A62960AE6157}"/>
              </a:ext>
            </a:extLst>
          </p:cNvPr>
          <p:cNvPicPr preferRelativeResize="0"/>
          <p:nvPr userDrawn="1"/>
        </p:nvPicPr>
        <p:blipFill rotWithShape="1">
          <a:blip r:embed="rId14">
            <a:alphaModFix/>
          </a:blip>
          <a:srcRect/>
          <a:stretch/>
        </p:blipFill>
        <p:spPr>
          <a:xfrm>
            <a:off x="7799751" y="88917"/>
            <a:ext cx="1233874" cy="412476"/>
          </a:xfrm>
          <a:prstGeom prst="rect">
            <a:avLst/>
          </a:prstGeom>
          <a:noFill/>
          <a:ln>
            <a:noFill/>
          </a:ln>
        </p:spPr>
      </p:pic>
      <p:sp>
        <p:nvSpPr>
          <p:cNvPr id="9" name="Rectangle 8">
            <a:extLst>
              <a:ext uri="{FF2B5EF4-FFF2-40B4-BE49-F238E27FC236}">
                <a16:creationId xmlns:a16="http://schemas.microsoft.com/office/drawing/2014/main" id="{4FC0B0F4-4567-7E9B-E83F-03A011A33B8D}"/>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2D0E1A2-5331-0F88-D710-B0F077014069}"/>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AEC1CF-5E12-5C15-574E-7E1B29A7556B}"/>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89E109B-367D-E3C6-ECFA-7DA4B74D17D2}"/>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E20F768-BEFB-6231-5232-6D85FB7C3ED5}"/>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extLst>
      <p:ext uri="{BB962C8B-B14F-4D97-AF65-F5344CB8AC3E}">
        <p14:creationId xmlns:p14="http://schemas.microsoft.com/office/powerpoint/2010/main" val="36832357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3" name="Rectangle 22">
            <a:extLst>
              <a:ext uri="{FF2B5EF4-FFF2-40B4-BE49-F238E27FC236}">
                <a16:creationId xmlns:a16="http://schemas.microsoft.com/office/drawing/2014/main" id="{13F58464-A114-244B-EF0C-6FE8EEDA9F75}"/>
              </a:ext>
            </a:extLst>
          </p:cNvPr>
          <p:cNvSpPr/>
          <p:nvPr/>
        </p:nvSpPr>
        <p:spPr>
          <a:xfrm>
            <a:off x="1226240" y="118364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extBox 1">
            <a:extLst>
              <a:ext uri="{FF2B5EF4-FFF2-40B4-BE49-F238E27FC236}">
                <a16:creationId xmlns:a16="http://schemas.microsoft.com/office/drawing/2014/main" id="{B1520DAD-F8CC-E505-163A-1A40C1FCC226}"/>
              </a:ext>
            </a:extLst>
          </p:cNvPr>
          <p:cNvSpPr txBox="1"/>
          <p:nvPr/>
        </p:nvSpPr>
        <p:spPr>
          <a:xfrm>
            <a:off x="1834751" y="2175201"/>
            <a:ext cx="5768171" cy="415498"/>
          </a:xfrm>
          <a:prstGeom prst="rect">
            <a:avLst/>
          </a:prstGeom>
          <a:noFill/>
        </p:spPr>
        <p:txBody>
          <a:bodyPr wrap="square" rtlCol="0">
            <a:spAutoFit/>
          </a:bodyPr>
          <a:lstStyle/>
          <a:p>
            <a:r>
              <a:rPr lang="en-US" sz="2000" b="1" dirty="0">
                <a:solidFill>
                  <a:srgbClr val="161D23"/>
                </a:solidFill>
              </a:rPr>
              <a:t>  </a:t>
            </a:r>
            <a:r>
              <a:rPr lang="en-US" sz="2100" b="1" dirty="0">
                <a:solidFill>
                  <a:srgbClr val="161D23"/>
                </a:solidFill>
                <a:latin typeface="Arial" panose="020B0604020202020204" pitchFamily="34" charset="0"/>
                <a:cs typeface="Arial" panose="020B0604020202020204" pitchFamily="34" charset="0"/>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327749" y="2662095"/>
            <a:ext cx="4446883" cy="400110"/>
          </a:xfrm>
          <a:prstGeom prst="rect">
            <a:avLst/>
          </a:prstGeom>
          <a:noFill/>
        </p:spPr>
        <p:txBody>
          <a:bodyPr wrap="square" rtlCol="0">
            <a:spAutoFit/>
          </a:bodyPr>
          <a:lstStyle/>
          <a:p>
            <a:r>
              <a:rPr lang="en-US" sz="2000" b="1" dirty="0">
                <a:solidFill>
                  <a:srgbClr val="161D23"/>
                </a:solidFill>
                <a:latin typeface="Arial" panose="020B0604020202020204" pitchFamily="34" charset="0"/>
                <a:cs typeface="Arial" panose="020B0604020202020204" pitchFamily="34" charset="0"/>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3810618" y="3603759"/>
            <a:ext cx="3922326" cy="1041311"/>
          </a:xfrm>
          <a:prstGeom prst="rect">
            <a:avLst/>
          </a:prstGeom>
          <a:noFill/>
        </p:spPr>
        <p:txBody>
          <a:bodyPr wrap="square">
            <a:spAutoFit/>
          </a:bodyPr>
          <a:lstStyle/>
          <a:p>
            <a:pPr>
              <a:spcAft>
                <a:spcPts val="200"/>
              </a:spcAft>
              <a:buClr>
                <a:schemeClr val="bg1"/>
              </a:buClr>
            </a:pPr>
            <a:r>
              <a:rPr lang="en-US" sz="1100" dirty="0">
                <a:latin typeface="Arial" panose="020B0604020202020204" pitchFamily="34" charset="0"/>
                <a:cs typeface="Arial" panose="020B0604020202020204" pitchFamily="34" charset="0"/>
              </a:rPr>
              <a:t>STUDENT NAME :    LAKSHMI G</a:t>
            </a:r>
          </a:p>
          <a:p>
            <a:pPr>
              <a:spcAft>
                <a:spcPts val="200"/>
              </a:spcAft>
              <a:buClr>
                <a:schemeClr val="bg1"/>
              </a:buClr>
            </a:pPr>
            <a:r>
              <a:rPr lang="en-US" sz="1100" dirty="0">
                <a:latin typeface="Arial" panose="020B0604020202020204" pitchFamily="34" charset="0"/>
                <a:cs typeface="Arial" panose="020B0604020202020204" pitchFamily="34" charset="0"/>
              </a:rPr>
              <a:t>STUDENT  ID       :    au820621104032</a:t>
            </a:r>
          </a:p>
          <a:p>
            <a:pPr>
              <a:spcAft>
                <a:spcPts val="200"/>
              </a:spcAft>
              <a:buClr>
                <a:schemeClr val="bg1"/>
              </a:buClr>
            </a:pPr>
            <a:r>
              <a:rPr lang="en-US" sz="1100" dirty="0">
                <a:latin typeface="Arial" panose="020B0604020202020204" pitchFamily="34" charset="0"/>
                <a:cs typeface="Arial" panose="020B0604020202020204" pitchFamily="34" charset="0"/>
              </a:rPr>
              <a:t>COLLEGE NAME :    ARASU ENGINEERING COLLEGE</a:t>
            </a:r>
          </a:p>
          <a:p>
            <a:pPr>
              <a:spcAft>
                <a:spcPts val="200"/>
              </a:spcAft>
              <a:buClr>
                <a:schemeClr val="bg1"/>
              </a:buClr>
            </a:pPr>
            <a:endParaRPr lang="en-US" sz="1100" b="1" dirty="0">
              <a:latin typeface="Arial" panose="020B0604020202020204" pitchFamily="34" charset="0"/>
              <a:cs typeface="Arial" panose="020B0604020202020204" pitchFamily="34" charset="0"/>
            </a:endParaRPr>
          </a:p>
          <a:p>
            <a:pPr>
              <a:spcAft>
                <a:spcPts val="200"/>
              </a:spcAft>
              <a:buClr>
                <a:schemeClr val="bg1"/>
              </a:buClr>
            </a:pPr>
            <a:endParaRPr lang="en-US" sz="11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1"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90" y="1211667"/>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8" y="1286632"/>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DBEFF5-771D-F600-7ECE-5E19E783D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579205"/>
            <a:ext cx="8382000" cy="4246795"/>
          </a:xfrm>
          <a:prstGeom prst="rect">
            <a:avLst/>
          </a:prstGeom>
        </p:spPr>
      </p:pic>
    </p:spTree>
    <p:extLst>
      <p:ext uri="{BB962C8B-B14F-4D97-AF65-F5344CB8AC3E}">
        <p14:creationId xmlns:p14="http://schemas.microsoft.com/office/powerpoint/2010/main" val="277643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26707-6A61-24A6-3404-EBDE85C24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89" y="670571"/>
            <a:ext cx="8430611" cy="4142729"/>
          </a:xfrm>
          <a:prstGeom prst="rect">
            <a:avLst/>
          </a:prstGeom>
        </p:spPr>
      </p:pic>
    </p:spTree>
    <p:extLst>
      <p:ext uri="{BB962C8B-B14F-4D97-AF65-F5344CB8AC3E}">
        <p14:creationId xmlns:p14="http://schemas.microsoft.com/office/powerpoint/2010/main" val="1513376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B4C5D-02A7-213B-6046-12D62C0BE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1" y="645203"/>
            <a:ext cx="8509000" cy="4224589"/>
          </a:xfrm>
          <a:prstGeom prst="rect">
            <a:avLst/>
          </a:prstGeom>
        </p:spPr>
      </p:pic>
    </p:spTree>
    <p:extLst>
      <p:ext uri="{BB962C8B-B14F-4D97-AF65-F5344CB8AC3E}">
        <p14:creationId xmlns:p14="http://schemas.microsoft.com/office/powerpoint/2010/main" val="166157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ML, CSS, JavaScript and BootStrap for Web designers | Udemy">
            <a:extLst>
              <a:ext uri="{FF2B5EF4-FFF2-40B4-BE49-F238E27FC236}">
                <a16:creationId xmlns:a16="http://schemas.microsoft.com/office/drawing/2014/main" id="{0965AE3F-DA9A-076C-E99D-E0BED0729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37" y="1841499"/>
            <a:ext cx="4147438" cy="2333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implement PHP in Django while using Python as a back-end - Quora">
            <a:extLst>
              <a:ext uri="{FF2B5EF4-FFF2-40B4-BE49-F238E27FC236}">
                <a16:creationId xmlns:a16="http://schemas.microsoft.com/office/drawing/2014/main" id="{C838E7DB-4761-3C9D-EA6B-628D51178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795" y="1812923"/>
            <a:ext cx="3259668" cy="24447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3A5CF0-22D9-FFA4-5FE0-F69973BDAEE4}"/>
              </a:ext>
            </a:extLst>
          </p:cNvPr>
          <p:cNvSpPr txBox="1"/>
          <p:nvPr/>
        </p:nvSpPr>
        <p:spPr>
          <a:xfrm>
            <a:off x="605536" y="597099"/>
            <a:ext cx="7408163" cy="1077218"/>
          </a:xfrm>
          <a:prstGeom prst="rect">
            <a:avLst/>
          </a:prstGeom>
          <a:noFill/>
        </p:spPr>
        <p:txBody>
          <a:bodyPr wrap="square" rtlCol="0">
            <a:spAutoFit/>
          </a:bodyPr>
          <a:lstStyle/>
          <a:p>
            <a:r>
              <a:rPr lang="en-IN" sz="1600" dirty="0">
                <a:latin typeface="Arial Black" panose="020B0A04020102020204" pitchFamily="34" charset="0"/>
              </a:rPr>
              <a:t>TECHNOLOGY USED</a:t>
            </a:r>
          </a:p>
          <a:p>
            <a:endParaRPr lang="en-IN" sz="1600" dirty="0">
              <a:latin typeface="Arial Black" panose="020B0A04020102020204" pitchFamily="34" charset="0"/>
            </a:endParaRPr>
          </a:p>
          <a:p>
            <a:endParaRPr lang="en-IN" sz="1600" dirty="0">
              <a:latin typeface="Arial Black" panose="020B0A04020102020204" pitchFamily="34" charset="0"/>
            </a:endParaRPr>
          </a:p>
          <a:p>
            <a:r>
              <a:rPr lang="en-US" sz="1600" dirty="0">
                <a:latin typeface="Times New Roman" panose="02020603050405020304" pitchFamily="18" charset="0"/>
                <a:cs typeface="Times New Roman" panose="02020603050405020304" pitchFamily="18" charset="0"/>
              </a:rPr>
              <a:t>FRONT END                                                                           BACK END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03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207125" y="601663"/>
            <a:ext cx="2936875"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359228" y="1306743"/>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306743"/>
            <a:ext cx="737920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ClrTx/>
            </a:pPr>
            <a:r>
              <a:rPr lang="en-US" sz="1600" b="0" i="0" dirty="0">
                <a:solidFill>
                  <a:srgbClr val="0D0D0D"/>
                </a:solidFill>
                <a:effectLst/>
                <a:latin typeface="Times New Roman" panose="02020603050405020304" pitchFamily="18" charset="0"/>
                <a:cs typeface="Times New Roman" panose="02020603050405020304" pitchFamily="18" charset="0"/>
              </a:rPr>
              <a:t>Use the Django command-line tool to create a new project. This will generate the necessary directory structure and configuration files for your application. Create a Django app within your project to handle the functionality specific to the voting application. Define Django models to represent the data entities in your application, such as users, candidates, elections, and votes. Implement views to handle user requests and render appropriate responses. Create templates using HTML, CSS, and possibly Bootstrap to define the user interface and presentation layer of your application. Use Django's template language to integrate dynamic content into your templates. Create an admin panel using Django's built-in admin interface or a custom admin dashboard to manage elections, candidates, and user accounts. By this the capabilities of Django, HTML, CSS, Bootstrap and Python the robust and adoptable online voting application can be build</a:t>
            </a: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3" y="970066"/>
            <a:ext cx="4283236" cy="43640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100" b="1" dirty="0">
                <a:solidFill>
                  <a:schemeClr val="tx1">
                    <a:lumMod val="95000"/>
                    <a:lumOff val="5000"/>
                  </a:schemeClr>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8"/>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rgbClr val="213163"/>
                </a:solidFill>
              </a:rPr>
              <a:t>Voting Application using Django Framework-  LAKSHMI G(4032,AEC)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4"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1"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4" y="4029974"/>
            <a:ext cx="659037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208713" y="685800"/>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737547"/>
            <a:ext cx="80349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ClrTx/>
            </a:pPr>
            <a:r>
              <a:rPr lang="en-US" sz="1600" dirty="0">
                <a:solidFill>
                  <a:srgbClr val="0D0D0D"/>
                </a:solidFill>
                <a:latin typeface="Times New Roman" panose="02020603050405020304" pitchFamily="18" charset="0"/>
                <a:cs typeface="Times New Roman" panose="02020603050405020304" pitchFamily="18" charset="0"/>
              </a:rPr>
              <a:t>Django indeed provides a solid and scalable foundation for web applications. Its built-in features like the ORM (Object-Relational Mapping) system, template engine, and built-in admin interface streamline development and maintenance processes. Django's emphasis on security, coupled with its scalability and adaptability, ensures that the online voting application can handle varying levels of user engagement while maintaining the integrity and security of the voting process. Its solid foundation provides developers with the tools needed to create scalable and secure solutions. Django’s combination of features makes its well suited for constructing a reliable, secure, adoptable online voting platform.</a:t>
            </a:r>
            <a:endParaRPr lang="en-US" altLang="en-US" sz="16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208713" y="682625"/>
            <a:ext cx="2935287"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Arial Black" panose="020B0A040201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and user experience are indeed crucial factors in ensuring the success and trustworthiness of any online voting platform. By leveraging the Django framework, the application can benefit from its robust security features and solid foundation, which are essential for safeguarding the integrity of the voting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process.Supporting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multiple types of votes, such as single-choice and multiple-choice votes, adds versatility to the application, catering to various voting scenarios and requirements. Moreover, allowing users to set deadlines and restrictions for each vote enhances the flexibility and customization options available within the platform. Overall, by prioritizing both security and user experience, the suggested voting application has the potential to become a trusted and reliable platform for conducting online votes in a variety of settings, whether for organizations, governments, or other entities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207125" y="709613"/>
            <a:ext cx="2936875"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828674" y="1137226"/>
            <a:ext cx="862965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1</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Establishing a Django Project: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the framework for the voting  application, create a Django project. </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2</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Creating the Database Schema:</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 the framework for the database that will hold user data, vote tallies, and</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other pertinent information. </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3</a:t>
            </a:r>
            <a:r>
              <a:rPr kumimoji="0" lang="en-US" altLang="en-US" sz="1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Establishing User Authentication: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users to sign up, log in, and take part in voting, implement user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authentication. </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4</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Creating the Voting Interface: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the user interface that allows users to browse options, make selections,</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cast ballots. </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5</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Putting Real-time Results into Practice: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Present the voting results in real-time to give users immediate feedback. </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6</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Creating an Admin Panel: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efficiently manage the candidates, user accounts, and voting process, create an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admin panel.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208713" y="712788"/>
            <a:ext cx="2935287"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9924" y="129063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405861"/>
            <a:ext cx="80558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en-IN" sz="1800" b="1" dirty="0">
              <a:latin typeface="Arial Black" panose="020B0A04020102020204" pitchFamily="34" charset="0"/>
            </a:endParaRPr>
          </a:p>
          <a:p>
            <a:pPr algn="just"/>
            <a:r>
              <a:rPr lang="en-US" sz="1600" b="0" i="0" dirty="0">
                <a:solidFill>
                  <a:srgbClr val="0D0D0D"/>
                </a:solidFill>
                <a:effectLst/>
                <a:latin typeface="Times New Roman" panose="02020603050405020304" pitchFamily="18" charset="0"/>
                <a:cs typeface="Times New Roman" panose="02020603050405020304" pitchFamily="18" charset="0"/>
              </a:rPr>
              <a:t>Django's scalability and resilience make it a great choice for building such a system. Implement strong encryption protocols to protect user data and prevent unauthorized access. Implement measures such as email verification and CAPTCHA to prevent bots and ensure that only legitimate users can register and participate in the voting process.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endParaRPr lang="en-IN" sz="16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16D71-42F8-3269-4B54-E5A8F0406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749299"/>
            <a:ext cx="8242300" cy="4000501"/>
          </a:xfrm>
          <a:prstGeom prst="rect">
            <a:avLst/>
          </a:prstGeom>
        </p:spPr>
      </p:pic>
    </p:spTree>
    <p:extLst>
      <p:ext uri="{BB962C8B-B14F-4D97-AF65-F5344CB8AC3E}">
        <p14:creationId xmlns:p14="http://schemas.microsoft.com/office/powerpoint/2010/main" val="301271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B579B9-C772-7700-F7B4-4E6C51FE1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84" y="596900"/>
            <a:ext cx="8451631" cy="4216400"/>
          </a:xfrm>
          <a:prstGeom prst="rect">
            <a:avLst/>
          </a:prstGeom>
        </p:spPr>
      </p:pic>
    </p:spTree>
    <p:extLst>
      <p:ext uri="{BB962C8B-B14F-4D97-AF65-F5344CB8AC3E}">
        <p14:creationId xmlns:p14="http://schemas.microsoft.com/office/powerpoint/2010/main" val="387867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15BB8B-13E0-BAA3-B1FE-DE0F883EA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99" y="698500"/>
            <a:ext cx="8394701" cy="4127500"/>
          </a:xfrm>
          <a:prstGeom prst="rect">
            <a:avLst/>
          </a:prstGeom>
        </p:spPr>
      </p:pic>
    </p:spTree>
    <p:extLst>
      <p:ext uri="{BB962C8B-B14F-4D97-AF65-F5344CB8AC3E}">
        <p14:creationId xmlns:p14="http://schemas.microsoft.com/office/powerpoint/2010/main" val="322828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227</TotalTime>
  <Words>762</Words>
  <Application>Microsoft Office PowerPoint</Application>
  <PresentationFormat>On-screen Show (16:9)</PresentationFormat>
  <Paragraphs>39</Paragraphs>
  <Slides>14</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2" baseType="lpstr">
      <vt:lpstr>__fkGroteskNeue_a82850</vt:lpstr>
      <vt:lpstr>Arial</vt:lpstr>
      <vt:lpstr>Arial Black</vt:lpstr>
      <vt:lpstr>Calibri</vt:lpstr>
      <vt:lpstr>Calibri Light</vt:lpstr>
      <vt:lpstr>Times New Roman</vt:lpstr>
      <vt:lpstr>Office Theme</vt:lpstr>
      <vt:lpstr>PowerPoint Presentation</vt:lpstr>
      <vt:lpstr>PowerPoint Presentation</vt:lpstr>
      <vt:lpstr>ABSTRACT</vt:lpstr>
      <vt:lpstr>PROBLEM STATEMENT</vt:lpstr>
      <vt:lpstr>PROJECT OVERVIEW</vt:lpstr>
      <vt:lpstr>DETAILED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 RAHINI</cp:lastModifiedBy>
  <cp:revision>8</cp:revision>
  <dcterms:modified xsi:type="dcterms:W3CDTF">2024-04-14T13:02:07Z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