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9B2BA4-B607-4EC2-BC73-2DFA191E7BB9}" v="53" dt="2023-05-01T05:52:01.801"/>
    <p1510:client id="{EC2B6A72-CE61-476A-91DF-E893FB3E316B}" v="76" dt="2023-05-01T05:40:11.056"/>
    <p1510:client id="{F237210E-A16D-4DA4-8E76-61108F653983}" v="363" dt="2023-05-01T06:41:27.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hyperlink" Target="https://ourworldindata.org/renewable-energy" TargetMode="External"/><Relationship Id="rId2" Type="http://schemas.openxmlformats.org/officeDocument/2006/relationships/hyperlink" Target="https://ourworldindata.org/fossil-fuels" TargetMode="External"/><Relationship Id="rId1" Type="http://schemas.openxmlformats.org/officeDocument/2006/relationships/hyperlink" Target="https://ourworldindata.org/nuclear-energy"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ourworldindata.org/renewable-energy" TargetMode="External"/><Relationship Id="rId2" Type="http://schemas.openxmlformats.org/officeDocument/2006/relationships/hyperlink" Target="https://ourworldindata.org/fossil-fuels" TargetMode="External"/><Relationship Id="rId1" Type="http://schemas.openxmlformats.org/officeDocument/2006/relationships/hyperlink" Target="https://ourworldindata.org/nuclear-energy"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DF1584-DAA0-4BB4-BE54-BBD969017BB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20B37B1-5C8B-407F-A507-067E4A3F744C}">
      <dgm:prSet/>
      <dgm:spPr/>
      <dgm:t>
        <a:bodyPr/>
        <a:lstStyle/>
        <a:p>
          <a:r>
            <a:rPr lang="en-GB"/>
            <a:t>Nuclear energy dataset, Fossil fuel energy dataset, and Renewable energy dataset - Data consumption from 1980 to 2020 is included. </a:t>
          </a:r>
          <a:endParaRPr lang="en-US"/>
        </a:p>
      </dgm:t>
    </dgm:pt>
    <dgm:pt modelId="{38B1DD34-1CD4-4C42-AFFC-EFE2A711E543}" type="parTrans" cxnId="{8C7C8BAC-C911-4F9C-9650-869204803118}">
      <dgm:prSet/>
      <dgm:spPr/>
      <dgm:t>
        <a:bodyPr/>
        <a:lstStyle/>
        <a:p>
          <a:endParaRPr lang="en-US"/>
        </a:p>
      </dgm:t>
    </dgm:pt>
    <dgm:pt modelId="{90F402EA-8CCC-4EE1-97EE-F2C1D2913B50}" type="sibTrans" cxnId="{8C7C8BAC-C911-4F9C-9650-869204803118}">
      <dgm:prSet/>
      <dgm:spPr/>
      <dgm:t>
        <a:bodyPr/>
        <a:lstStyle/>
        <a:p>
          <a:endParaRPr lang="en-US"/>
        </a:p>
      </dgm:t>
    </dgm:pt>
    <dgm:pt modelId="{D126A889-D451-4331-89F1-6B7519810211}">
      <dgm:prSet/>
      <dgm:spPr/>
      <dgm:t>
        <a:bodyPr/>
        <a:lstStyle/>
        <a:p>
          <a:r>
            <a:rPr lang="en-GB"/>
            <a:t>URL's</a:t>
          </a:r>
          <a:endParaRPr lang="en-US"/>
        </a:p>
      </dgm:t>
    </dgm:pt>
    <dgm:pt modelId="{53F00550-AC34-4980-AA06-84228354FDA1}" type="parTrans" cxnId="{444070A7-39AF-4570-832C-A7B9E8C28631}">
      <dgm:prSet/>
      <dgm:spPr/>
      <dgm:t>
        <a:bodyPr/>
        <a:lstStyle/>
        <a:p>
          <a:endParaRPr lang="en-US"/>
        </a:p>
      </dgm:t>
    </dgm:pt>
    <dgm:pt modelId="{A18F0CE0-2D62-422A-994D-262CCE8D504E}" type="sibTrans" cxnId="{444070A7-39AF-4570-832C-A7B9E8C28631}">
      <dgm:prSet/>
      <dgm:spPr/>
      <dgm:t>
        <a:bodyPr/>
        <a:lstStyle/>
        <a:p>
          <a:endParaRPr lang="en-US"/>
        </a:p>
      </dgm:t>
    </dgm:pt>
    <dgm:pt modelId="{9D50D16E-B919-47C3-AB9C-DD7A39B0F58B}">
      <dgm:prSet/>
      <dgm:spPr/>
      <dgm:t>
        <a:bodyPr/>
        <a:lstStyle/>
        <a:p>
          <a:r>
            <a:rPr lang="en-GB" u="sng">
              <a:hlinkClick xmlns:r="http://schemas.openxmlformats.org/officeDocument/2006/relationships" r:id="rId1"/>
            </a:rPr>
            <a:t>https://ourworldindata.org/nuclear-energy</a:t>
          </a:r>
          <a:endParaRPr lang="en-US"/>
        </a:p>
      </dgm:t>
    </dgm:pt>
    <dgm:pt modelId="{15F62C7A-6834-4772-BAE2-04EDD2C2E4F4}" type="parTrans" cxnId="{7F4889E2-9D0E-44AE-9A95-F6DBF83BF07E}">
      <dgm:prSet/>
      <dgm:spPr/>
      <dgm:t>
        <a:bodyPr/>
        <a:lstStyle/>
        <a:p>
          <a:endParaRPr lang="en-US"/>
        </a:p>
      </dgm:t>
    </dgm:pt>
    <dgm:pt modelId="{855A38A9-80FF-4DDD-A4C4-04CF6904CE80}" type="sibTrans" cxnId="{7F4889E2-9D0E-44AE-9A95-F6DBF83BF07E}">
      <dgm:prSet/>
      <dgm:spPr/>
      <dgm:t>
        <a:bodyPr/>
        <a:lstStyle/>
        <a:p>
          <a:endParaRPr lang="en-US"/>
        </a:p>
      </dgm:t>
    </dgm:pt>
    <dgm:pt modelId="{977FB6E6-366A-4291-9AB8-4885AF16197F}">
      <dgm:prSet/>
      <dgm:spPr/>
      <dgm:t>
        <a:bodyPr/>
        <a:lstStyle/>
        <a:p>
          <a:r>
            <a:rPr lang="en-GB" u="sng">
              <a:hlinkClick xmlns:r="http://schemas.openxmlformats.org/officeDocument/2006/relationships" r:id="rId2"/>
            </a:rPr>
            <a:t>https://ourworldindata.org/fossil-fuels</a:t>
          </a:r>
          <a:endParaRPr lang="en-US"/>
        </a:p>
      </dgm:t>
    </dgm:pt>
    <dgm:pt modelId="{4C7DADFA-F715-4337-93D2-2855D715FEC5}" type="parTrans" cxnId="{5FC6B42B-1FD6-45EF-BBF7-63A9A53409D6}">
      <dgm:prSet/>
      <dgm:spPr/>
      <dgm:t>
        <a:bodyPr/>
        <a:lstStyle/>
        <a:p>
          <a:endParaRPr lang="en-US"/>
        </a:p>
      </dgm:t>
    </dgm:pt>
    <dgm:pt modelId="{097B2E67-1920-4A77-868E-6748B75F4DB7}" type="sibTrans" cxnId="{5FC6B42B-1FD6-45EF-BBF7-63A9A53409D6}">
      <dgm:prSet/>
      <dgm:spPr/>
      <dgm:t>
        <a:bodyPr/>
        <a:lstStyle/>
        <a:p>
          <a:endParaRPr lang="en-US"/>
        </a:p>
      </dgm:t>
    </dgm:pt>
    <dgm:pt modelId="{63A05F5C-924E-4C53-825D-30A3116EF8A1}">
      <dgm:prSet/>
      <dgm:spPr/>
      <dgm:t>
        <a:bodyPr/>
        <a:lstStyle/>
        <a:p>
          <a:r>
            <a:rPr lang="en-GB" u="sng">
              <a:hlinkClick xmlns:r="http://schemas.openxmlformats.org/officeDocument/2006/relationships" r:id="rId3"/>
            </a:rPr>
            <a:t>https://ourworldindata.org/renewable-energy</a:t>
          </a:r>
          <a:endParaRPr lang="en-US"/>
        </a:p>
      </dgm:t>
    </dgm:pt>
    <dgm:pt modelId="{B0DC7C0F-5BE6-413E-9763-19D5C66B5D73}" type="parTrans" cxnId="{5F24BFB6-C043-4F6C-945D-BD99F0FFAB81}">
      <dgm:prSet/>
      <dgm:spPr/>
      <dgm:t>
        <a:bodyPr/>
        <a:lstStyle/>
        <a:p>
          <a:endParaRPr lang="en-US"/>
        </a:p>
      </dgm:t>
    </dgm:pt>
    <dgm:pt modelId="{C68F6BD2-C2BB-4237-AEB3-35A82FEBB05C}" type="sibTrans" cxnId="{5F24BFB6-C043-4F6C-945D-BD99F0FFAB81}">
      <dgm:prSet/>
      <dgm:spPr/>
      <dgm:t>
        <a:bodyPr/>
        <a:lstStyle/>
        <a:p>
          <a:endParaRPr lang="en-US"/>
        </a:p>
      </dgm:t>
    </dgm:pt>
    <dgm:pt modelId="{9AF3CB71-A1A4-443E-8003-8D5490ABF94E}" type="pres">
      <dgm:prSet presAssocID="{76DF1584-DAA0-4BB4-BE54-BBD969017BBF}" presName="vert0" presStyleCnt="0">
        <dgm:presLayoutVars>
          <dgm:dir/>
          <dgm:animOne val="branch"/>
          <dgm:animLvl val="lvl"/>
        </dgm:presLayoutVars>
      </dgm:prSet>
      <dgm:spPr/>
    </dgm:pt>
    <dgm:pt modelId="{6C584B81-4BED-4BCD-8AA1-7E4D7EA530FB}" type="pres">
      <dgm:prSet presAssocID="{720B37B1-5C8B-407F-A507-067E4A3F744C}" presName="thickLine" presStyleLbl="alignNode1" presStyleIdx="0" presStyleCnt="5"/>
      <dgm:spPr/>
    </dgm:pt>
    <dgm:pt modelId="{B3ECEDCA-995B-44FA-9449-E9714ABCB9A7}" type="pres">
      <dgm:prSet presAssocID="{720B37B1-5C8B-407F-A507-067E4A3F744C}" presName="horz1" presStyleCnt="0"/>
      <dgm:spPr/>
    </dgm:pt>
    <dgm:pt modelId="{1F14B14E-DD63-43EF-AF76-9DCEDCD3ABAE}" type="pres">
      <dgm:prSet presAssocID="{720B37B1-5C8B-407F-A507-067E4A3F744C}" presName="tx1" presStyleLbl="revTx" presStyleIdx="0" presStyleCnt="5"/>
      <dgm:spPr/>
    </dgm:pt>
    <dgm:pt modelId="{779B807A-909B-4318-A0BF-02D1F44B390E}" type="pres">
      <dgm:prSet presAssocID="{720B37B1-5C8B-407F-A507-067E4A3F744C}" presName="vert1" presStyleCnt="0"/>
      <dgm:spPr/>
    </dgm:pt>
    <dgm:pt modelId="{804C48D6-72D1-4771-AC41-0ABEEE7BCFAC}" type="pres">
      <dgm:prSet presAssocID="{D126A889-D451-4331-89F1-6B7519810211}" presName="thickLine" presStyleLbl="alignNode1" presStyleIdx="1" presStyleCnt="5"/>
      <dgm:spPr/>
    </dgm:pt>
    <dgm:pt modelId="{D7528A68-FC96-4C7D-9B6D-3425899C831C}" type="pres">
      <dgm:prSet presAssocID="{D126A889-D451-4331-89F1-6B7519810211}" presName="horz1" presStyleCnt="0"/>
      <dgm:spPr/>
    </dgm:pt>
    <dgm:pt modelId="{046BADB9-4F95-41EB-A710-67848109D222}" type="pres">
      <dgm:prSet presAssocID="{D126A889-D451-4331-89F1-6B7519810211}" presName="tx1" presStyleLbl="revTx" presStyleIdx="1" presStyleCnt="5"/>
      <dgm:spPr/>
    </dgm:pt>
    <dgm:pt modelId="{240B2ED7-2C41-4B68-B051-1CE293204114}" type="pres">
      <dgm:prSet presAssocID="{D126A889-D451-4331-89F1-6B7519810211}" presName="vert1" presStyleCnt="0"/>
      <dgm:spPr/>
    </dgm:pt>
    <dgm:pt modelId="{D52F4B2C-C424-4466-A576-824DF7FF4451}" type="pres">
      <dgm:prSet presAssocID="{9D50D16E-B919-47C3-AB9C-DD7A39B0F58B}" presName="thickLine" presStyleLbl="alignNode1" presStyleIdx="2" presStyleCnt="5"/>
      <dgm:spPr/>
    </dgm:pt>
    <dgm:pt modelId="{DE298665-BEA8-49E3-A49D-F1558E5B6670}" type="pres">
      <dgm:prSet presAssocID="{9D50D16E-B919-47C3-AB9C-DD7A39B0F58B}" presName="horz1" presStyleCnt="0"/>
      <dgm:spPr/>
    </dgm:pt>
    <dgm:pt modelId="{0F5FDAF1-6C6D-4940-B5CB-5C494F01127F}" type="pres">
      <dgm:prSet presAssocID="{9D50D16E-B919-47C3-AB9C-DD7A39B0F58B}" presName="tx1" presStyleLbl="revTx" presStyleIdx="2" presStyleCnt="5"/>
      <dgm:spPr/>
    </dgm:pt>
    <dgm:pt modelId="{9DABF545-0763-4FE9-8206-BA2B75F0A5DD}" type="pres">
      <dgm:prSet presAssocID="{9D50D16E-B919-47C3-AB9C-DD7A39B0F58B}" presName="vert1" presStyleCnt="0"/>
      <dgm:spPr/>
    </dgm:pt>
    <dgm:pt modelId="{C6A3C6A8-ED76-48FD-B7E2-7EE820716D0E}" type="pres">
      <dgm:prSet presAssocID="{977FB6E6-366A-4291-9AB8-4885AF16197F}" presName="thickLine" presStyleLbl="alignNode1" presStyleIdx="3" presStyleCnt="5"/>
      <dgm:spPr/>
    </dgm:pt>
    <dgm:pt modelId="{50CC453D-3B0C-42FD-B179-5F6019FDF84B}" type="pres">
      <dgm:prSet presAssocID="{977FB6E6-366A-4291-9AB8-4885AF16197F}" presName="horz1" presStyleCnt="0"/>
      <dgm:spPr/>
    </dgm:pt>
    <dgm:pt modelId="{EA4F1EA9-5669-4927-85FC-457B93CBA798}" type="pres">
      <dgm:prSet presAssocID="{977FB6E6-366A-4291-9AB8-4885AF16197F}" presName="tx1" presStyleLbl="revTx" presStyleIdx="3" presStyleCnt="5"/>
      <dgm:spPr/>
    </dgm:pt>
    <dgm:pt modelId="{4BA0C103-9695-4A43-B88E-35EFCEF7A210}" type="pres">
      <dgm:prSet presAssocID="{977FB6E6-366A-4291-9AB8-4885AF16197F}" presName="vert1" presStyleCnt="0"/>
      <dgm:spPr/>
    </dgm:pt>
    <dgm:pt modelId="{3E3EBA1B-A312-493C-9010-A48C37CB994F}" type="pres">
      <dgm:prSet presAssocID="{63A05F5C-924E-4C53-825D-30A3116EF8A1}" presName="thickLine" presStyleLbl="alignNode1" presStyleIdx="4" presStyleCnt="5"/>
      <dgm:spPr/>
    </dgm:pt>
    <dgm:pt modelId="{80842A79-6874-4DB0-9F25-757F57F8A506}" type="pres">
      <dgm:prSet presAssocID="{63A05F5C-924E-4C53-825D-30A3116EF8A1}" presName="horz1" presStyleCnt="0"/>
      <dgm:spPr/>
    </dgm:pt>
    <dgm:pt modelId="{130669D0-A2A7-4823-862E-7535A081B30B}" type="pres">
      <dgm:prSet presAssocID="{63A05F5C-924E-4C53-825D-30A3116EF8A1}" presName="tx1" presStyleLbl="revTx" presStyleIdx="4" presStyleCnt="5"/>
      <dgm:spPr/>
    </dgm:pt>
    <dgm:pt modelId="{602E9D4A-AA5A-4589-A295-601EB069A372}" type="pres">
      <dgm:prSet presAssocID="{63A05F5C-924E-4C53-825D-30A3116EF8A1}" presName="vert1" presStyleCnt="0"/>
      <dgm:spPr/>
    </dgm:pt>
  </dgm:ptLst>
  <dgm:cxnLst>
    <dgm:cxn modelId="{5FC6B42B-1FD6-45EF-BBF7-63A9A53409D6}" srcId="{76DF1584-DAA0-4BB4-BE54-BBD969017BBF}" destId="{977FB6E6-366A-4291-9AB8-4885AF16197F}" srcOrd="3" destOrd="0" parTransId="{4C7DADFA-F715-4337-93D2-2855D715FEC5}" sibTransId="{097B2E67-1920-4A77-868E-6748B75F4DB7}"/>
    <dgm:cxn modelId="{55D9A661-AFA1-4D70-8337-4E614C63D848}" type="presOf" srcId="{977FB6E6-366A-4291-9AB8-4885AF16197F}" destId="{EA4F1EA9-5669-4927-85FC-457B93CBA798}" srcOrd="0" destOrd="0" presId="urn:microsoft.com/office/officeart/2008/layout/LinedList"/>
    <dgm:cxn modelId="{5C3B236B-563D-4953-B1F7-7A4A1065C430}" type="presOf" srcId="{720B37B1-5C8B-407F-A507-067E4A3F744C}" destId="{1F14B14E-DD63-43EF-AF76-9DCEDCD3ABAE}" srcOrd="0" destOrd="0" presId="urn:microsoft.com/office/officeart/2008/layout/LinedList"/>
    <dgm:cxn modelId="{EB3FBD9B-53C2-4DEB-A85D-9C84144072CC}" type="presOf" srcId="{D126A889-D451-4331-89F1-6B7519810211}" destId="{046BADB9-4F95-41EB-A710-67848109D222}" srcOrd="0" destOrd="0" presId="urn:microsoft.com/office/officeart/2008/layout/LinedList"/>
    <dgm:cxn modelId="{444070A7-39AF-4570-832C-A7B9E8C28631}" srcId="{76DF1584-DAA0-4BB4-BE54-BBD969017BBF}" destId="{D126A889-D451-4331-89F1-6B7519810211}" srcOrd="1" destOrd="0" parTransId="{53F00550-AC34-4980-AA06-84228354FDA1}" sibTransId="{A18F0CE0-2D62-422A-994D-262CCE8D504E}"/>
    <dgm:cxn modelId="{8C7C8BAC-C911-4F9C-9650-869204803118}" srcId="{76DF1584-DAA0-4BB4-BE54-BBD969017BBF}" destId="{720B37B1-5C8B-407F-A507-067E4A3F744C}" srcOrd="0" destOrd="0" parTransId="{38B1DD34-1CD4-4C42-AFFC-EFE2A711E543}" sibTransId="{90F402EA-8CCC-4EE1-97EE-F2C1D2913B50}"/>
    <dgm:cxn modelId="{5F24BFB6-C043-4F6C-945D-BD99F0FFAB81}" srcId="{76DF1584-DAA0-4BB4-BE54-BBD969017BBF}" destId="{63A05F5C-924E-4C53-825D-30A3116EF8A1}" srcOrd="4" destOrd="0" parTransId="{B0DC7C0F-5BE6-413E-9763-19D5C66B5D73}" sibTransId="{C68F6BD2-C2BB-4237-AEB3-35A82FEBB05C}"/>
    <dgm:cxn modelId="{6CC059BA-0257-4F7A-9FC5-7C05CD13F0E5}" type="presOf" srcId="{9D50D16E-B919-47C3-AB9C-DD7A39B0F58B}" destId="{0F5FDAF1-6C6D-4940-B5CB-5C494F01127F}" srcOrd="0" destOrd="0" presId="urn:microsoft.com/office/officeart/2008/layout/LinedList"/>
    <dgm:cxn modelId="{8C00CCDE-BD0F-4433-9DAB-5F2A18E52ADA}" type="presOf" srcId="{76DF1584-DAA0-4BB4-BE54-BBD969017BBF}" destId="{9AF3CB71-A1A4-443E-8003-8D5490ABF94E}" srcOrd="0" destOrd="0" presId="urn:microsoft.com/office/officeart/2008/layout/LinedList"/>
    <dgm:cxn modelId="{7F4889E2-9D0E-44AE-9A95-F6DBF83BF07E}" srcId="{76DF1584-DAA0-4BB4-BE54-BBD969017BBF}" destId="{9D50D16E-B919-47C3-AB9C-DD7A39B0F58B}" srcOrd="2" destOrd="0" parTransId="{15F62C7A-6834-4772-BAE2-04EDD2C2E4F4}" sibTransId="{855A38A9-80FF-4DDD-A4C4-04CF6904CE80}"/>
    <dgm:cxn modelId="{CEE4A3F3-6B54-4BDF-A6A8-BBC7CAA8B4C7}" type="presOf" srcId="{63A05F5C-924E-4C53-825D-30A3116EF8A1}" destId="{130669D0-A2A7-4823-862E-7535A081B30B}" srcOrd="0" destOrd="0" presId="urn:microsoft.com/office/officeart/2008/layout/LinedList"/>
    <dgm:cxn modelId="{31EAE205-B06B-4FA7-B678-09737331F567}" type="presParOf" srcId="{9AF3CB71-A1A4-443E-8003-8D5490ABF94E}" destId="{6C584B81-4BED-4BCD-8AA1-7E4D7EA530FB}" srcOrd="0" destOrd="0" presId="urn:microsoft.com/office/officeart/2008/layout/LinedList"/>
    <dgm:cxn modelId="{9743D254-B55E-407D-AB7A-2072619829AC}" type="presParOf" srcId="{9AF3CB71-A1A4-443E-8003-8D5490ABF94E}" destId="{B3ECEDCA-995B-44FA-9449-E9714ABCB9A7}" srcOrd="1" destOrd="0" presId="urn:microsoft.com/office/officeart/2008/layout/LinedList"/>
    <dgm:cxn modelId="{062E1C13-35F5-4409-A0C3-97A4288A5CBA}" type="presParOf" srcId="{B3ECEDCA-995B-44FA-9449-E9714ABCB9A7}" destId="{1F14B14E-DD63-43EF-AF76-9DCEDCD3ABAE}" srcOrd="0" destOrd="0" presId="urn:microsoft.com/office/officeart/2008/layout/LinedList"/>
    <dgm:cxn modelId="{22E8D281-7CBC-41BB-BE25-2BFF7468A7B6}" type="presParOf" srcId="{B3ECEDCA-995B-44FA-9449-E9714ABCB9A7}" destId="{779B807A-909B-4318-A0BF-02D1F44B390E}" srcOrd="1" destOrd="0" presId="urn:microsoft.com/office/officeart/2008/layout/LinedList"/>
    <dgm:cxn modelId="{C67EA7BC-A450-46F2-A65A-6E74DB7A0EB0}" type="presParOf" srcId="{9AF3CB71-A1A4-443E-8003-8D5490ABF94E}" destId="{804C48D6-72D1-4771-AC41-0ABEEE7BCFAC}" srcOrd="2" destOrd="0" presId="urn:microsoft.com/office/officeart/2008/layout/LinedList"/>
    <dgm:cxn modelId="{FD8617F5-7706-4623-9782-CC98511F5EA3}" type="presParOf" srcId="{9AF3CB71-A1A4-443E-8003-8D5490ABF94E}" destId="{D7528A68-FC96-4C7D-9B6D-3425899C831C}" srcOrd="3" destOrd="0" presId="urn:microsoft.com/office/officeart/2008/layout/LinedList"/>
    <dgm:cxn modelId="{C261FC6E-A163-4A7E-B61D-CAB524C9EC66}" type="presParOf" srcId="{D7528A68-FC96-4C7D-9B6D-3425899C831C}" destId="{046BADB9-4F95-41EB-A710-67848109D222}" srcOrd="0" destOrd="0" presId="urn:microsoft.com/office/officeart/2008/layout/LinedList"/>
    <dgm:cxn modelId="{D07F236D-B771-44ED-975E-DECC15A25011}" type="presParOf" srcId="{D7528A68-FC96-4C7D-9B6D-3425899C831C}" destId="{240B2ED7-2C41-4B68-B051-1CE293204114}" srcOrd="1" destOrd="0" presId="urn:microsoft.com/office/officeart/2008/layout/LinedList"/>
    <dgm:cxn modelId="{13A8B4D5-A1CF-4522-9065-D7CCC62FF332}" type="presParOf" srcId="{9AF3CB71-A1A4-443E-8003-8D5490ABF94E}" destId="{D52F4B2C-C424-4466-A576-824DF7FF4451}" srcOrd="4" destOrd="0" presId="urn:microsoft.com/office/officeart/2008/layout/LinedList"/>
    <dgm:cxn modelId="{40A5D3C8-4EAD-4593-85B9-C0AC6B368AFC}" type="presParOf" srcId="{9AF3CB71-A1A4-443E-8003-8D5490ABF94E}" destId="{DE298665-BEA8-49E3-A49D-F1558E5B6670}" srcOrd="5" destOrd="0" presId="urn:microsoft.com/office/officeart/2008/layout/LinedList"/>
    <dgm:cxn modelId="{4487EF4D-5D13-4770-9CE5-1901A93C8753}" type="presParOf" srcId="{DE298665-BEA8-49E3-A49D-F1558E5B6670}" destId="{0F5FDAF1-6C6D-4940-B5CB-5C494F01127F}" srcOrd="0" destOrd="0" presId="urn:microsoft.com/office/officeart/2008/layout/LinedList"/>
    <dgm:cxn modelId="{9FE24F27-928F-4A0F-934A-8CA5CFB409C3}" type="presParOf" srcId="{DE298665-BEA8-49E3-A49D-F1558E5B6670}" destId="{9DABF545-0763-4FE9-8206-BA2B75F0A5DD}" srcOrd="1" destOrd="0" presId="urn:microsoft.com/office/officeart/2008/layout/LinedList"/>
    <dgm:cxn modelId="{8CBD9A5F-9A50-4F77-8664-08597EEE4B21}" type="presParOf" srcId="{9AF3CB71-A1A4-443E-8003-8D5490ABF94E}" destId="{C6A3C6A8-ED76-48FD-B7E2-7EE820716D0E}" srcOrd="6" destOrd="0" presId="urn:microsoft.com/office/officeart/2008/layout/LinedList"/>
    <dgm:cxn modelId="{5828379A-D26F-4BCC-9BFB-8BB95D0B5E79}" type="presParOf" srcId="{9AF3CB71-A1A4-443E-8003-8D5490ABF94E}" destId="{50CC453D-3B0C-42FD-B179-5F6019FDF84B}" srcOrd="7" destOrd="0" presId="urn:microsoft.com/office/officeart/2008/layout/LinedList"/>
    <dgm:cxn modelId="{DF59202D-4E5D-4DD8-B24F-5DA3E57809B5}" type="presParOf" srcId="{50CC453D-3B0C-42FD-B179-5F6019FDF84B}" destId="{EA4F1EA9-5669-4927-85FC-457B93CBA798}" srcOrd="0" destOrd="0" presId="urn:microsoft.com/office/officeart/2008/layout/LinedList"/>
    <dgm:cxn modelId="{CC7E70DD-19BB-4FB7-9852-B092A37FA938}" type="presParOf" srcId="{50CC453D-3B0C-42FD-B179-5F6019FDF84B}" destId="{4BA0C103-9695-4A43-B88E-35EFCEF7A210}" srcOrd="1" destOrd="0" presId="urn:microsoft.com/office/officeart/2008/layout/LinedList"/>
    <dgm:cxn modelId="{C19267C1-6496-4E82-8771-802C6FEFD511}" type="presParOf" srcId="{9AF3CB71-A1A4-443E-8003-8D5490ABF94E}" destId="{3E3EBA1B-A312-493C-9010-A48C37CB994F}" srcOrd="8" destOrd="0" presId="urn:microsoft.com/office/officeart/2008/layout/LinedList"/>
    <dgm:cxn modelId="{063C641C-422F-4BA6-8E00-289A08C3F1AB}" type="presParOf" srcId="{9AF3CB71-A1A4-443E-8003-8D5490ABF94E}" destId="{80842A79-6874-4DB0-9F25-757F57F8A506}" srcOrd="9" destOrd="0" presId="urn:microsoft.com/office/officeart/2008/layout/LinedList"/>
    <dgm:cxn modelId="{CFE1519B-ED51-4D3A-B4BE-C50E3A3E9EA1}" type="presParOf" srcId="{80842A79-6874-4DB0-9F25-757F57F8A506}" destId="{130669D0-A2A7-4823-862E-7535A081B30B}" srcOrd="0" destOrd="0" presId="urn:microsoft.com/office/officeart/2008/layout/LinedList"/>
    <dgm:cxn modelId="{5AA30DBB-3EF1-49B7-96D6-336E8A223283}" type="presParOf" srcId="{80842A79-6874-4DB0-9F25-757F57F8A506}" destId="{602E9D4A-AA5A-4589-A295-601EB069A37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D42ACF-E318-4D89-BB48-5760D189A61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56E0D78-54D3-4884-9179-28ACE83FAA28}">
      <dgm:prSet/>
      <dgm:spPr/>
      <dgm:t>
        <a:bodyPr/>
        <a:lstStyle/>
        <a:p>
          <a:r>
            <a:rPr lang="en-GB"/>
            <a:t>Different countries installed capacities for different types of renewable energy. </a:t>
          </a:r>
          <a:endParaRPr lang="en-US"/>
        </a:p>
      </dgm:t>
    </dgm:pt>
    <dgm:pt modelId="{BEE95C96-1819-4F92-8457-F6E504441773}" type="parTrans" cxnId="{C2A7AEB7-107D-417F-B752-7FCD66B6DAA9}">
      <dgm:prSet/>
      <dgm:spPr/>
      <dgm:t>
        <a:bodyPr/>
        <a:lstStyle/>
        <a:p>
          <a:endParaRPr lang="en-US"/>
        </a:p>
      </dgm:t>
    </dgm:pt>
    <dgm:pt modelId="{82B1068C-F0E7-4F9F-A7EB-95180616C4F6}" type="sibTrans" cxnId="{C2A7AEB7-107D-417F-B752-7FCD66B6DAA9}">
      <dgm:prSet/>
      <dgm:spPr/>
      <dgm:t>
        <a:bodyPr/>
        <a:lstStyle/>
        <a:p>
          <a:endParaRPr lang="en-US"/>
        </a:p>
      </dgm:t>
    </dgm:pt>
    <dgm:pt modelId="{FF52485C-8164-4786-8EF9-243396E91B14}">
      <dgm:prSet/>
      <dgm:spPr/>
      <dgm:t>
        <a:bodyPr/>
        <a:lstStyle/>
        <a:p>
          <a:r>
            <a:rPr lang="en-GB"/>
            <a:t>Compare the energy or power consumed by all countries or continents with respect to the GDP and Population </a:t>
          </a:r>
          <a:endParaRPr lang="en-US"/>
        </a:p>
      </dgm:t>
    </dgm:pt>
    <dgm:pt modelId="{21BBEDB5-4EAB-43C2-8621-879CBFFF456D}" type="parTrans" cxnId="{8DAEAF80-735B-48ED-8FC6-9C57B673523A}">
      <dgm:prSet/>
      <dgm:spPr/>
      <dgm:t>
        <a:bodyPr/>
        <a:lstStyle/>
        <a:p>
          <a:endParaRPr lang="en-US"/>
        </a:p>
      </dgm:t>
    </dgm:pt>
    <dgm:pt modelId="{9F52527B-2FB3-4EB7-8DE2-899799D1034C}" type="sibTrans" cxnId="{8DAEAF80-735B-48ED-8FC6-9C57B673523A}">
      <dgm:prSet/>
      <dgm:spPr/>
      <dgm:t>
        <a:bodyPr/>
        <a:lstStyle/>
        <a:p>
          <a:endParaRPr lang="en-US"/>
        </a:p>
      </dgm:t>
    </dgm:pt>
    <dgm:pt modelId="{E71492B1-8B9F-46CB-9C13-B996E065D503}">
      <dgm:prSet/>
      <dgm:spPr/>
      <dgm:t>
        <a:bodyPr/>
        <a:lstStyle/>
        <a:p>
          <a:r>
            <a:rPr lang="en-GB"/>
            <a:t>Evaluate the various energy sources, such as nuclear power, renewable sources, and fossil fuels. </a:t>
          </a:r>
          <a:endParaRPr lang="en-US"/>
        </a:p>
      </dgm:t>
    </dgm:pt>
    <dgm:pt modelId="{C8D5AF53-0704-4E5A-9033-7D78812358BD}" type="parTrans" cxnId="{98A17CA7-654A-4E49-85CB-1797CB0B1D5D}">
      <dgm:prSet/>
      <dgm:spPr/>
      <dgm:t>
        <a:bodyPr/>
        <a:lstStyle/>
        <a:p>
          <a:endParaRPr lang="en-US"/>
        </a:p>
      </dgm:t>
    </dgm:pt>
    <dgm:pt modelId="{6B8005EF-77C5-4639-820F-BC129B9D37D3}" type="sibTrans" cxnId="{98A17CA7-654A-4E49-85CB-1797CB0B1D5D}">
      <dgm:prSet/>
      <dgm:spPr/>
      <dgm:t>
        <a:bodyPr/>
        <a:lstStyle/>
        <a:p>
          <a:endParaRPr lang="en-US"/>
        </a:p>
      </dgm:t>
    </dgm:pt>
    <dgm:pt modelId="{C1BE450B-CDE4-4A70-B4D8-6C53E325A71F}" type="pres">
      <dgm:prSet presAssocID="{4BD42ACF-E318-4D89-BB48-5760D189A61E}" presName="vert0" presStyleCnt="0">
        <dgm:presLayoutVars>
          <dgm:dir/>
          <dgm:animOne val="branch"/>
          <dgm:animLvl val="lvl"/>
        </dgm:presLayoutVars>
      </dgm:prSet>
      <dgm:spPr/>
    </dgm:pt>
    <dgm:pt modelId="{CD71D518-304E-471E-B460-0FAE0746A809}" type="pres">
      <dgm:prSet presAssocID="{656E0D78-54D3-4884-9179-28ACE83FAA28}" presName="thickLine" presStyleLbl="alignNode1" presStyleIdx="0" presStyleCnt="3"/>
      <dgm:spPr/>
    </dgm:pt>
    <dgm:pt modelId="{FCB6BB74-E53B-4319-B78C-CBC47FF13F59}" type="pres">
      <dgm:prSet presAssocID="{656E0D78-54D3-4884-9179-28ACE83FAA28}" presName="horz1" presStyleCnt="0"/>
      <dgm:spPr/>
    </dgm:pt>
    <dgm:pt modelId="{539A4D14-542D-4D32-B40E-2CCD048BA3CD}" type="pres">
      <dgm:prSet presAssocID="{656E0D78-54D3-4884-9179-28ACE83FAA28}" presName="tx1" presStyleLbl="revTx" presStyleIdx="0" presStyleCnt="3"/>
      <dgm:spPr/>
    </dgm:pt>
    <dgm:pt modelId="{537D10AA-8ED3-4ED4-AF9B-7BBC6BE9C05F}" type="pres">
      <dgm:prSet presAssocID="{656E0D78-54D3-4884-9179-28ACE83FAA28}" presName="vert1" presStyleCnt="0"/>
      <dgm:spPr/>
    </dgm:pt>
    <dgm:pt modelId="{87B2F089-D05D-488A-8422-BF6F6FCC6F3F}" type="pres">
      <dgm:prSet presAssocID="{FF52485C-8164-4786-8EF9-243396E91B14}" presName="thickLine" presStyleLbl="alignNode1" presStyleIdx="1" presStyleCnt="3"/>
      <dgm:spPr/>
    </dgm:pt>
    <dgm:pt modelId="{749ACD11-D469-4134-BDDA-65C7C7268940}" type="pres">
      <dgm:prSet presAssocID="{FF52485C-8164-4786-8EF9-243396E91B14}" presName="horz1" presStyleCnt="0"/>
      <dgm:spPr/>
    </dgm:pt>
    <dgm:pt modelId="{21DEA0D6-FB35-4D36-9A5A-BAF6E547DE77}" type="pres">
      <dgm:prSet presAssocID="{FF52485C-8164-4786-8EF9-243396E91B14}" presName="tx1" presStyleLbl="revTx" presStyleIdx="1" presStyleCnt="3"/>
      <dgm:spPr/>
    </dgm:pt>
    <dgm:pt modelId="{E6B6DB93-F5D6-4D2D-B052-2F53744E9E28}" type="pres">
      <dgm:prSet presAssocID="{FF52485C-8164-4786-8EF9-243396E91B14}" presName="vert1" presStyleCnt="0"/>
      <dgm:spPr/>
    </dgm:pt>
    <dgm:pt modelId="{E9DCE3F9-B4C8-4FDE-8B78-C4F94C9BA29F}" type="pres">
      <dgm:prSet presAssocID="{E71492B1-8B9F-46CB-9C13-B996E065D503}" presName="thickLine" presStyleLbl="alignNode1" presStyleIdx="2" presStyleCnt="3"/>
      <dgm:spPr/>
    </dgm:pt>
    <dgm:pt modelId="{83A78B68-88C6-466E-B5C6-838DBEE73807}" type="pres">
      <dgm:prSet presAssocID="{E71492B1-8B9F-46CB-9C13-B996E065D503}" presName="horz1" presStyleCnt="0"/>
      <dgm:spPr/>
    </dgm:pt>
    <dgm:pt modelId="{A437B0A6-073E-42E9-ABDD-FAE8E2972D5E}" type="pres">
      <dgm:prSet presAssocID="{E71492B1-8B9F-46CB-9C13-B996E065D503}" presName="tx1" presStyleLbl="revTx" presStyleIdx="2" presStyleCnt="3"/>
      <dgm:spPr/>
    </dgm:pt>
    <dgm:pt modelId="{8AC0DA8A-0F68-4C09-98DD-59798B2DCDBF}" type="pres">
      <dgm:prSet presAssocID="{E71492B1-8B9F-46CB-9C13-B996E065D503}" presName="vert1" presStyleCnt="0"/>
      <dgm:spPr/>
    </dgm:pt>
  </dgm:ptLst>
  <dgm:cxnLst>
    <dgm:cxn modelId="{DB14A027-E72C-4144-A867-AF41F016FE4D}" type="presOf" srcId="{656E0D78-54D3-4884-9179-28ACE83FAA28}" destId="{539A4D14-542D-4D32-B40E-2CCD048BA3CD}" srcOrd="0" destOrd="0" presId="urn:microsoft.com/office/officeart/2008/layout/LinedList"/>
    <dgm:cxn modelId="{C5EDA12B-70FA-47B9-98D3-DEC20E824014}" type="presOf" srcId="{FF52485C-8164-4786-8EF9-243396E91B14}" destId="{21DEA0D6-FB35-4D36-9A5A-BAF6E547DE77}" srcOrd="0" destOrd="0" presId="urn:microsoft.com/office/officeart/2008/layout/LinedList"/>
    <dgm:cxn modelId="{37D0D655-2549-494C-AB42-E2CEA2584D80}" type="presOf" srcId="{4BD42ACF-E318-4D89-BB48-5760D189A61E}" destId="{C1BE450B-CDE4-4A70-B4D8-6C53E325A71F}" srcOrd="0" destOrd="0" presId="urn:microsoft.com/office/officeart/2008/layout/LinedList"/>
    <dgm:cxn modelId="{8DAEAF80-735B-48ED-8FC6-9C57B673523A}" srcId="{4BD42ACF-E318-4D89-BB48-5760D189A61E}" destId="{FF52485C-8164-4786-8EF9-243396E91B14}" srcOrd="1" destOrd="0" parTransId="{21BBEDB5-4EAB-43C2-8621-879CBFFF456D}" sibTransId="{9F52527B-2FB3-4EB7-8DE2-899799D1034C}"/>
    <dgm:cxn modelId="{98A17CA7-654A-4E49-85CB-1797CB0B1D5D}" srcId="{4BD42ACF-E318-4D89-BB48-5760D189A61E}" destId="{E71492B1-8B9F-46CB-9C13-B996E065D503}" srcOrd="2" destOrd="0" parTransId="{C8D5AF53-0704-4E5A-9033-7D78812358BD}" sibTransId="{6B8005EF-77C5-4639-820F-BC129B9D37D3}"/>
    <dgm:cxn modelId="{C2A7AEB7-107D-417F-B752-7FCD66B6DAA9}" srcId="{4BD42ACF-E318-4D89-BB48-5760D189A61E}" destId="{656E0D78-54D3-4884-9179-28ACE83FAA28}" srcOrd="0" destOrd="0" parTransId="{BEE95C96-1819-4F92-8457-F6E504441773}" sibTransId="{82B1068C-F0E7-4F9F-A7EB-95180616C4F6}"/>
    <dgm:cxn modelId="{A9B53EF9-E812-4257-8FBA-8EE87ECD6558}" type="presOf" srcId="{E71492B1-8B9F-46CB-9C13-B996E065D503}" destId="{A437B0A6-073E-42E9-ABDD-FAE8E2972D5E}" srcOrd="0" destOrd="0" presId="urn:microsoft.com/office/officeart/2008/layout/LinedList"/>
    <dgm:cxn modelId="{8DC57E0B-87C0-4EE3-B72D-F315C3EDE7C1}" type="presParOf" srcId="{C1BE450B-CDE4-4A70-B4D8-6C53E325A71F}" destId="{CD71D518-304E-471E-B460-0FAE0746A809}" srcOrd="0" destOrd="0" presId="urn:microsoft.com/office/officeart/2008/layout/LinedList"/>
    <dgm:cxn modelId="{7555813C-5016-4088-9071-DD17250F5390}" type="presParOf" srcId="{C1BE450B-CDE4-4A70-B4D8-6C53E325A71F}" destId="{FCB6BB74-E53B-4319-B78C-CBC47FF13F59}" srcOrd="1" destOrd="0" presId="urn:microsoft.com/office/officeart/2008/layout/LinedList"/>
    <dgm:cxn modelId="{CCE09D5C-DDC7-45A6-9A3F-7BCA92E8D253}" type="presParOf" srcId="{FCB6BB74-E53B-4319-B78C-CBC47FF13F59}" destId="{539A4D14-542D-4D32-B40E-2CCD048BA3CD}" srcOrd="0" destOrd="0" presId="urn:microsoft.com/office/officeart/2008/layout/LinedList"/>
    <dgm:cxn modelId="{31144B8B-0118-4BB4-8E39-76F7B3F90C38}" type="presParOf" srcId="{FCB6BB74-E53B-4319-B78C-CBC47FF13F59}" destId="{537D10AA-8ED3-4ED4-AF9B-7BBC6BE9C05F}" srcOrd="1" destOrd="0" presId="urn:microsoft.com/office/officeart/2008/layout/LinedList"/>
    <dgm:cxn modelId="{FE70F2BD-333E-48AE-96AA-8C8D251FBF2F}" type="presParOf" srcId="{C1BE450B-CDE4-4A70-B4D8-6C53E325A71F}" destId="{87B2F089-D05D-488A-8422-BF6F6FCC6F3F}" srcOrd="2" destOrd="0" presId="urn:microsoft.com/office/officeart/2008/layout/LinedList"/>
    <dgm:cxn modelId="{8764AB91-6514-4755-8951-90F364CBE184}" type="presParOf" srcId="{C1BE450B-CDE4-4A70-B4D8-6C53E325A71F}" destId="{749ACD11-D469-4134-BDDA-65C7C7268940}" srcOrd="3" destOrd="0" presId="urn:microsoft.com/office/officeart/2008/layout/LinedList"/>
    <dgm:cxn modelId="{68D2CBA5-2DD4-44DD-8BE6-F7B092B03A05}" type="presParOf" srcId="{749ACD11-D469-4134-BDDA-65C7C7268940}" destId="{21DEA0D6-FB35-4D36-9A5A-BAF6E547DE77}" srcOrd="0" destOrd="0" presId="urn:microsoft.com/office/officeart/2008/layout/LinedList"/>
    <dgm:cxn modelId="{A327A34E-828C-4BB9-B0D1-CABF1F7EBBBC}" type="presParOf" srcId="{749ACD11-D469-4134-BDDA-65C7C7268940}" destId="{E6B6DB93-F5D6-4D2D-B052-2F53744E9E28}" srcOrd="1" destOrd="0" presId="urn:microsoft.com/office/officeart/2008/layout/LinedList"/>
    <dgm:cxn modelId="{83EB11A3-E787-4DD9-8589-67F351D2DFAE}" type="presParOf" srcId="{C1BE450B-CDE4-4A70-B4D8-6C53E325A71F}" destId="{E9DCE3F9-B4C8-4FDE-8B78-C4F94C9BA29F}" srcOrd="4" destOrd="0" presId="urn:microsoft.com/office/officeart/2008/layout/LinedList"/>
    <dgm:cxn modelId="{EBAB1E17-AC3A-4130-AB92-EC8E429810B4}" type="presParOf" srcId="{C1BE450B-CDE4-4A70-B4D8-6C53E325A71F}" destId="{83A78B68-88C6-466E-B5C6-838DBEE73807}" srcOrd="5" destOrd="0" presId="urn:microsoft.com/office/officeart/2008/layout/LinedList"/>
    <dgm:cxn modelId="{973BA98B-6F10-436B-9AD8-D74C92B716ED}" type="presParOf" srcId="{83A78B68-88C6-466E-B5C6-838DBEE73807}" destId="{A437B0A6-073E-42E9-ABDD-FAE8E2972D5E}" srcOrd="0" destOrd="0" presId="urn:microsoft.com/office/officeart/2008/layout/LinedList"/>
    <dgm:cxn modelId="{24A58D9A-8DDE-485D-B977-158B080C4529}" type="presParOf" srcId="{83A78B68-88C6-466E-B5C6-838DBEE73807}" destId="{8AC0DA8A-0F68-4C09-98DD-59798B2DCD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DE37BD-7E69-4E27-8A3B-AD9519B3BA2E}" type="doc">
      <dgm:prSet loTypeId="urn:microsoft.com/office/officeart/2005/8/layout/chart3" loCatId="cycle" qsTypeId="urn:microsoft.com/office/officeart/2005/8/quickstyle/simple1" qsCatId="simple" csTypeId="urn:microsoft.com/office/officeart/2005/8/colors/colorful1" csCatId="colorful"/>
      <dgm:spPr/>
      <dgm:t>
        <a:bodyPr/>
        <a:lstStyle/>
        <a:p>
          <a:endParaRPr lang="en-US"/>
        </a:p>
      </dgm:t>
    </dgm:pt>
    <dgm:pt modelId="{08460651-93D9-40A7-93BF-DC906D517A8F}">
      <dgm:prSet/>
      <dgm:spPr/>
      <dgm:t>
        <a:bodyPr/>
        <a:lstStyle/>
        <a:p>
          <a:r>
            <a:rPr lang="en-GB"/>
            <a:t>hat reasons are anticipated to drive these changes in energy consumption rates, and how are they predicted to change in the future? </a:t>
          </a:r>
          <a:endParaRPr lang="en-US"/>
        </a:p>
      </dgm:t>
    </dgm:pt>
    <dgm:pt modelId="{6DDECE1F-9E93-4F45-81EF-6090720582C8}" type="parTrans" cxnId="{FC432A1D-6163-4EB9-8DDD-50A058B8A789}">
      <dgm:prSet/>
      <dgm:spPr/>
      <dgm:t>
        <a:bodyPr/>
        <a:lstStyle/>
        <a:p>
          <a:endParaRPr lang="en-US"/>
        </a:p>
      </dgm:t>
    </dgm:pt>
    <dgm:pt modelId="{582E9B82-3285-4D01-9230-38A47FE7D812}" type="sibTrans" cxnId="{FC432A1D-6163-4EB9-8DDD-50A058B8A789}">
      <dgm:prSet/>
      <dgm:spPr/>
      <dgm:t>
        <a:bodyPr/>
        <a:lstStyle/>
        <a:p>
          <a:endParaRPr lang="en-US"/>
        </a:p>
      </dgm:t>
    </dgm:pt>
    <dgm:pt modelId="{1D4C6A4E-3E22-44F1-88EF-72B2746C6FE2}">
      <dgm:prSet/>
      <dgm:spPr/>
      <dgm:t>
        <a:bodyPr/>
        <a:lstStyle/>
        <a:p>
          <a:r>
            <a:rPr lang="en-GB"/>
            <a:t>What are the effects of global energy consumption on the environment, and how can they be reduced?  </a:t>
          </a:r>
          <a:endParaRPr lang="en-US"/>
        </a:p>
      </dgm:t>
    </dgm:pt>
    <dgm:pt modelId="{274CDEC7-99BB-4AB8-AB4E-560FCDB2C145}" type="parTrans" cxnId="{8BF74278-345B-4F1B-A0FE-615A982F96E3}">
      <dgm:prSet/>
      <dgm:spPr/>
      <dgm:t>
        <a:bodyPr/>
        <a:lstStyle/>
        <a:p>
          <a:endParaRPr lang="en-US"/>
        </a:p>
      </dgm:t>
    </dgm:pt>
    <dgm:pt modelId="{05B3CE1E-FCF1-4C3A-9EEE-EE964A9541D9}" type="sibTrans" cxnId="{8BF74278-345B-4F1B-A0FE-615A982F96E3}">
      <dgm:prSet/>
      <dgm:spPr/>
      <dgm:t>
        <a:bodyPr/>
        <a:lstStyle/>
        <a:p>
          <a:endParaRPr lang="en-US"/>
        </a:p>
      </dgm:t>
    </dgm:pt>
    <dgm:pt modelId="{191DB055-F626-4908-A847-4DE96840FE05}">
      <dgm:prSet/>
      <dgm:spPr/>
      <dgm:t>
        <a:bodyPr/>
        <a:lstStyle/>
        <a:p>
          <a:r>
            <a:rPr lang="en-GB"/>
            <a:t>How does energy use impact economic expansion, and can the creation of clean energy act as a spur for it? </a:t>
          </a:r>
          <a:endParaRPr lang="en-US"/>
        </a:p>
      </dgm:t>
    </dgm:pt>
    <dgm:pt modelId="{B514694D-108C-4931-9666-DEB09576F3B7}" type="parTrans" cxnId="{4A1B5799-17CC-455F-A64B-0A7CAC642628}">
      <dgm:prSet/>
      <dgm:spPr/>
      <dgm:t>
        <a:bodyPr/>
        <a:lstStyle/>
        <a:p>
          <a:endParaRPr lang="en-US"/>
        </a:p>
      </dgm:t>
    </dgm:pt>
    <dgm:pt modelId="{718E016F-ECF9-4BFA-BA8F-FED02F9BEAF1}" type="sibTrans" cxnId="{4A1B5799-17CC-455F-A64B-0A7CAC642628}">
      <dgm:prSet/>
      <dgm:spPr/>
      <dgm:t>
        <a:bodyPr/>
        <a:lstStyle/>
        <a:p>
          <a:endParaRPr lang="en-US"/>
        </a:p>
      </dgm:t>
    </dgm:pt>
    <dgm:pt modelId="{13A3582C-AF00-44AD-B8A2-1729299C8C19}" type="pres">
      <dgm:prSet presAssocID="{FCDE37BD-7E69-4E27-8A3B-AD9519B3BA2E}" presName="compositeShape" presStyleCnt="0">
        <dgm:presLayoutVars>
          <dgm:chMax val="7"/>
          <dgm:dir/>
          <dgm:resizeHandles val="exact"/>
        </dgm:presLayoutVars>
      </dgm:prSet>
      <dgm:spPr/>
    </dgm:pt>
    <dgm:pt modelId="{767386C7-E8E6-41EB-8C4A-BCD4456E3F51}" type="pres">
      <dgm:prSet presAssocID="{FCDE37BD-7E69-4E27-8A3B-AD9519B3BA2E}" presName="wedge1" presStyleLbl="node1" presStyleIdx="0" presStyleCnt="3"/>
      <dgm:spPr/>
    </dgm:pt>
    <dgm:pt modelId="{D23B1199-C68D-4842-8D62-B29C8CB169BA}" type="pres">
      <dgm:prSet presAssocID="{FCDE37BD-7E69-4E27-8A3B-AD9519B3BA2E}" presName="wedge1Tx" presStyleLbl="node1" presStyleIdx="0" presStyleCnt="3">
        <dgm:presLayoutVars>
          <dgm:chMax val="0"/>
          <dgm:chPref val="0"/>
          <dgm:bulletEnabled val="1"/>
        </dgm:presLayoutVars>
      </dgm:prSet>
      <dgm:spPr/>
    </dgm:pt>
    <dgm:pt modelId="{BA887A80-5F07-47F8-A451-D09BDC8FD8BD}" type="pres">
      <dgm:prSet presAssocID="{FCDE37BD-7E69-4E27-8A3B-AD9519B3BA2E}" presName="wedge2" presStyleLbl="node1" presStyleIdx="1" presStyleCnt="3"/>
      <dgm:spPr/>
    </dgm:pt>
    <dgm:pt modelId="{F619DEC7-55D4-427A-B89D-A2BC3823B594}" type="pres">
      <dgm:prSet presAssocID="{FCDE37BD-7E69-4E27-8A3B-AD9519B3BA2E}" presName="wedge2Tx" presStyleLbl="node1" presStyleIdx="1" presStyleCnt="3">
        <dgm:presLayoutVars>
          <dgm:chMax val="0"/>
          <dgm:chPref val="0"/>
          <dgm:bulletEnabled val="1"/>
        </dgm:presLayoutVars>
      </dgm:prSet>
      <dgm:spPr/>
    </dgm:pt>
    <dgm:pt modelId="{2FC40747-36C1-4921-8C90-1FD6D90EB3F7}" type="pres">
      <dgm:prSet presAssocID="{FCDE37BD-7E69-4E27-8A3B-AD9519B3BA2E}" presName="wedge3" presStyleLbl="node1" presStyleIdx="2" presStyleCnt="3"/>
      <dgm:spPr/>
    </dgm:pt>
    <dgm:pt modelId="{7353A53E-D0D1-4064-882A-7D61FA9C263C}" type="pres">
      <dgm:prSet presAssocID="{FCDE37BD-7E69-4E27-8A3B-AD9519B3BA2E}" presName="wedge3Tx" presStyleLbl="node1" presStyleIdx="2" presStyleCnt="3">
        <dgm:presLayoutVars>
          <dgm:chMax val="0"/>
          <dgm:chPref val="0"/>
          <dgm:bulletEnabled val="1"/>
        </dgm:presLayoutVars>
      </dgm:prSet>
      <dgm:spPr/>
    </dgm:pt>
  </dgm:ptLst>
  <dgm:cxnLst>
    <dgm:cxn modelId="{FC432A1D-6163-4EB9-8DDD-50A058B8A789}" srcId="{FCDE37BD-7E69-4E27-8A3B-AD9519B3BA2E}" destId="{08460651-93D9-40A7-93BF-DC906D517A8F}" srcOrd="0" destOrd="0" parTransId="{6DDECE1F-9E93-4F45-81EF-6090720582C8}" sibTransId="{582E9B82-3285-4D01-9230-38A47FE7D812}"/>
    <dgm:cxn modelId="{B4A79430-7773-4F06-B6BB-847A68DFD3ED}" type="presOf" srcId="{08460651-93D9-40A7-93BF-DC906D517A8F}" destId="{D23B1199-C68D-4842-8D62-B29C8CB169BA}" srcOrd="1" destOrd="0" presId="urn:microsoft.com/office/officeart/2005/8/layout/chart3"/>
    <dgm:cxn modelId="{2C31F550-00B0-4DE7-87E9-F673525AB697}" type="presOf" srcId="{1D4C6A4E-3E22-44F1-88EF-72B2746C6FE2}" destId="{BA887A80-5F07-47F8-A451-D09BDC8FD8BD}" srcOrd="0" destOrd="0" presId="urn:microsoft.com/office/officeart/2005/8/layout/chart3"/>
    <dgm:cxn modelId="{8BF74278-345B-4F1B-A0FE-615A982F96E3}" srcId="{FCDE37BD-7E69-4E27-8A3B-AD9519B3BA2E}" destId="{1D4C6A4E-3E22-44F1-88EF-72B2746C6FE2}" srcOrd="1" destOrd="0" parTransId="{274CDEC7-99BB-4AB8-AB4E-560FCDB2C145}" sibTransId="{05B3CE1E-FCF1-4C3A-9EEE-EE964A9541D9}"/>
    <dgm:cxn modelId="{7C40588C-4611-4E3F-BF0C-3B855F4392A6}" type="presOf" srcId="{191DB055-F626-4908-A847-4DE96840FE05}" destId="{2FC40747-36C1-4921-8C90-1FD6D90EB3F7}" srcOrd="0" destOrd="0" presId="urn:microsoft.com/office/officeart/2005/8/layout/chart3"/>
    <dgm:cxn modelId="{4A1B5799-17CC-455F-A64B-0A7CAC642628}" srcId="{FCDE37BD-7E69-4E27-8A3B-AD9519B3BA2E}" destId="{191DB055-F626-4908-A847-4DE96840FE05}" srcOrd="2" destOrd="0" parTransId="{B514694D-108C-4931-9666-DEB09576F3B7}" sibTransId="{718E016F-ECF9-4BFA-BA8F-FED02F9BEAF1}"/>
    <dgm:cxn modelId="{FE8152C1-605B-45E8-995D-74CC16968447}" type="presOf" srcId="{191DB055-F626-4908-A847-4DE96840FE05}" destId="{7353A53E-D0D1-4064-882A-7D61FA9C263C}" srcOrd="1" destOrd="0" presId="urn:microsoft.com/office/officeart/2005/8/layout/chart3"/>
    <dgm:cxn modelId="{B5AD42DD-C74B-49E7-BC11-3388C8EFF58F}" type="presOf" srcId="{1D4C6A4E-3E22-44F1-88EF-72B2746C6FE2}" destId="{F619DEC7-55D4-427A-B89D-A2BC3823B594}" srcOrd="1" destOrd="0" presId="urn:microsoft.com/office/officeart/2005/8/layout/chart3"/>
    <dgm:cxn modelId="{C6ABDCEA-3E52-498A-8BCA-50770FD24E35}" type="presOf" srcId="{08460651-93D9-40A7-93BF-DC906D517A8F}" destId="{767386C7-E8E6-41EB-8C4A-BCD4456E3F51}" srcOrd="0" destOrd="0" presId="urn:microsoft.com/office/officeart/2005/8/layout/chart3"/>
    <dgm:cxn modelId="{5D6026EE-52F9-4B43-BC8D-AE939F1FD9C8}" type="presOf" srcId="{FCDE37BD-7E69-4E27-8A3B-AD9519B3BA2E}" destId="{13A3582C-AF00-44AD-B8A2-1729299C8C19}" srcOrd="0" destOrd="0" presId="urn:microsoft.com/office/officeart/2005/8/layout/chart3"/>
    <dgm:cxn modelId="{5A472072-8E76-40AF-A739-440B0C7C12D9}" type="presParOf" srcId="{13A3582C-AF00-44AD-B8A2-1729299C8C19}" destId="{767386C7-E8E6-41EB-8C4A-BCD4456E3F51}" srcOrd="0" destOrd="0" presId="urn:microsoft.com/office/officeart/2005/8/layout/chart3"/>
    <dgm:cxn modelId="{51C2489F-91C8-4573-9FA4-18CD2F27DB84}" type="presParOf" srcId="{13A3582C-AF00-44AD-B8A2-1729299C8C19}" destId="{D23B1199-C68D-4842-8D62-B29C8CB169BA}" srcOrd="1" destOrd="0" presId="urn:microsoft.com/office/officeart/2005/8/layout/chart3"/>
    <dgm:cxn modelId="{0480C38A-11F0-4707-8C89-7D99577D71D5}" type="presParOf" srcId="{13A3582C-AF00-44AD-B8A2-1729299C8C19}" destId="{BA887A80-5F07-47F8-A451-D09BDC8FD8BD}" srcOrd="2" destOrd="0" presId="urn:microsoft.com/office/officeart/2005/8/layout/chart3"/>
    <dgm:cxn modelId="{A545644F-712E-436F-9476-397A7743CE29}" type="presParOf" srcId="{13A3582C-AF00-44AD-B8A2-1729299C8C19}" destId="{F619DEC7-55D4-427A-B89D-A2BC3823B594}" srcOrd="3" destOrd="0" presId="urn:microsoft.com/office/officeart/2005/8/layout/chart3"/>
    <dgm:cxn modelId="{A96CA4BB-F29A-4FBD-BFF1-3967701D2A71}" type="presParOf" srcId="{13A3582C-AF00-44AD-B8A2-1729299C8C19}" destId="{2FC40747-36C1-4921-8C90-1FD6D90EB3F7}" srcOrd="4" destOrd="0" presId="urn:microsoft.com/office/officeart/2005/8/layout/chart3"/>
    <dgm:cxn modelId="{AD71B38A-E8B4-4FD3-9DFD-6D2676AF11EA}" type="presParOf" srcId="{13A3582C-AF00-44AD-B8A2-1729299C8C19}" destId="{7353A53E-D0D1-4064-882A-7D61FA9C263C}"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84B81-4BED-4BCD-8AA1-7E4D7EA530FB}">
      <dsp:nvSpPr>
        <dsp:cNvPr id="0" name=""/>
        <dsp:cNvSpPr/>
      </dsp:nvSpPr>
      <dsp:spPr>
        <a:xfrm>
          <a:off x="0" y="651"/>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14B14E-DD63-43EF-AF76-9DCEDCD3ABAE}">
      <dsp:nvSpPr>
        <dsp:cNvPr id="0" name=""/>
        <dsp:cNvSpPr/>
      </dsp:nvSpPr>
      <dsp:spPr>
        <a:xfrm>
          <a:off x="0" y="651"/>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Nuclear energy dataset, Fossil fuel energy dataset, and Renewable energy dataset - Data consumption from 1980 to 2020 is included. </a:t>
          </a:r>
          <a:endParaRPr lang="en-US" sz="2100" kern="1200"/>
        </a:p>
      </dsp:txBody>
      <dsp:txXfrm>
        <a:off x="0" y="651"/>
        <a:ext cx="6096000" cy="1066539"/>
      </dsp:txXfrm>
    </dsp:sp>
    <dsp:sp modelId="{804C48D6-72D1-4771-AC41-0ABEEE7BCFAC}">
      <dsp:nvSpPr>
        <dsp:cNvPr id="0" name=""/>
        <dsp:cNvSpPr/>
      </dsp:nvSpPr>
      <dsp:spPr>
        <a:xfrm>
          <a:off x="0" y="1067190"/>
          <a:ext cx="609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6BADB9-4F95-41EB-A710-67848109D222}">
      <dsp:nvSpPr>
        <dsp:cNvPr id="0" name=""/>
        <dsp:cNvSpPr/>
      </dsp:nvSpPr>
      <dsp:spPr>
        <a:xfrm>
          <a:off x="0" y="1067190"/>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URL's</a:t>
          </a:r>
          <a:endParaRPr lang="en-US" sz="2100" kern="1200"/>
        </a:p>
      </dsp:txBody>
      <dsp:txXfrm>
        <a:off x="0" y="1067190"/>
        <a:ext cx="6096000" cy="1066539"/>
      </dsp:txXfrm>
    </dsp:sp>
    <dsp:sp modelId="{D52F4B2C-C424-4466-A576-824DF7FF4451}">
      <dsp:nvSpPr>
        <dsp:cNvPr id="0" name=""/>
        <dsp:cNvSpPr/>
      </dsp:nvSpPr>
      <dsp:spPr>
        <a:xfrm>
          <a:off x="0" y="2133730"/>
          <a:ext cx="6096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5FDAF1-6C6D-4940-B5CB-5C494F01127F}">
      <dsp:nvSpPr>
        <dsp:cNvPr id="0" name=""/>
        <dsp:cNvSpPr/>
      </dsp:nvSpPr>
      <dsp:spPr>
        <a:xfrm>
          <a:off x="0" y="2133730"/>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u="sng" kern="1200">
              <a:hlinkClick xmlns:r="http://schemas.openxmlformats.org/officeDocument/2006/relationships" r:id="rId1"/>
            </a:rPr>
            <a:t>https://ourworldindata.org/nuclear-energy</a:t>
          </a:r>
          <a:endParaRPr lang="en-US" sz="2100" kern="1200"/>
        </a:p>
      </dsp:txBody>
      <dsp:txXfrm>
        <a:off x="0" y="2133730"/>
        <a:ext cx="6096000" cy="1066539"/>
      </dsp:txXfrm>
    </dsp:sp>
    <dsp:sp modelId="{C6A3C6A8-ED76-48FD-B7E2-7EE820716D0E}">
      <dsp:nvSpPr>
        <dsp:cNvPr id="0" name=""/>
        <dsp:cNvSpPr/>
      </dsp:nvSpPr>
      <dsp:spPr>
        <a:xfrm>
          <a:off x="0" y="3200269"/>
          <a:ext cx="6096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F1EA9-5669-4927-85FC-457B93CBA798}">
      <dsp:nvSpPr>
        <dsp:cNvPr id="0" name=""/>
        <dsp:cNvSpPr/>
      </dsp:nvSpPr>
      <dsp:spPr>
        <a:xfrm>
          <a:off x="0" y="3200269"/>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u="sng" kern="1200">
              <a:hlinkClick xmlns:r="http://schemas.openxmlformats.org/officeDocument/2006/relationships" r:id="rId2"/>
            </a:rPr>
            <a:t>https://ourworldindata.org/fossil-fuels</a:t>
          </a:r>
          <a:endParaRPr lang="en-US" sz="2100" kern="1200"/>
        </a:p>
      </dsp:txBody>
      <dsp:txXfrm>
        <a:off x="0" y="3200269"/>
        <a:ext cx="6096000" cy="1066539"/>
      </dsp:txXfrm>
    </dsp:sp>
    <dsp:sp modelId="{3E3EBA1B-A312-493C-9010-A48C37CB994F}">
      <dsp:nvSpPr>
        <dsp:cNvPr id="0" name=""/>
        <dsp:cNvSpPr/>
      </dsp:nvSpPr>
      <dsp:spPr>
        <a:xfrm>
          <a:off x="0" y="4266809"/>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669D0-A2A7-4823-862E-7535A081B30B}">
      <dsp:nvSpPr>
        <dsp:cNvPr id="0" name=""/>
        <dsp:cNvSpPr/>
      </dsp:nvSpPr>
      <dsp:spPr>
        <a:xfrm>
          <a:off x="0" y="4266809"/>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u="sng" kern="1200">
              <a:hlinkClick xmlns:r="http://schemas.openxmlformats.org/officeDocument/2006/relationships" r:id="rId3"/>
            </a:rPr>
            <a:t>https://ourworldindata.org/renewable-energy</a:t>
          </a:r>
          <a:endParaRPr lang="en-US" sz="2100" kern="1200"/>
        </a:p>
      </dsp:txBody>
      <dsp:txXfrm>
        <a:off x="0" y="4266809"/>
        <a:ext cx="6096000" cy="1066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1D518-304E-471E-B460-0FAE0746A809}">
      <dsp:nvSpPr>
        <dsp:cNvPr id="0" name=""/>
        <dsp:cNvSpPr/>
      </dsp:nvSpPr>
      <dsp:spPr>
        <a:xfrm>
          <a:off x="0" y="2604"/>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A4D14-542D-4D32-B40E-2CCD048BA3CD}">
      <dsp:nvSpPr>
        <dsp:cNvPr id="0" name=""/>
        <dsp:cNvSpPr/>
      </dsp:nvSpPr>
      <dsp:spPr>
        <a:xfrm>
          <a:off x="0" y="2604"/>
          <a:ext cx="6096000" cy="177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Different countries installed capacities for different types of renewable energy. </a:t>
          </a:r>
          <a:endParaRPr lang="en-US" sz="2800" kern="1200"/>
        </a:p>
      </dsp:txBody>
      <dsp:txXfrm>
        <a:off x="0" y="2604"/>
        <a:ext cx="6096000" cy="1776263"/>
      </dsp:txXfrm>
    </dsp:sp>
    <dsp:sp modelId="{87B2F089-D05D-488A-8422-BF6F6FCC6F3F}">
      <dsp:nvSpPr>
        <dsp:cNvPr id="0" name=""/>
        <dsp:cNvSpPr/>
      </dsp:nvSpPr>
      <dsp:spPr>
        <a:xfrm>
          <a:off x="0" y="1778868"/>
          <a:ext cx="609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DEA0D6-FB35-4D36-9A5A-BAF6E547DE77}">
      <dsp:nvSpPr>
        <dsp:cNvPr id="0" name=""/>
        <dsp:cNvSpPr/>
      </dsp:nvSpPr>
      <dsp:spPr>
        <a:xfrm>
          <a:off x="0" y="1778868"/>
          <a:ext cx="6096000" cy="177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Compare the energy or power consumed by all countries or continents with respect to the GDP and Population </a:t>
          </a:r>
          <a:endParaRPr lang="en-US" sz="2800" kern="1200"/>
        </a:p>
      </dsp:txBody>
      <dsp:txXfrm>
        <a:off x="0" y="1778868"/>
        <a:ext cx="6096000" cy="1776263"/>
      </dsp:txXfrm>
    </dsp:sp>
    <dsp:sp modelId="{E9DCE3F9-B4C8-4FDE-8B78-C4F94C9BA29F}">
      <dsp:nvSpPr>
        <dsp:cNvPr id="0" name=""/>
        <dsp:cNvSpPr/>
      </dsp:nvSpPr>
      <dsp:spPr>
        <a:xfrm>
          <a:off x="0" y="3555131"/>
          <a:ext cx="60960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37B0A6-073E-42E9-ABDD-FAE8E2972D5E}">
      <dsp:nvSpPr>
        <dsp:cNvPr id="0" name=""/>
        <dsp:cNvSpPr/>
      </dsp:nvSpPr>
      <dsp:spPr>
        <a:xfrm>
          <a:off x="0" y="3555131"/>
          <a:ext cx="6096000" cy="177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Evaluate the various energy sources, such as nuclear power, renewable sources, and fossil fuels. </a:t>
          </a:r>
          <a:endParaRPr lang="en-US" sz="2800" kern="1200"/>
        </a:p>
      </dsp:txBody>
      <dsp:txXfrm>
        <a:off x="0" y="3555131"/>
        <a:ext cx="6096000" cy="17762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386C7-E8E6-41EB-8C4A-BCD4456E3F51}">
      <dsp:nvSpPr>
        <dsp:cNvPr id="0" name=""/>
        <dsp:cNvSpPr/>
      </dsp:nvSpPr>
      <dsp:spPr>
        <a:xfrm>
          <a:off x="923201" y="360044"/>
          <a:ext cx="4480560" cy="4480560"/>
        </a:xfrm>
        <a:prstGeom prst="pie">
          <a:avLst>
            <a:gd name="adj1" fmla="val 16200000"/>
            <a:gd name="adj2" fmla="val 18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a:t>hat reasons are anticipated to drive these changes in energy consumption rates, and how are they predicted to change in the future? </a:t>
          </a:r>
          <a:endParaRPr lang="en-US" sz="1200" kern="1200"/>
        </a:p>
      </dsp:txBody>
      <dsp:txXfrm>
        <a:off x="3359238" y="1186815"/>
        <a:ext cx="1520190" cy="1493520"/>
      </dsp:txXfrm>
    </dsp:sp>
    <dsp:sp modelId="{BA887A80-5F07-47F8-A451-D09BDC8FD8BD}">
      <dsp:nvSpPr>
        <dsp:cNvPr id="0" name=""/>
        <dsp:cNvSpPr/>
      </dsp:nvSpPr>
      <dsp:spPr>
        <a:xfrm>
          <a:off x="692238" y="493395"/>
          <a:ext cx="4480560" cy="4480560"/>
        </a:xfrm>
        <a:prstGeom prst="pie">
          <a:avLst>
            <a:gd name="adj1" fmla="val 1800000"/>
            <a:gd name="adj2" fmla="val 90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a:t>What are the effects of global energy consumption on the environment, and how can they be reduced?  </a:t>
          </a:r>
          <a:endParaRPr lang="en-US" sz="1200" kern="1200"/>
        </a:p>
      </dsp:txBody>
      <dsp:txXfrm>
        <a:off x="1919058" y="3320415"/>
        <a:ext cx="2026920" cy="1386840"/>
      </dsp:txXfrm>
    </dsp:sp>
    <dsp:sp modelId="{2FC40747-36C1-4921-8C90-1FD6D90EB3F7}">
      <dsp:nvSpPr>
        <dsp:cNvPr id="0" name=""/>
        <dsp:cNvSpPr/>
      </dsp:nvSpPr>
      <dsp:spPr>
        <a:xfrm>
          <a:off x="692238" y="493395"/>
          <a:ext cx="4480560" cy="4480560"/>
        </a:xfrm>
        <a:prstGeom prst="pie">
          <a:avLst>
            <a:gd name="adj1" fmla="val 90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a:t>How does energy use impact economic expansion, and can the creation of clean energy act as a spur for it? </a:t>
          </a:r>
          <a:endParaRPr lang="en-US" sz="1200" kern="1200"/>
        </a:p>
      </dsp:txBody>
      <dsp:txXfrm>
        <a:off x="1172298" y="1373505"/>
        <a:ext cx="1520190" cy="14935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4/30/2023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0132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4/30/2023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05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4/30/2023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114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4/30/2023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7128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4/30/2023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3347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4/30/2023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6856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4/30/2023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4640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4/30/2023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4369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4/30/2023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344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4/30/2023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80394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4/30/2023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0987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4/30/2023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515204892"/>
      </p:ext>
    </p:extLst>
  </p:cSld>
  <p:clrMap bg1="dk1" tx1="lt1" bg2="dk2" tx2="lt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1" r:id="rId5"/>
    <p:sldLayoutId id="2147484135" r:id="rId6"/>
    <p:sldLayoutId id="2147484131" r:id="rId7"/>
    <p:sldLayoutId id="2147484132" r:id="rId8"/>
    <p:sldLayoutId id="2147484133" r:id="rId9"/>
    <p:sldLayoutId id="2147484134" r:id="rId10"/>
    <p:sldLayoutId id="21474841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Freeform: Shape 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A42A8AB2-7C22-E9CE-8F10-707DB7C5E38B}"/>
              </a:ext>
            </a:extLst>
          </p:cNvPr>
          <p:cNvSpPr>
            <a:spLocks noGrp="1"/>
          </p:cNvSpPr>
          <p:nvPr>
            <p:ph type="subTitle" idx="1"/>
          </p:nvPr>
        </p:nvSpPr>
        <p:spPr>
          <a:xfrm>
            <a:off x="762000" y="4571999"/>
            <a:ext cx="4572000" cy="1524000"/>
          </a:xfrm>
        </p:spPr>
        <p:txBody>
          <a:bodyPr anchor="b">
            <a:normAutofit fontScale="92500" lnSpcReduction="10000"/>
          </a:bodyPr>
          <a:lstStyle/>
          <a:p>
            <a:pPr algn="l"/>
            <a:r>
              <a:rPr lang="en-GB">
                <a:solidFill>
                  <a:srgbClr val="FFFFFF">
                    <a:alpha val="70000"/>
                  </a:srgbClr>
                </a:solidFill>
              </a:rPr>
              <a:t>BY-</a:t>
            </a:r>
            <a:endParaRPr lang="en-US"/>
          </a:p>
          <a:p>
            <a:pPr algn="l"/>
            <a:r>
              <a:rPr lang="en-GB">
                <a:solidFill>
                  <a:srgbClr val="FFFFFF">
                    <a:alpha val="70000"/>
                  </a:srgbClr>
                </a:solidFill>
              </a:rPr>
              <a:t>Lakshmi Lavanya </a:t>
            </a:r>
            <a:r>
              <a:rPr lang="en-GB" err="1">
                <a:solidFill>
                  <a:srgbClr val="FFFFFF">
                    <a:alpha val="70000"/>
                  </a:srgbClr>
                </a:solidFill>
              </a:rPr>
              <a:t>Javvadi</a:t>
            </a:r>
          </a:p>
          <a:p>
            <a:pPr algn="l"/>
            <a:r>
              <a:rPr lang="en-GB">
                <a:solidFill>
                  <a:srgbClr val="FFFFFF">
                    <a:alpha val="70000"/>
                  </a:srgbClr>
                </a:solidFill>
              </a:rPr>
              <a:t>U85351468</a:t>
            </a:r>
          </a:p>
        </p:txBody>
      </p:sp>
      <p:sp>
        <p:nvSpPr>
          <p:cNvPr id="2" name="Title 1">
            <a:extLst>
              <a:ext uri="{FF2B5EF4-FFF2-40B4-BE49-F238E27FC236}">
                <a16:creationId xmlns:a16="http://schemas.microsoft.com/office/drawing/2014/main" id="{2F420015-23EA-B82A-85A6-7D10977C1489}"/>
              </a:ext>
            </a:extLst>
          </p:cNvPr>
          <p:cNvSpPr>
            <a:spLocks noGrp="1"/>
          </p:cNvSpPr>
          <p:nvPr>
            <p:ph type="ctrTitle"/>
          </p:nvPr>
        </p:nvSpPr>
        <p:spPr>
          <a:xfrm>
            <a:off x="762000" y="2299787"/>
            <a:ext cx="4572000" cy="2286000"/>
          </a:xfrm>
        </p:spPr>
        <p:txBody>
          <a:bodyPr>
            <a:normAutofit/>
          </a:bodyPr>
          <a:lstStyle/>
          <a:p>
            <a:pPr algn="l"/>
            <a:r>
              <a:rPr lang="en-GB" sz="4400">
                <a:solidFill>
                  <a:srgbClr val="FFFFFF"/>
                </a:solidFill>
              </a:rPr>
              <a:t>World Power Consumption</a:t>
            </a:r>
          </a:p>
        </p:txBody>
      </p:sp>
    </p:spTree>
    <p:extLst>
      <p:ext uri="{BB962C8B-B14F-4D97-AF65-F5344CB8AC3E}">
        <p14:creationId xmlns:p14="http://schemas.microsoft.com/office/powerpoint/2010/main" val="367821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8" name="Content Placeholder 7">
            <a:extLst>
              <a:ext uri="{FF2B5EF4-FFF2-40B4-BE49-F238E27FC236}">
                <a16:creationId xmlns:a16="http://schemas.microsoft.com/office/drawing/2014/main" id="{D9501D2B-57C6-029E-8627-BDAFAC334D34}"/>
              </a:ext>
            </a:extLst>
          </p:cNvPr>
          <p:cNvSpPr>
            <a:spLocks noGrp="1"/>
          </p:cNvSpPr>
          <p:nvPr>
            <p:ph idx="1"/>
          </p:nvPr>
        </p:nvSpPr>
        <p:spPr>
          <a:xfrm>
            <a:off x="762000" y="2286000"/>
            <a:ext cx="5334000" cy="3810001"/>
          </a:xfrm>
        </p:spPr>
        <p:txBody>
          <a:bodyPr vert="horz" lIns="91440" tIns="45720" rIns="91440" bIns="45720" rtlCol="0" anchor="t">
            <a:normAutofit fontScale="70000" lnSpcReduction="20000"/>
          </a:bodyPr>
          <a:lstStyle/>
          <a:p>
            <a:r>
              <a:rPr lang="en-US" sz="2400" dirty="0">
                <a:ea typeface="+mn-lt"/>
                <a:cs typeface="+mn-lt"/>
              </a:rPr>
              <a:t>Renewable energy sources generated over 20% of all energy. According to the graph, there was not much variation in the production of renewable energy up until 2003. However, after 2003, the production of renewable energy rose exponentially. </a:t>
            </a:r>
            <a:endParaRPr lang="en-US" sz="2400">
              <a:solidFill>
                <a:srgbClr val="FFFFFF">
                  <a:alpha val="70000"/>
                </a:srgbClr>
              </a:solidFill>
            </a:endParaRPr>
          </a:p>
          <a:p>
            <a:endParaRPr lang="en-US"/>
          </a:p>
          <a:p>
            <a:r>
              <a:rPr lang="en-US" sz="2400" dirty="0">
                <a:ea typeface="+mn-lt"/>
                <a:cs typeface="+mn-lt"/>
              </a:rPr>
              <a:t>According to the graph, nuclear energy generated around 5% of total energy over the course of the 40-year period. Nuclear energy has been a reliable source of energy that is consistent and reliable. </a:t>
            </a:r>
            <a:endParaRPr lang="en-US" dirty="0"/>
          </a:p>
        </p:txBody>
      </p:sp>
      <p:sp>
        <p:nvSpPr>
          <p:cNvPr id="2" name="Title 1">
            <a:extLst>
              <a:ext uri="{FF2B5EF4-FFF2-40B4-BE49-F238E27FC236}">
                <a16:creationId xmlns:a16="http://schemas.microsoft.com/office/drawing/2014/main" id="{0DEC2641-A6EB-0CE6-34E5-2FC7448B135A}"/>
              </a:ext>
            </a:extLst>
          </p:cNvPr>
          <p:cNvSpPr>
            <a:spLocks noGrp="1"/>
          </p:cNvSpPr>
          <p:nvPr>
            <p:ph type="title"/>
          </p:nvPr>
        </p:nvSpPr>
        <p:spPr>
          <a:xfrm>
            <a:off x="762000" y="762000"/>
            <a:ext cx="5334000" cy="1524000"/>
          </a:xfrm>
        </p:spPr>
        <p:txBody>
          <a:bodyPr>
            <a:normAutofit/>
          </a:bodyPr>
          <a:lstStyle/>
          <a:p>
            <a:r>
              <a:rPr lang="en-GB" sz="3200" u="sng" dirty="0"/>
              <a:t>Global Energy Consumption-2020</a:t>
            </a:r>
          </a:p>
        </p:txBody>
      </p:sp>
      <p:pic>
        <p:nvPicPr>
          <p:cNvPr id="4" name="Picture 4" descr="Chart, line chart&#10;&#10;Description automatically generated">
            <a:extLst>
              <a:ext uri="{FF2B5EF4-FFF2-40B4-BE49-F238E27FC236}">
                <a16:creationId xmlns:a16="http://schemas.microsoft.com/office/drawing/2014/main" id="{6B1C1ED0-0596-0910-EB35-68E33D72DCB5}"/>
              </a:ext>
            </a:extLst>
          </p:cNvPr>
          <p:cNvPicPr>
            <a:picLocks noChangeAspect="1"/>
          </p:cNvPicPr>
          <p:nvPr/>
        </p:nvPicPr>
        <p:blipFill>
          <a:blip r:embed="rId2"/>
          <a:stretch>
            <a:fillRect/>
          </a:stretch>
        </p:blipFill>
        <p:spPr>
          <a:xfrm>
            <a:off x="6096000" y="755316"/>
            <a:ext cx="6096000" cy="4537575"/>
          </a:xfrm>
          <a:prstGeom prst="rect">
            <a:avLst/>
          </a:prstGeom>
        </p:spPr>
      </p:pic>
    </p:spTree>
    <p:extLst>
      <p:ext uri="{BB962C8B-B14F-4D97-AF65-F5344CB8AC3E}">
        <p14:creationId xmlns:p14="http://schemas.microsoft.com/office/powerpoint/2010/main" val="30349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1F6F945-08BE-4D33-9FAA-86D383E8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96296E33-42D6-2CF2-0B24-999C23A3CDAD}"/>
              </a:ext>
            </a:extLst>
          </p:cNvPr>
          <p:cNvSpPr>
            <a:spLocks noGrp="1"/>
          </p:cNvSpPr>
          <p:nvPr>
            <p:ph idx="1"/>
          </p:nvPr>
        </p:nvSpPr>
        <p:spPr>
          <a:xfrm>
            <a:off x="5440948" y="1925053"/>
            <a:ext cx="6510420" cy="4719054"/>
          </a:xfrm>
        </p:spPr>
        <p:txBody>
          <a:bodyPr vert="horz" lIns="91440" tIns="45720" rIns="91440" bIns="45720" rtlCol="0" anchor="t">
            <a:normAutofit/>
          </a:bodyPr>
          <a:lstStyle/>
          <a:p>
            <a:pPr>
              <a:lnSpc>
                <a:spcPct val="115000"/>
              </a:lnSpc>
            </a:pPr>
            <a:r>
              <a:rPr lang="en-GB" sz="1800" dirty="0">
                <a:latin typeface="Times New Roman"/>
                <a:ea typeface="+mn-lt"/>
                <a:cs typeface="+mn-lt"/>
              </a:rPr>
              <a:t>The maps generally show that, despite some countries making far more progress than others, the usage of renewable energy has increased significantly during the past few decades in a large number of countries. It is interesting that China will dominate the usage of renewable energy in 2020, which shows that the country is moving forward rapidly toward a more sustainable future. </a:t>
            </a:r>
            <a:endParaRPr lang="en-GB" sz="1800">
              <a:solidFill>
                <a:srgbClr val="FFFFFF">
                  <a:alpha val="70000"/>
                </a:srgbClr>
              </a:solidFill>
              <a:latin typeface="Times New Roman"/>
              <a:ea typeface="+mn-lt"/>
              <a:cs typeface="+mn-lt"/>
            </a:endParaRPr>
          </a:p>
          <a:p>
            <a:pPr>
              <a:lnSpc>
                <a:spcPct val="115000"/>
              </a:lnSpc>
            </a:pPr>
            <a:r>
              <a:rPr lang="en-GB" sz="1800" dirty="0">
                <a:latin typeface="Times New Roman"/>
                <a:ea typeface="+mn-lt"/>
                <a:cs typeface="+mn-lt"/>
              </a:rPr>
              <a:t>Over the course of the 40-year period, fossil fuels accounted for a sizable portion—roughly 75%—of the total energy produced. This illustrates the significant role that fossil fuels play in meeting global energy demands. Nevertheless, the overall share of energy from fossil fuels has declined recently. According to the graph, there was not much variation in the production of renewable energy up until 2003. </a:t>
            </a:r>
            <a:endParaRPr lang="en-GB" sz="1800">
              <a:solidFill>
                <a:srgbClr val="FFFFFF">
                  <a:alpha val="70000"/>
                </a:srgbClr>
              </a:solidFill>
              <a:latin typeface="Times New Roman"/>
              <a:ea typeface="+mn-lt"/>
              <a:cs typeface="+mn-lt"/>
            </a:endParaRPr>
          </a:p>
          <a:p>
            <a:pPr>
              <a:lnSpc>
                <a:spcPct val="115000"/>
              </a:lnSpc>
            </a:pPr>
            <a:endParaRPr lang="en-GB" sz="1800" dirty="0">
              <a:solidFill>
                <a:srgbClr val="FFFFFF">
                  <a:alpha val="70000"/>
                </a:srgbClr>
              </a:solidFill>
              <a:latin typeface="Times New Roman"/>
              <a:cs typeface="Times New Roman"/>
            </a:endParaRPr>
          </a:p>
        </p:txBody>
      </p:sp>
      <p:sp>
        <p:nvSpPr>
          <p:cNvPr id="6" name="Title 5">
            <a:extLst>
              <a:ext uri="{FF2B5EF4-FFF2-40B4-BE49-F238E27FC236}">
                <a16:creationId xmlns:a16="http://schemas.microsoft.com/office/drawing/2014/main" id="{E8151F73-CF6B-3A62-208D-E07B40CCECA3}"/>
              </a:ext>
            </a:extLst>
          </p:cNvPr>
          <p:cNvSpPr>
            <a:spLocks noGrp="1"/>
          </p:cNvSpPr>
          <p:nvPr>
            <p:ph type="title"/>
          </p:nvPr>
        </p:nvSpPr>
        <p:spPr>
          <a:xfrm>
            <a:off x="441158" y="1524000"/>
            <a:ext cx="10668000" cy="1524000"/>
          </a:xfrm>
        </p:spPr>
        <p:txBody>
          <a:bodyPr/>
          <a:lstStyle/>
          <a:p>
            <a:r>
              <a:rPr lang="en-GB" dirty="0"/>
              <a:t>Conclusion</a:t>
            </a:r>
            <a:br>
              <a:rPr lang="en-GB" dirty="0"/>
            </a:br>
            <a:endParaRPr lang="en-GB" dirty="0"/>
          </a:p>
        </p:txBody>
      </p:sp>
    </p:spTree>
    <p:extLst>
      <p:ext uri="{BB962C8B-B14F-4D97-AF65-F5344CB8AC3E}">
        <p14:creationId xmlns:p14="http://schemas.microsoft.com/office/powerpoint/2010/main" val="2703879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9">
            <a:extLst>
              <a:ext uri="{FF2B5EF4-FFF2-40B4-BE49-F238E27FC236}">
                <a16:creationId xmlns:a16="http://schemas.microsoft.com/office/drawing/2014/main" id="{F8B8A51A-6D01-4D5D-A841-E5584702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001" y="1524002"/>
            <a:ext cx="6096001" cy="4572000"/>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1" name="Freeform: Shape 21">
            <a:extLst>
              <a:ext uri="{FF2B5EF4-FFF2-40B4-BE49-F238E27FC236}">
                <a16:creationId xmlns:a16="http://schemas.microsoft.com/office/drawing/2014/main" id="{B3583F5F-50B1-4C06-8A4C-52B531C92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370704"/>
            <a:ext cx="4485503" cy="648729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08F6918F-7919-1F1F-315E-C01F2FB61945}"/>
              </a:ext>
            </a:extLst>
          </p:cNvPr>
          <p:cNvSpPr>
            <a:spLocks noGrp="1"/>
          </p:cNvSpPr>
          <p:nvPr>
            <p:ph type="title"/>
          </p:nvPr>
        </p:nvSpPr>
        <p:spPr>
          <a:xfrm>
            <a:off x="718750" y="2286000"/>
            <a:ext cx="3048001" cy="2286000"/>
          </a:xfrm>
        </p:spPr>
        <p:txBody>
          <a:bodyPr anchor="ctr">
            <a:normAutofit/>
          </a:bodyPr>
          <a:lstStyle/>
          <a:p>
            <a:r>
              <a:rPr lang="en-GB" sz="3200" u="sng">
                <a:solidFill>
                  <a:srgbClr val="FFFFFF"/>
                </a:solidFill>
              </a:rPr>
              <a:t>Future Questions</a:t>
            </a:r>
          </a:p>
        </p:txBody>
      </p:sp>
      <p:graphicFrame>
        <p:nvGraphicFramePr>
          <p:cNvPr id="32" name="Content Placeholder 2">
            <a:extLst>
              <a:ext uri="{FF2B5EF4-FFF2-40B4-BE49-F238E27FC236}">
                <a16:creationId xmlns:a16="http://schemas.microsoft.com/office/drawing/2014/main" id="{F988BF3D-CD07-7F0B-A82D-1AFE2AE1F2A8}"/>
              </a:ext>
            </a:extLst>
          </p:cNvPr>
          <p:cNvGraphicFramePr>
            <a:graphicFrameLocks noGrp="1"/>
          </p:cNvGraphicFramePr>
          <p:nvPr>
            <p:ph idx="1"/>
            <p:extLst>
              <p:ext uri="{D42A27DB-BD31-4B8C-83A1-F6EECF244321}">
                <p14:modId xmlns:p14="http://schemas.microsoft.com/office/powerpoint/2010/main" val="3214613921"/>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464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4" name="Freeform: Shape 1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6" name="Freeform: Shape 1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8" name="Rectangle 1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7" name="Picture 7" descr="Several hands raised and ready to answer a question">
            <a:extLst>
              <a:ext uri="{FF2B5EF4-FFF2-40B4-BE49-F238E27FC236}">
                <a16:creationId xmlns:a16="http://schemas.microsoft.com/office/drawing/2014/main" id="{22AFA4CD-ADDA-98E8-51D1-77BD56CFDF42}"/>
              </a:ext>
            </a:extLst>
          </p:cNvPr>
          <p:cNvPicPr>
            <a:picLocks noGrp="1" noChangeAspect="1"/>
          </p:cNvPicPr>
          <p:nvPr>
            <p:ph idx="1"/>
          </p:nvPr>
        </p:nvPicPr>
        <p:blipFill rotWithShape="1">
          <a:blip r:embed="rId2"/>
          <a:srcRect l="13391" r="10643" b="2"/>
          <a:stretch/>
        </p:blipFill>
        <p:spPr>
          <a:xfrm>
            <a:off x="5091546" y="619123"/>
            <a:ext cx="7100454" cy="6238874"/>
          </a:xfrm>
          <a:custGeom>
            <a:avLst/>
            <a:gdLst/>
            <a:ahLst/>
            <a:cxnLst/>
            <a:rect l="l" t="t" r="r" b="b"/>
            <a:pathLst>
              <a:path w="7100454" h="6238874">
                <a:moveTo>
                  <a:pt x="5221938" y="783"/>
                </a:moveTo>
                <a:cubicBezTo>
                  <a:pt x="5784158" y="15914"/>
                  <a:pt x="6301398" y="253541"/>
                  <a:pt x="6756828" y="979302"/>
                </a:cubicBezTo>
                <a:cubicBezTo>
                  <a:pt x="6870382" y="1160214"/>
                  <a:pt x="6969391" y="1352970"/>
                  <a:pt x="7057114" y="1554417"/>
                </a:cubicBezTo>
                <a:lnTo>
                  <a:pt x="7100454" y="1659685"/>
                </a:lnTo>
                <a:lnTo>
                  <a:pt x="7100454" y="6238874"/>
                </a:lnTo>
                <a:lnTo>
                  <a:pt x="0" y="6238874"/>
                </a:lnTo>
                <a:lnTo>
                  <a:pt x="14064" y="6003370"/>
                </a:lnTo>
                <a:cubicBezTo>
                  <a:pt x="69537" y="5262783"/>
                  <a:pt x="191580" y="4496548"/>
                  <a:pt x="334789" y="3724830"/>
                </a:cubicBezTo>
                <a:cubicBezTo>
                  <a:pt x="778352" y="1333290"/>
                  <a:pt x="2184944" y="696602"/>
                  <a:pt x="3836378" y="244282"/>
                </a:cubicBezTo>
                <a:cubicBezTo>
                  <a:pt x="4320163" y="111842"/>
                  <a:pt x="4784656" y="-10986"/>
                  <a:pt x="5221938" y="783"/>
                </a:cubicBezTo>
                <a:close/>
              </a:path>
            </a:pathLst>
          </a:custGeom>
        </p:spPr>
      </p:pic>
      <p:sp>
        <p:nvSpPr>
          <p:cNvPr id="20" name="Freeform: Shape 19">
            <a:extLst>
              <a:ext uri="{FF2B5EF4-FFF2-40B4-BE49-F238E27FC236}">
                <a16:creationId xmlns:a16="http://schemas.microsoft.com/office/drawing/2014/main" id="{1A0F8916-44ED-4BA2-B4A8-BFF92E4B4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254705" y="-79298"/>
            <a:ext cx="6064089" cy="78105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F3277219-8C57-5ED4-E1DB-AEBCE376FC84}"/>
              </a:ext>
            </a:extLst>
          </p:cNvPr>
          <p:cNvSpPr>
            <a:spLocks noGrp="1"/>
          </p:cNvSpPr>
          <p:nvPr>
            <p:ph type="title"/>
          </p:nvPr>
        </p:nvSpPr>
        <p:spPr>
          <a:xfrm>
            <a:off x="762000" y="1524000"/>
            <a:ext cx="4572000" cy="2286000"/>
          </a:xfrm>
        </p:spPr>
        <p:txBody>
          <a:bodyPr vert="horz" lIns="91440" tIns="45720" rIns="91440" bIns="45720" rtlCol="0" anchor="b">
            <a:normAutofit/>
          </a:bodyPr>
          <a:lstStyle/>
          <a:p>
            <a:r>
              <a:rPr lang="en-US" kern="1200">
                <a:solidFill>
                  <a:schemeClr val="tx1"/>
                </a:solidFill>
                <a:latin typeface="+mj-lt"/>
                <a:ea typeface="+mj-ea"/>
                <a:cs typeface="+mj-cs"/>
              </a:rPr>
              <a:t>Thankyou</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Tree>
    <p:extLst>
      <p:ext uri="{BB962C8B-B14F-4D97-AF65-F5344CB8AC3E}">
        <p14:creationId xmlns:p14="http://schemas.microsoft.com/office/powerpoint/2010/main" val="185662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BF432983-4C49-30F5-84E1-A6226B099412}"/>
              </a:ext>
            </a:extLst>
          </p:cNvPr>
          <p:cNvSpPr>
            <a:spLocks noGrp="1"/>
          </p:cNvSpPr>
          <p:nvPr>
            <p:ph type="title"/>
          </p:nvPr>
        </p:nvSpPr>
        <p:spPr>
          <a:xfrm>
            <a:off x="761999" y="762000"/>
            <a:ext cx="3048001" cy="2286000"/>
          </a:xfrm>
        </p:spPr>
        <p:txBody>
          <a:bodyPr anchor="b">
            <a:normAutofit/>
          </a:bodyPr>
          <a:lstStyle/>
          <a:p>
            <a:r>
              <a:rPr lang="en-GB" sz="3200">
                <a:solidFill>
                  <a:srgbClr val="FFFFFF"/>
                </a:solidFill>
              </a:rPr>
              <a:t>Data</a:t>
            </a:r>
          </a:p>
        </p:txBody>
      </p:sp>
      <p:graphicFrame>
        <p:nvGraphicFramePr>
          <p:cNvPr id="5" name="Content Placeholder 2">
            <a:extLst>
              <a:ext uri="{FF2B5EF4-FFF2-40B4-BE49-F238E27FC236}">
                <a16:creationId xmlns:a16="http://schemas.microsoft.com/office/drawing/2014/main" id="{385B4072-AE50-5BE2-847D-889635D0A512}"/>
              </a:ext>
            </a:extLst>
          </p:cNvPr>
          <p:cNvGraphicFramePr>
            <a:graphicFrameLocks noGrp="1"/>
          </p:cNvGraphicFramePr>
          <p:nvPr>
            <p:ph idx="1"/>
            <p:extLst>
              <p:ext uri="{D42A27DB-BD31-4B8C-83A1-F6EECF244321}">
                <p14:modId xmlns:p14="http://schemas.microsoft.com/office/powerpoint/2010/main" val="2729966616"/>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40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40AA4637-9C6D-1D07-5E82-F399650F95B5}"/>
              </a:ext>
            </a:extLst>
          </p:cNvPr>
          <p:cNvSpPr>
            <a:spLocks noGrp="1"/>
          </p:cNvSpPr>
          <p:nvPr>
            <p:ph type="title"/>
          </p:nvPr>
        </p:nvSpPr>
        <p:spPr>
          <a:xfrm>
            <a:off x="761999" y="762000"/>
            <a:ext cx="3048001" cy="2286000"/>
          </a:xfrm>
        </p:spPr>
        <p:txBody>
          <a:bodyPr anchor="b">
            <a:normAutofit/>
          </a:bodyPr>
          <a:lstStyle/>
          <a:p>
            <a:r>
              <a:rPr lang="en-GB" sz="3200">
                <a:solidFill>
                  <a:srgbClr val="FFFFFF"/>
                </a:solidFill>
              </a:rPr>
              <a:t>Research Questions</a:t>
            </a:r>
          </a:p>
        </p:txBody>
      </p:sp>
      <p:graphicFrame>
        <p:nvGraphicFramePr>
          <p:cNvPr id="5" name="Content Placeholder 2">
            <a:extLst>
              <a:ext uri="{FF2B5EF4-FFF2-40B4-BE49-F238E27FC236}">
                <a16:creationId xmlns:a16="http://schemas.microsoft.com/office/drawing/2014/main" id="{09408B46-AD28-BA34-34FA-2EC1F6BB71CB}"/>
              </a:ext>
            </a:extLst>
          </p:cNvPr>
          <p:cNvGraphicFramePr>
            <a:graphicFrameLocks noGrp="1"/>
          </p:cNvGraphicFramePr>
          <p:nvPr>
            <p:ph idx="1"/>
            <p:extLst>
              <p:ext uri="{D42A27DB-BD31-4B8C-83A1-F6EECF244321}">
                <p14:modId xmlns:p14="http://schemas.microsoft.com/office/powerpoint/2010/main" val="3217314332"/>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2359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8" name="Content Placeholder 7">
            <a:extLst>
              <a:ext uri="{FF2B5EF4-FFF2-40B4-BE49-F238E27FC236}">
                <a16:creationId xmlns:a16="http://schemas.microsoft.com/office/drawing/2014/main" id="{AA72024D-6BE6-4564-F468-1E1A0110689B}"/>
              </a:ext>
            </a:extLst>
          </p:cNvPr>
          <p:cNvSpPr>
            <a:spLocks noGrp="1"/>
          </p:cNvSpPr>
          <p:nvPr>
            <p:ph idx="1"/>
          </p:nvPr>
        </p:nvSpPr>
        <p:spPr>
          <a:xfrm>
            <a:off x="762000" y="2286000"/>
            <a:ext cx="5334000" cy="3810001"/>
          </a:xfrm>
        </p:spPr>
        <p:txBody>
          <a:bodyPr vert="horz" lIns="91440" tIns="45720" rIns="91440" bIns="45720" rtlCol="0" anchor="t">
            <a:normAutofit fontScale="85000" lnSpcReduction="20000"/>
          </a:bodyPr>
          <a:lstStyle/>
          <a:p>
            <a:pPr>
              <a:lnSpc>
                <a:spcPct val="115000"/>
              </a:lnSpc>
            </a:pPr>
            <a:r>
              <a:rPr lang="en-US" sz="2200" dirty="0">
                <a:ea typeface="+mn-lt"/>
                <a:cs typeface="+mn-lt"/>
              </a:rPr>
              <a:t>A modern economy cannot run without the consumption of energy, which is needed for many different tasks like production, manufacturing, and transportation. China's high GDP energy consumption reflects the country's rapid industrialization and urbanization over the past few decades.</a:t>
            </a:r>
          </a:p>
          <a:p>
            <a:pPr>
              <a:lnSpc>
                <a:spcPct val="114999"/>
              </a:lnSpc>
            </a:pPr>
            <a:r>
              <a:rPr lang="en-US" sz="2200" dirty="0">
                <a:ea typeface="+mn-lt"/>
                <a:cs typeface="+mn-lt"/>
              </a:rPr>
              <a:t>According to a computation of the Gross Domestic Product (GDP) for the amount of energy consumed by various countries in 2020, China utilized an average of 7,613 billion KWH.</a:t>
            </a:r>
            <a:endParaRPr lang="en-US" sz="2200" dirty="0">
              <a:solidFill>
                <a:srgbClr val="FFFFFF">
                  <a:alpha val="70000"/>
                </a:srgbClr>
              </a:solidFill>
            </a:endParaRPr>
          </a:p>
          <a:p>
            <a:pPr>
              <a:lnSpc>
                <a:spcPct val="115000"/>
              </a:lnSpc>
            </a:pPr>
            <a:endParaRPr lang="en-US" sz="2200"/>
          </a:p>
          <a:p>
            <a:pPr>
              <a:lnSpc>
                <a:spcPct val="115000"/>
              </a:lnSpc>
            </a:pPr>
            <a:endParaRPr lang="en-US" sz="2200">
              <a:solidFill>
                <a:srgbClr val="FFFFFF">
                  <a:alpha val="70000"/>
                </a:srgbClr>
              </a:solidFill>
            </a:endParaRPr>
          </a:p>
        </p:txBody>
      </p:sp>
      <p:sp>
        <p:nvSpPr>
          <p:cNvPr id="2" name="Title 1">
            <a:extLst>
              <a:ext uri="{FF2B5EF4-FFF2-40B4-BE49-F238E27FC236}">
                <a16:creationId xmlns:a16="http://schemas.microsoft.com/office/drawing/2014/main" id="{B941B1E0-14E2-2321-32C8-48ADD424039B}"/>
              </a:ext>
            </a:extLst>
          </p:cNvPr>
          <p:cNvSpPr>
            <a:spLocks noGrp="1"/>
          </p:cNvSpPr>
          <p:nvPr>
            <p:ph type="title"/>
          </p:nvPr>
        </p:nvSpPr>
        <p:spPr>
          <a:xfrm>
            <a:off x="762000" y="762000"/>
            <a:ext cx="5334000" cy="1524000"/>
          </a:xfrm>
        </p:spPr>
        <p:txBody>
          <a:bodyPr>
            <a:normAutofit/>
          </a:bodyPr>
          <a:lstStyle/>
          <a:p>
            <a:r>
              <a:rPr lang="en-GB" sz="3200" u="sng" dirty="0"/>
              <a:t>Energy consumed w.r.t GDP</a:t>
            </a:r>
          </a:p>
        </p:txBody>
      </p:sp>
      <p:pic>
        <p:nvPicPr>
          <p:cNvPr id="4" name="Picture 4" descr="Chart&#10;&#10;Description automatically generated">
            <a:extLst>
              <a:ext uri="{FF2B5EF4-FFF2-40B4-BE49-F238E27FC236}">
                <a16:creationId xmlns:a16="http://schemas.microsoft.com/office/drawing/2014/main" id="{091CDBF2-B8AD-7ADB-DC25-113833620C8B}"/>
              </a:ext>
            </a:extLst>
          </p:cNvPr>
          <p:cNvPicPr>
            <a:picLocks noChangeAspect="1"/>
          </p:cNvPicPr>
          <p:nvPr/>
        </p:nvPicPr>
        <p:blipFill rotWithShape="1">
          <a:blip r:embed="rId2"/>
          <a:srcRect l="48571"/>
          <a:stretch/>
        </p:blipFill>
        <p:spPr>
          <a:xfrm>
            <a:off x="7238980" y="771525"/>
            <a:ext cx="4572039" cy="5334000"/>
          </a:xfrm>
          <a:prstGeom prst="rect">
            <a:avLst/>
          </a:prstGeom>
        </p:spPr>
      </p:pic>
    </p:spTree>
    <p:extLst>
      <p:ext uri="{BB962C8B-B14F-4D97-AF65-F5344CB8AC3E}">
        <p14:creationId xmlns:p14="http://schemas.microsoft.com/office/powerpoint/2010/main" val="1306032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C75CD783-E708-4711-B23C-5B7B72A3D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5" name="Picture 5" descr="Chart, scatter chart&#10;&#10;Description automatically generated">
            <a:extLst>
              <a:ext uri="{FF2B5EF4-FFF2-40B4-BE49-F238E27FC236}">
                <a16:creationId xmlns:a16="http://schemas.microsoft.com/office/drawing/2014/main" id="{ADA6B6CF-093A-06F0-DD4E-3257BC9DABF7}"/>
              </a:ext>
            </a:extLst>
          </p:cNvPr>
          <p:cNvPicPr>
            <a:picLocks noChangeAspect="1"/>
          </p:cNvPicPr>
          <p:nvPr/>
        </p:nvPicPr>
        <p:blipFill>
          <a:blip r:embed="rId2"/>
          <a:stretch>
            <a:fillRect/>
          </a:stretch>
        </p:blipFill>
        <p:spPr>
          <a:xfrm>
            <a:off x="-129488" y="994550"/>
            <a:ext cx="5704119" cy="4583967"/>
          </a:xfrm>
          <a:prstGeom prst="rect">
            <a:avLst/>
          </a:prstGeom>
        </p:spPr>
      </p:pic>
      <p:sp>
        <p:nvSpPr>
          <p:cNvPr id="37" name="Content Placeholder 36">
            <a:extLst>
              <a:ext uri="{FF2B5EF4-FFF2-40B4-BE49-F238E27FC236}">
                <a16:creationId xmlns:a16="http://schemas.microsoft.com/office/drawing/2014/main" id="{23C47CEB-87D9-1337-7FD9-D633D11725BD}"/>
              </a:ext>
            </a:extLst>
          </p:cNvPr>
          <p:cNvSpPr>
            <a:spLocks noGrp="1"/>
          </p:cNvSpPr>
          <p:nvPr>
            <p:ph idx="1"/>
          </p:nvPr>
        </p:nvSpPr>
        <p:spPr>
          <a:xfrm>
            <a:off x="6096000" y="2286000"/>
            <a:ext cx="5334000" cy="3810001"/>
          </a:xfrm>
        </p:spPr>
        <p:txBody>
          <a:bodyPr vert="horz" lIns="91440" tIns="45720" rIns="91440" bIns="45720" rtlCol="0" anchor="t">
            <a:normAutofit fontScale="85000" lnSpcReduction="10000"/>
          </a:bodyPr>
          <a:lstStyle/>
          <a:p>
            <a:r>
              <a:rPr lang="en-US" sz="2400" dirty="0">
                <a:ea typeface="+mn-lt"/>
                <a:cs typeface="+mn-lt"/>
              </a:rPr>
              <a:t>China is the world's greatest energy consumer, needing more than 4,700 million tons of oil equivalent (Mtoe) in 2020, according to the International Energy Agency (IEA). About 24% of the world's energy is consumed in this way. The main factors influencing China's energy usage over the past few decades have been the nation's fast economic growth and urbanization.</a:t>
            </a:r>
            <a:endParaRPr lang="en-US" sz="2400" dirty="0"/>
          </a:p>
        </p:txBody>
      </p:sp>
      <p:sp>
        <p:nvSpPr>
          <p:cNvPr id="2" name="Title 1">
            <a:extLst>
              <a:ext uri="{FF2B5EF4-FFF2-40B4-BE49-F238E27FC236}">
                <a16:creationId xmlns:a16="http://schemas.microsoft.com/office/drawing/2014/main" id="{A0262EF7-5F38-AA46-B187-F6F031D9CA13}"/>
              </a:ext>
            </a:extLst>
          </p:cNvPr>
          <p:cNvSpPr>
            <a:spLocks noGrp="1"/>
          </p:cNvSpPr>
          <p:nvPr>
            <p:ph type="title"/>
          </p:nvPr>
        </p:nvSpPr>
        <p:spPr>
          <a:xfrm>
            <a:off x="6096000" y="762000"/>
            <a:ext cx="5334000" cy="1524000"/>
          </a:xfrm>
        </p:spPr>
        <p:txBody>
          <a:bodyPr>
            <a:normAutofit/>
          </a:bodyPr>
          <a:lstStyle/>
          <a:p>
            <a:r>
              <a:rPr lang="en-GB" sz="3200" u="sng" dirty="0"/>
              <a:t>Energy consumed w.r.t Population</a:t>
            </a:r>
          </a:p>
          <a:p>
            <a:endParaRPr lang="en-GB" sz="3200" dirty="0"/>
          </a:p>
        </p:txBody>
      </p:sp>
    </p:spTree>
    <p:extLst>
      <p:ext uri="{BB962C8B-B14F-4D97-AF65-F5344CB8AC3E}">
        <p14:creationId xmlns:p14="http://schemas.microsoft.com/office/powerpoint/2010/main" val="209384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8" name="Content Placeholder 7">
            <a:extLst>
              <a:ext uri="{FF2B5EF4-FFF2-40B4-BE49-F238E27FC236}">
                <a16:creationId xmlns:a16="http://schemas.microsoft.com/office/drawing/2014/main" id="{B8E665E6-7EE4-C998-5EDD-1F07FF63C52B}"/>
              </a:ext>
            </a:extLst>
          </p:cNvPr>
          <p:cNvSpPr>
            <a:spLocks noGrp="1"/>
          </p:cNvSpPr>
          <p:nvPr>
            <p:ph idx="1"/>
          </p:nvPr>
        </p:nvSpPr>
        <p:spPr>
          <a:xfrm>
            <a:off x="762000" y="2286000"/>
            <a:ext cx="5334000" cy="3810001"/>
          </a:xfrm>
        </p:spPr>
        <p:txBody>
          <a:bodyPr vert="horz" lIns="91440" tIns="45720" rIns="91440" bIns="45720" rtlCol="0" anchor="t">
            <a:normAutofit fontScale="85000" lnSpcReduction="10000"/>
          </a:bodyPr>
          <a:lstStyle/>
          <a:p>
            <a:r>
              <a:rPr lang="en-US" sz="2400" dirty="0">
                <a:ea typeface="+mn-lt"/>
                <a:cs typeface="+mn-lt"/>
              </a:rPr>
              <a:t>From 1980 through 2020, we can observe how much fossil fuel each nation used. </a:t>
            </a:r>
            <a:endParaRPr lang="en-US" sz="2400">
              <a:solidFill>
                <a:srgbClr val="FFFFFF">
                  <a:alpha val="70000"/>
                </a:srgbClr>
              </a:solidFill>
            </a:endParaRPr>
          </a:p>
          <a:p>
            <a:endParaRPr lang="en-US"/>
          </a:p>
          <a:p>
            <a:r>
              <a:rPr lang="en-US" sz="2400" dirty="0">
                <a:ea typeface="+mn-lt"/>
                <a:cs typeface="+mn-lt"/>
              </a:rPr>
              <a:t>The USA initially consumed the most fossil fuel-based energy, totaling 1754 billion KWH; but, by 2020, China had surpassed the USA as the nation consuming the most fossil fuel-based energy, totaling 5026 billion KWH. </a:t>
            </a:r>
            <a:endParaRPr lang="en-US"/>
          </a:p>
        </p:txBody>
      </p:sp>
      <p:sp>
        <p:nvSpPr>
          <p:cNvPr id="2" name="Title 1">
            <a:extLst>
              <a:ext uri="{FF2B5EF4-FFF2-40B4-BE49-F238E27FC236}">
                <a16:creationId xmlns:a16="http://schemas.microsoft.com/office/drawing/2014/main" id="{D3A232A4-A99F-A12E-6BC7-EE6B8C5A9E36}"/>
              </a:ext>
            </a:extLst>
          </p:cNvPr>
          <p:cNvSpPr>
            <a:spLocks noGrp="1"/>
          </p:cNvSpPr>
          <p:nvPr>
            <p:ph type="title"/>
          </p:nvPr>
        </p:nvSpPr>
        <p:spPr>
          <a:xfrm>
            <a:off x="762000" y="762000"/>
            <a:ext cx="5334000" cy="1524000"/>
          </a:xfrm>
        </p:spPr>
        <p:txBody>
          <a:bodyPr>
            <a:normAutofit/>
          </a:bodyPr>
          <a:lstStyle/>
          <a:p>
            <a:r>
              <a:rPr lang="en-GB" sz="3200" u="sng" dirty="0"/>
              <a:t>Fossil Fuel Energy Consumption by country-2020</a:t>
            </a:r>
          </a:p>
        </p:txBody>
      </p:sp>
      <p:pic>
        <p:nvPicPr>
          <p:cNvPr id="4" name="Picture 4" descr="Chart, line chart&#10;&#10;Description automatically generated">
            <a:extLst>
              <a:ext uri="{FF2B5EF4-FFF2-40B4-BE49-F238E27FC236}">
                <a16:creationId xmlns:a16="http://schemas.microsoft.com/office/drawing/2014/main" id="{3D6F60EF-C68B-78E9-DC1C-E322C2F4A886}"/>
              </a:ext>
            </a:extLst>
          </p:cNvPr>
          <p:cNvPicPr>
            <a:picLocks noChangeAspect="1"/>
          </p:cNvPicPr>
          <p:nvPr/>
        </p:nvPicPr>
        <p:blipFill>
          <a:blip r:embed="rId2"/>
          <a:stretch>
            <a:fillRect/>
          </a:stretch>
        </p:blipFill>
        <p:spPr>
          <a:xfrm>
            <a:off x="6323264" y="1022953"/>
            <a:ext cx="5868736" cy="4416723"/>
          </a:xfrm>
          <a:prstGeom prst="rect">
            <a:avLst/>
          </a:prstGeom>
        </p:spPr>
      </p:pic>
    </p:spTree>
    <p:extLst>
      <p:ext uri="{BB962C8B-B14F-4D97-AF65-F5344CB8AC3E}">
        <p14:creationId xmlns:p14="http://schemas.microsoft.com/office/powerpoint/2010/main" val="2444319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75CD783-E708-4711-B23C-5B7B72A3D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4" name="Picture 4" descr="Chart, bar chart&#10;&#10;Description automatically generated">
            <a:extLst>
              <a:ext uri="{FF2B5EF4-FFF2-40B4-BE49-F238E27FC236}">
                <a16:creationId xmlns:a16="http://schemas.microsoft.com/office/drawing/2014/main" id="{0E39C69F-DC6C-B5A0-9C06-165D4575260B}"/>
              </a:ext>
            </a:extLst>
          </p:cNvPr>
          <p:cNvPicPr>
            <a:picLocks noChangeAspect="1"/>
          </p:cNvPicPr>
          <p:nvPr/>
        </p:nvPicPr>
        <p:blipFill>
          <a:blip r:embed="rId2"/>
          <a:stretch>
            <a:fillRect/>
          </a:stretch>
        </p:blipFill>
        <p:spPr>
          <a:xfrm>
            <a:off x="137880" y="1189310"/>
            <a:ext cx="5570435" cy="4515289"/>
          </a:xfrm>
          <a:prstGeom prst="rect">
            <a:avLst/>
          </a:prstGeom>
        </p:spPr>
      </p:pic>
      <p:sp>
        <p:nvSpPr>
          <p:cNvPr id="8" name="Content Placeholder 7">
            <a:extLst>
              <a:ext uri="{FF2B5EF4-FFF2-40B4-BE49-F238E27FC236}">
                <a16:creationId xmlns:a16="http://schemas.microsoft.com/office/drawing/2014/main" id="{C5E75CC5-233F-8897-BE75-94C8BA6E55C2}"/>
              </a:ext>
            </a:extLst>
          </p:cNvPr>
          <p:cNvSpPr>
            <a:spLocks noGrp="1"/>
          </p:cNvSpPr>
          <p:nvPr>
            <p:ph idx="1"/>
          </p:nvPr>
        </p:nvSpPr>
        <p:spPr>
          <a:xfrm>
            <a:off x="6096000" y="2286000"/>
            <a:ext cx="5334000" cy="3810001"/>
          </a:xfrm>
        </p:spPr>
        <p:txBody>
          <a:bodyPr vert="horz" lIns="91440" tIns="45720" rIns="91440" bIns="45720" rtlCol="0" anchor="t">
            <a:normAutofit/>
          </a:bodyPr>
          <a:lstStyle/>
          <a:p>
            <a:r>
              <a:rPr lang="en-US" sz="2400" dirty="0">
                <a:ea typeface="+mn-lt"/>
                <a:cs typeface="+mn-lt"/>
              </a:rPr>
              <a:t>In 1980, North America consumed the most nuclear energy per continent, followed by Europe and Asia, as seen in the graph. However, by 2020, North American consumption had risen on a par with that of Europe and Asia.</a:t>
            </a:r>
            <a:endParaRPr lang="en-US" sz="2400" dirty="0"/>
          </a:p>
        </p:txBody>
      </p:sp>
      <p:sp>
        <p:nvSpPr>
          <p:cNvPr id="2" name="Title 1">
            <a:extLst>
              <a:ext uri="{FF2B5EF4-FFF2-40B4-BE49-F238E27FC236}">
                <a16:creationId xmlns:a16="http://schemas.microsoft.com/office/drawing/2014/main" id="{53245E12-2012-A065-B96F-10A5637FC8F5}"/>
              </a:ext>
            </a:extLst>
          </p:cNvPr>
          <p:cNvSpPr>
            <a:spLocks noGrp="1"/>
          </p:cNvSpPr>
          <p:nvPr>
            <p:ph type="title"/>
          </p:nvPr>
        </p:nvSpPr>
        <p:spPr>
          <a:xfrm>
            <a:off x="6176211" y="762000"/>
            <a:ext cx="5334000" cy="1524000"/>
          </a:xfrm>
        </p:spPr>
        <p:txBody>
          <a:bodyPr>
            <a:normAutofit/>
          </a:bodyPr>
          <a:lstStyle/>
          <a:p>
            <a:r>
              <a:rPr lang="en-GB" sz="3200" u="sng" dirty="0"/>
              <a:t>Nuclear Energy Consumption by Continent</a:t>
            </a:r>
          </a:p>
        </p:txBody>
      </p:sp>
    </p:spTree>
    <p:extLst>
      <p:ext uri="{BB962C8B-B14F-4D97-AF65-F5344CB8AC3E}">
        <p14:creationId xmlns:p14="http://schemas.microsoft.com/office/powerpoint/2010/main" val="414993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8" name="Content Placeholder 7">
            <a:extLst>
              <a:ext uri="{FF2B5EF4-FFF2-40B4-BE49-F238E27FC236}">
                <a16:creationId xmlns:a16="http://schemas.microsoft.com/office/drawing/2014/main" id="{D7A85667-2FD7-D997-4A68-340CC9D90452}"/>
              </a:ext>
            </a:extLst>
          </p:cNvPr>
          <p:cNvSpPr>
            <a:spLocks noGrp="1"/>
          </p:cNvSpPr>
          <p:nvPr>
            <p:ph idx="1"/>
          </p:nvPr>
        </p:nvSpPr>
        <p:spPr>
          <a:xfrm>
            <a:off x="762000" y="2286000"/>
            <a:ext cx="5334000" cy="3810001"/>
          </a:xfrm>
        </p:spPr>
        <p:txBody>
          <a:bodyPr vert="horz" lIns="91440" tIns="45720" rIns="91440" bIns="45720" rtlCol="0" anchor="t">
            <a:normAutofit fontScale="70000" lnSpcReduction="20000"/>
          </a:bodyPr>
          <a:lstStyle/>
          <a:p>
            <a:r>
              <a:rPr lang="en-US" sz="2400">
                <a:ea typeface="+mn-lt"/>
                <a:cs typeface="+mn-lt"/>
              </a:rPr>
              <a:t>According to the map, the United States consumed the most renewable energy in 1980 with a value of 285 billion kwh. The United States was one of the most industrialized countries at the time, and as a result, there was a high demand for energy to support its developing economy. Canada came in second with a value of 252 billion kwh, which is also very big when compared to other countries. Other countries on the map have significantly lower levels of renewable energy consumption. </a:t>
            </a:r>
            <a:endParaRPr lang="en-US" sz="2400">
              <a:solidFill>
                <a:srgbClr val="FFFFFF">
                  <a:alpha val="70000"/>
                </a:srgbClr>
              </a:solidFill>
            </a:endParaRPr>
          </a:p>
          <a:p>
            <a:r>
              <a:rPr lang="en-US" sz="2400" dirty="0">
                <a:ea typeface="+mn-lt"/>
                <a:cs typeface="+mn-lt"/>
              </a:rPr>
              <a:t>China, with 2,200 billion KWH of renewable energy consumption in 2020, is at the top. </a:t>
            </a:r>
            <a:endParaRPr lang="en-US" dirty="0"/>
          </a:p>
        </p:txBody>
      </p:sp>
      <p:sp>
        <p:nvSpPr>
          <p:cNvPr id="2" name="Title 1">
            <a:extLst>
              <a:ext uri="{FF2B5EF4-FFF2-40B4-BE49-F238E27FC236}">
                <a16:creationId xmlns:a16="http://schemas.microsoft.com/office/drawing/2014/main" id="{6352E838-1A92-A0AF-998E-8F137A7CB556}"/>
              </a:ext>
            </a:extLst>
          </p:cNvPr>
          <p:cNvSpPr>
            <a:spLocks noGrp="1"/>
          </p:cNvSpPr>
          <p:nvPr>
            <p:ph type="title"/>
          </p:nvPr>
        </p:nvSpPr>
        <p:spPr>
          <a:xfrm>
            <a:off x="762000" y="762000"/>
            <a:ext cx="5334000" cy="1524000"/>
          </a:xfrm>
        </p:spPr>
        <p:txBody>
          <a:bodyPr>
            <a:normAutofit/>
          </a:bodyPr>
          <a:lstStyle/>
          <a:p>
            <a:r>
              <a:rPr lang="en-GB" sz="3200" u="sng" dirty="0"/>
              <a:t>Renewable Energy Consumption by Country- 2020</a:t>
            </a:r>
          </a:p>
        </p:txBody>
      </p:sp>
      <p:pic>
        <p:nvPicPr>
          <p:cNvPr id="4" name="Picture 4" descr="Chart, line chart&#10;&#10;Description automatically generated">
            <a:extLst>
              <a:ext uri="{FF2B5EF4-FFF2-40B4-BE49-F238E27FC236}">
                <a16:creationId xmlns:a16="http://schemas.microsoft.com/office/drawing/2014/main" id="{AA4E0908-EFC6-5652-5AF1-4D331BA4FDD4}"/>
              </a:ext>
            </a:extLst>
          </p:cNvPr>
          <p:cNvPicPr>
            <a:picLocks noChangeAspect="1"/>
          </p:cNvPicPr>
          <p:nvPr/>
        </p:nvPicPr>
        <p:blipFill>
          <a:blip r:embed="rId2"/>
          <a:stretch>
            <a:fillRect/>
          </a:stretch>
        </p:blipFill>
        <p:spPr>
          <a:xfrm>
            <a:off x="6416843" y="942675"/>
            <a:ext cx="5775157" cy="4350016"/>
          </a:xfrm>
          <a:prstGeom prst="rect">
            <a:avLst/>
          </a:prstGeom>
        </p:spPr>
      </p:pic>
    </p:spTree>
    <p:extLst>
      <p:ext uri="{BB962C8B-B14F-4D97-AF65-F5344CB8AC3E}">
        <p14:creationId xmlns:p14="http://schemas.microsoft.com/office/powerpoint/2010/main" val="118533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75CD783-E708-4711-B23C-5B7B72A3D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4" name="Picture 4" descr="Chart, bar chart&#10;&#10;Description automatically generated">
            <a:extLst>
              <a:ext uri="{FF2B5EF4-FFF2-40B4-BE49-F238E27FC236}">
                <a16:creationId xmlns:a16="http://schemas.microsoft.com/office/drawing/2014/main" id="{1B9CB530-559B-C976-4805-F2D6DBBD3023}"/>
              </a:ext>
            </a:extLst>
          </p:cNvPr>
          <p:cNvPicPr>
            <a:picLocks noChangeAspect="1"/>
          </p:cNvPicPr>
          <p:nvPr/>
        </p:nvPicPr>
        <p:blipFill>
          <a:blip r:embed="rId2"/>
          <a:stretch>
            <a:fillRect/>
          </a:stretch>
        </p:blipFill>
        <p:spPr>
          <a:xfrm>
            <a:off x="4196" y="834089"/>
            <a:ext cx="5570435" cy="4690994"/>
          </a:xfrm>
          <a:prstGeom prst="rect">
            <a:avLst/>
          </a:prstGeom>
        </p:spPr>
      </p:pic>
      <p:sp>
        <p:nvSpPr>
          <p:cNvPr id="8" name="Content Placeholder 7">
            <a:extLst>
              <a:ext uri="{FF2B5EF4-FFF2-40B4-BE49-F238E27FC236}">
                <a16:creationId xmlns:a16="http://schemas.microsoft.com/office/drawing/2014/main" id="{CAE5C259-D060-BAB8-4C6D-6A89F5997238}"/>
              </a:ext>
            </a:extLst>
          </p:cNvPr>
          <p:cNvSpPr>
            <a:spLocks noGrp="1"/>
          </p:cNvSpPr>
          <p:nvPr>
            <p:ph idx="1"/>
          </p:nvPr>
        </p:nvSpPr>
        <p:spPr>
          <a:xfrm>
            <a:off x="6096000" y="2286000"/>
            <a:ext cx="5334000" cy="3810001"/>
          </a:xfrm>
        </p:spPr>
        <p:txBody>
          <a:bodyPr vert="horz" lIns="91440" tIns="45720" rIns="91440" bIns="45720" rtlCol="0" anchor="t">
            <a:normAutofit fontScale="77500" lnSpcReduction="20000"/>
          </a:bodyPr>
          <a:lstStyle/>
          <a:p>
            <a:r>
              <a:rPr lang="en-US" sz="2400" dirty="0">
                <a:ea typeface="+mn-lt"/>
                <a:cs typeface="+mn-lt"/>
              </a:rPr>
              <a:t>The graph displays each country's overall energy consumption from 1980 to 2020 using a color-coded scale. According to the graph, the United States has been the world's largest energy consumer over the preceding 40 years. China has risen to become the second-largest energy consumer in the world during the previous few decades. The country's energy usage has significantly increased since the early 2000s along with its brisk </a:t>
            </a:r>
            <a:r>
              <a:rPr lang="en-US" sz="2400" dirty="0" err="1">
                <a:ea typeface="+mn-lt"/>
                <a:cs typeface="+mn-lt"/>
              </a:rPr>
              <a:t>industrialisation</a:t>
            </a:r>
            <a:r>
              <a:rPr lang="en-US" sz="2400" dirty="0">
                <a:ea typeface="+mn-lt"/>
                <a:cs typeface="+mn-lt"/>
              </a:rPr>
              <a:t> and economic growth. </a:t>
            </a:r>
            <a:endParaRPr lang="en-US" sz="2400" dirty="0"/>
          </a:p>
        </p:txBody>
      </p:sp>
      <p:sp>
        <p:nvSpPr>
          <p:cNvPr id="2" name="Title 1">
            <a:extLst>
              <a:ext uri="{FF2B5EF4-FFF2-40B4-BE49-F238E27FC236}">
                <a16:creationId xmlns:a16="http://schemas.microsoft.com/office/drawing/2014/main" id="{D0EB33BE-6391-EDA1-6225-48801E3FE898}"/>
              </a:ext>
            </a:extLst>
          </p:cNvPr>
          <p:cNvSpPr>
            <a:spLocks noGrp="1"/>
          </p:cNvSpPr>
          <p:nvPr>
            <p:ph type="title"/>
          </p:nvPr>
        </p:nvSpPr>
        <p:spPr>
          <a:xfrm>
            <a:off x="6096000" y="762000"/>
            <a:ext cx="5334000" cy="1524000"/>
          </a:xfrm>
        </p:spPr>
        <p:txBody>
          <a:bodyPr>
            <a:normAutofit/>
          </a:bodyPr>
          <a:lstStyle/>
          <a:p>
            <a:r>
              <a:rPr lang="en-GB" sz="3200" u="sng" dirty="0"/>
              <a:t>Energy Consumption by Country</a:t>
            </a:r>
          </a:p>
        </p:txBody>
      </p:sp>
    </p:spTree>
    <p:extLst>
      <p:ext uri="{BB962C8B-B14F-4D97-AF65-F5344CB8AC3E}">
        <p14:creationId xmlns:p14="http://schemas.microsoft.com/office/powerpoint/2010/main" val="1666715663"/>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PebbleVTI</vt:lpstr>
      <vt:lpstr>World Power Consumption</vt:lpstr>
      <vt:lpstr>Data</vt:lpstr>
      <vt:lpstr>Research Questions</vt:lpstr>
      <vt:lpstr>Energy consumed w.r.t GDP</vt:lpstr>
      <vt:lpstr>Energy consumed w.r.t Population </vt:lpstr>
      <vt:lpstr>Fossil Fuel Energy Consumption by country-2020</vt:lpstr>
      <vt:lpstr>Nuclear Energy Consumption by Continent</vt:lpstr>
      <vt:lpstr>Renewable Energy Consumption by Country- 2020</vt:lpstr>
      <vt:lpstr>Energy Consumption by Country</vt:lpstr>
      <vt:lpstr>Global Energy Consumption-2020</vt:lpstr>
      <vt:lpstr>Conclusion </vt:lpstr>
      <vt:lpstr>Future Questions</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149</cp:revision>
  <dcterms:created xsi:type="dcterms:W3CDTF">2023-05-01T05:37:36Z</dcterms:created>
  <dcterms:modified xsi:type="dcterms:W3CDTF">2023-05-01T06:43:32Z</dcterms:modified>
</cp:coreProperties>
</file>