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Bebas Neu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2412375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2412375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2412375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2412375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2412375e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2412375e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2412375e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2412375e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2412375e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2412375e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4f8324d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4f8324d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2412375e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2412375e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2412375e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2412375e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2412375e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2412375e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2412375e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2412375e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dfa0cf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dfa0cf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2412375e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2412375e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2412375e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2412375e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37722a4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937722a4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dfa0cf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dfa0cf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453974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245397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453974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2453974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453974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2453974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453974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2453974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241237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241237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2412375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2412375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53175" y="1238850"/>
            <a:ext cx="55347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3175" y="3723750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685850" y="3069625"/>
            <a:ext cx="5772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1742775"/>
            <a:ext cx="2774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3"/>
          <p:cNvSpPr txBox="1"/>
          <p:nvPr>
            <p:ph hasCustomPrompt="1" idx="2" type="title"/>
          </p:nvPr>
        </p:nvSpPr>
        <p:spPr>
          <a:xfrm>
            <a:off x="720000" y="1225800"/>
            <a:ext cx="1021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720000" y="2253100"/>
            <a:ext cx="2774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title"/>
          </p:nvPr>
        </p:nvSpPr>
        <p:spPr>
          <a:xfrm>
            <a:off x="3906997" y="1742775"/>
            <a:ext cx="2774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4" type="title"/>
          </p:nvPr>
        </p:nvSpPr>
        <p:spPr>
          <a:xfrm>
            <a:off x="3906999" y="1225800"/>
            <a:ext cx="1021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3906997" y="2253100"/>
            <a:ext cx="2774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6" type="title"/>
          </p:nvPr>
        </p:nvSpPr>
        <p:spPr>
          <a:xfrm>
            <a:off x="720000" y="3608375"/>
            <a:ext cx="2774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7" type="title"/>
          </p:nvPr>
        </p:nvSpPr>
        <p:spPr>
          <a:xfrm>
            <a:off x="720000" y="3091400"/>
            <a:ext cx="1021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720000" y="4118700"/>
            <a:ext cx="2774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9" type="title"/>
          </p:nvPr>
        </p:nvSpPr>
        <p:spPr>
          <a:xfrm>
            <a:off x="3906997" y="3608375"/>
            <a:ext cx="2774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3906999" y="3091400"/>
            <a:ext cx="1021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>
            <a:off x="3906997" y="4118700"/>
            <a:ext cx="2774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208775" y="2126000"/>
            <a:ext cx="39027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4208775" y="1358500"/>
            <a:ext cx="390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1290763" y="147807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2" type="subTitle"/>
          </p:nvPr>
        </p:nvSpPr>
        <p:spPr>
          <a:xfrm>
            <a:off x="4945638" y="147807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3" type="subTitle"/>
          </p:nvPr>
        </p:nvSpPr>
        <p:spPr>
          <a:xfrm>
            <a:off x="1290763" y="3069550"/>
            <a:ext cx="2907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subTitle"/>
          </p:nvPr>
        </p:nvSpPr>
        <p:spPr>
          <a:xfrm>
            <a:off x="4945638" y="3069550"/>
            <a:ext cx="2907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hasCustomPrompt="1" idx="5" type="title"/>
          </p:nvPr>
        </p:nvSpPr>
        <p:spPr>
          <a:xfrm>
            <a:off x="1662013" y="2290788"/>
            <a:ext cx="2165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" name="Google Shape;67;p16"/>
          <p:cNvSpPr txBox="1"/>
          <p:nvPr>
            <p:ph hasCustomPrompt="1" idx="6" type="title"/>
          </p:nvPr>
        </p:nvSpPr>
        <p:spPr>
          <a:xfrm>
            <a:off x="5316888" y="2290788"/>
            <a:ext cx="2165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720000" y="29336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7"/>
          <p:cNvSpPr txBox="1"/>
          <p:nvPr>
            <p:ph idx="3" type="subTitle"/>
          </p:nvPr>
        </p:nvSpPr>
        <p:spPr>
          <a:xfrm>
            <a:off x="3403800" y="29336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7"/>
          <p:cNvSpPr txBox="1"/>
          <p:nvPr>
            <p:ph idx="5" type="subTitle"/>
          </p:nvPr>
        </p:nvSpPr>
        <p:spPr>
          <a:xfrm>
            <a:off x="6087600" y="29336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73095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730950" y="3009868"/>
            <a:ext cx="23364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3414750" y="15851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8"/>
          <p:cNvSpPr txBox="1"/>
          <p:nvPr>
            <p:ph idx="3" type="subTitle"/>
          </p:nvPr>
        </p:nvSpPr>
        <p:spPr>
          <a:xfrm>
            <a:off x="3414750" y="2171668"/>
            <a:ext cx="23364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4" type="title"/>
          </p:nvPr>
        </p:nvSpPr>
        <p:spPr>
          <a:xfrm>
            <a:off x="609855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8"/>
          <p:cNvSpPr txBox="1"/>
          <p:nvPr>
            <p:ph idx="5" type="subTitle"/>
          </p:nvPr>
        </p:nvSpPr>
        <p:spPr>
          <a:xfrm>
            <a:off x="6098550" y="3009868"/>
            <a:ext cx="23364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9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9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20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20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0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20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0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1854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761050" y="3132175"/>
            <a:ext cx="3621900" cy="5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6" name="Google Shape;126;p28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8" name="Google Shape;128;p28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" type="subTitle"/>
          </p:nvPr>
        </p:nvSpPr>
        <p:spPr>
          <a:xfrm>
            <a:off x="1290763" y="3141325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2" type="subTitle"/>
          </p:nvPr>
        </p:nvSpPr>
        <p:spPr>
          <a:xfrm>
            <a:off x="4945638" y="3141325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9"/>
          <p:cNvSpPr txBox="1"/>
          <p:nvPr>
            <p:ph idx="3" type="subTitle"/>
          </p:nvPr>
        </p:nvSpPr>
        <p:spPr>
          <a:xfrm>
            <a:off x="1290763" y="3679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4" type="subTitle"/>
          </p:nvPr>
        </p:nvSpPr>
        <p:spPr>
          <a:xfrm>
            <a:off x="4945638" y="3679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idx="1" type="subTitle"/>
          </p:nvPr>
        </p:nvSpPr>
        <p:spPr>
          <a:xfrm>
            <a:off x="698381" y="3141325"/>
            <a:ext cx="23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30"/>
          <p:cNvSpPr txBox="1"/>
          <p:nvPr>
            <p:ph idx="2" type="subTitle"/>
          </p:nvPr>
        </p:nvSpPr>
        <p:spPr>
          <a:xfrm>
            <a:off x="3373205" y="3141325"/>
            <a:ext cx="23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30"/>
          <p:cNvSpPr txBox="1"/>
          <p:nvPr>
            <p:ph idx="3" type="subTitle"/>
          </p:nvPr>
        </p:nvSpPr>
        <p:spPr>
          <a:xfrm>
            <a:off x="698381" y="3679150"/>
            <a:ext cx="239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4" type="subTitle"/>
          </p:nvPr>
        </p:nvSpPr>
        <p:spPr>
          <a:xfrm>
            <a:off x="3373205" y="3679150"/>
            <a:ext cx="239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5" type="subTitle"/>
          </p:nvPr>
        </p:nvSpPr>
        <p:spPr>
          <a:xfrm>
            <a:off x="6048019" y="3141325"/>
            <a:ext cx="23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6" type="subTitle"/>
          </p:nvPr>
        </p:nvSpPr>
        <p:spPr>
          <a:xfrm>
            <a:off x="6048019" y="3679150"/>
            <a:ext cx="239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1242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65700" y="1000075"/>
            <a:ext cx="77583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1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ctrTitle"/>
          </p:nvPr>
        </p:nvSpPr>
        <p:spPr>
          <a:xfrm>
            <a:off x="3958975" y="66982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31"/>
          <p:cNvSpPr txBox="1"/>
          <p:nvPr>
            <p:ph idx="1" type="subTitle"/>
          </p:nvPr>
        </p:nvSpPr>
        <p:spPr>
          <a:xfrm>
            <a:off x="3949075" y="1704550"/>
            <a:ext cx="4293900" cy="1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31"/>
          <p:cNvSpPr txBox="1"/>
          <p:nvPr/>
        </p:nvSpPr>
        <p:spPr>
          <a:xfrm>
            <a:off x="3712425" y="3527975"/>
            <a:ext cx="45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CREDITS: Diese Präsentationsvorlage wurde von </a:t>
            </a:r>
            <a:r>
              <a:rPr lang="de" sz="1200">
                <a:solidFill>
                  <a:schemeClr val="dk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</a:t>
            </a:r>
            <a:r>
              <a:rPr lang="de" sz="12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erstellt, inklusive Icons von </a:t>
            </a:r>
            <a:r>
              <a:rPr lang="de" sz="1200">
                <a:solidFill>
                  <a:schemeClr val="dk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de" sz="12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und Infografiken &amp; Bilder von </a:t>
            </a:r>
            <a:r>
              <a:rPr lang="de" sz="1200">
                <a:solidFill>
                  <a:schemeClr val="dk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endParaRPr sz="120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51700" y="2303125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5084700" y="2303125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040989" y="2917150"/>
            <a:ext cx="3129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974011" y="2917150"/>
            <a:ext cx="3129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978425"/>
            <a:ext cx="36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20000" y="1685875"/>
            <a:ext cx="4657200" cy="26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833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643800" y="45134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artan"/>
              <a:buChar char="●"/>
              <a:defRPr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artan"/>
              <a:buChar char="○"/>
              <a:defRPr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artan"/>
              <a:buChar char="■"/>
              <a:defRPr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artan"/>
              <a:buChar char="●"/>
              <a:defRPr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artan"/>
              <a:buChar char="○"/>
              <a:defRPr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artan"/>
              <a:buChar char="■"/>
              <a:defRPr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artan"/>
              <a:buChar char="●"/>
              <a:defRPr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artan"/>
              <a:buChar char="○"/>
              <a:defRPr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partan"/>
              <a:buChar char="■"/>
              <a:defRPr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1.jpg"/><Relationship Id="rId4" Type="http://schemas.openxmlformats.org/officeDocument/2006/relationships/image" Target="../media/image47.png"/><Relationship Id="rId5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ctrTitle"/>
          </p:nvPr>
        </p:nvSpPr>
        <p:spPr>
          <a:xfrm>
            <a:off x="640700" y="1354550"/>
            <a:ext cx="5534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G2M: 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Market Analysis</a:t>
            </a:r>
            <a:endParaRPr sz="1800"/>
          </a:p>
        </p:txBody>
      </p:sp>
      <p:sp>
        <p:nvSpPr>
          <p:cNvPr id="154" name="Google Shape;154;p34"/>
          <p:cNvSpPr txBox="1"/>
          <p:nvPr>
            <p:ph idx="1" type="subTitle"/>
          </p:nvPr>
        </p:nvSpPr>
        <p:spPr>
          <a:xfrm>
            <a:off x="640700" y="4053000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Mahaalakshmi Mukkamala</a:t>
            </a:r>
            <a:endParaRPr/>
          </a:p>
        </p:txBody>
      </p:sp>
      <p:sp>
        <p:nvSpPr>
          <p:cNvPr id="155" name="Google Shape;155;p34"/>
          <p:cNvSpPr txBox="1"/>
          <p:nvPr/>
        </p:nvSpPr>
        <p:spPr>
          <a:xfrm>
            <a:off x="640700" y="711900"/>
            <a:ext cx="53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Data Glacier: Virtual Internship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76925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 txBox="1"/>
          <p:nvPr/>
        </p:nvSpPr>
        <p:spPr>
          <a:xfrm>
            <a:off x="6264750" y="1486100"/>
            <a:ext cx="272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The customers each year is not constant.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On an overall, yellow cabs have a larger customer base.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" y="161300"/>
            <a:ext cx="3065349" cy="314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150" y="161300"/>
            <a:ext cx="3118751" cy="314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4"/>
          <p:cNvSpPr txBox="1"/>
          <p:nvPr/>
        </p:nvSpPr>
        <p:spPr>
          <a:xfrm>
            <a:off x="6795050" y="1904375"/>
            <a:ext cx="203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Genx: 18 - 31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Millennial: 32-50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Boomers: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51-65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1656275" y="3525050"/>
            <a:ext cx="483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GenX age group use the cab the most in both yellow and pink cabs.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Both yellow and pink cabs have very similar 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percentages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 in age gaps, it can be said that for both the companies, the age group of the people who use cabs are the same.  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88100" cy="33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925" y="145800"/>
            <a:ext cx="3488099" cy="332242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/>
        </p:nvSpPr>
        <p:spPr>
          <a:xfrm>
            <a:off x="730800" y="3533950"/>
            <a:ext cx="483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 Users with higher middle income use the cab the most in both yellow and pink cabs.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Middle class income: High and Low have the highest percentage of users in the cab industry.  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7111500" y="1201325"/>
            <a:ext cx="203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Low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: 2k-6k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Low middle: 6k-15k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High middle: 15k-30k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High: 30k-35k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" y="543950"/>
            <a:ext cx="6475129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6"/>
          <p:cNvSpPr txBox="1"/>
          <p:nvPr/>
        </p:nvSpPr>
        <p:spPr>
          <a:xfrm>
            <a:off x="6583350" y="1006675"/>
            <a:ext cx="224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Yellow cabs charge more price than pink cabs.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Yellow cabs also charge higher as the kilometers increase.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6647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7"/>
          <p:cNvSpPr txBox="1"/>
          <p:nvPr/>
        </p:nvSpPr>
        <p:spPr>
          <a:xfrm>
            <a:off x="4947725" y="1558425"/>
            <a:ext cx="368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Taking only unique users, yellow cabs have a higher user base than that of pink cabs.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 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00" y="556100"/>
            <a:ext cx="36849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8"/>
          <p:cNvSpPr txBox="1"/>
          <p:nvPr/>
        </p:nvSpPr>
        <p:spPr>
          <a:xfrm>
            <a:off x="4449400" y="14060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After considering repeated users, Yellow cabs have a more loyal fan base than pink cabs. </a:t>
            </a:r>
            <a:r>
              <a:rPr lang="de"/>
              <a:t>​​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20750" cy="41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/>
        </p:nvSpPr>
        <p:spPr>
          <a:xfrm>
            <a:off x="4947725" y="1558425"/>
            <a:ext cx="368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Yellow cabs have a higher profit percentage compared to pink cabs.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 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50" y="152400"/>
            <a:ext cx="3255825" cy="335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025" y="152400"/>
            <a:ext cx="3238744" cy="3358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0"/>
          <p:cNvSpPr txBox="1"/>
          <p:nvPr/>
        </p:nvSpPr>
        <p:spPr>
          <a:xfrm>
            <a:off x="1601775" y="3694150"/>
            <a:ext cx="64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Both the companies have higher male users than that of female users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 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0" y="250300"/>
            <a:ext cx="56959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/>
        </p:nvSpPr>
        <p:spPr>
          <a:xfrm>
            <a:off x="6006675" y="1299225"/>
            <a:ext cx="2260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There are more cab users, than cash users.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The difference in card to cash payment in percentages is the same in both the companies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50" y="401550"/>
            <a:ext cx="6473675" cy="308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2011125" y="3720825"/>
            <a:ext cx="582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Yellow cabs have a higher profit percentage compared to pink cabs.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Profit generated each month is not constant and changes with time. 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720000" y="41242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Case study details:</a:t>
            </a:r>
            <a:endParaRPr/>
          </a:p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665700" y="1000075"/>
            <a:ext cx="77583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Purpose: XYZ is a private equity firm that wants to invest in in cab industry. As it is believed that the cab industry in the United States of America has had </a:t>
            </a:r>
            <a:r>
              <a:rPr lang="de">
                <a:solidFill>
                  <a:schemeClr val="dk1"/>
                </a:solidFill>
              </a:rPr>
              <a:t>remarkable</a:t>
            </a:r>
            <a:r>
              <a:rPr lang="de">
                <a:solidFill>
                  <a:schemeClr val="dk1"/>
                </a:solidFill>
              </a:rPr>
              <a:t> growth over the past few years, XYZ plans to invest in the industry.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Objective</a:t>
            </a:r>
            <a:r>
              <a:rPr lang="de">
                <a:solidFill>
                  <a:schemeClr val="dk1"/>
                </a:solidFill>
              </a:rPr>
              <a:t>: XYZ is looking for analysis of the market (G2M), to understand more about the market before making an investment. Providing subsequent analysis over the </a:t>
            </a:r>
            <a:r>
              <a:rPr lang="de">
                <a:solidFill>
                  <a:schemeClr val="dk1"/>
                </a:solidFill>
              </a:rPr>
              <a:t>markets</a:t>
            </a:r>
            <a:r>
              <a:rPr lang="de">
                <a:solidFill>
                  <a:schemeClr val="dk1"/>
                </a:solidFill>
              </a:rPr>
              <a:t> and its current competition is necessary before making investments.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The analysis is divided into the following parts: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>
                <a:solidFill>
                  <a:schemeClr val="dk1"/>
                </a:solidFill>
              </a:rPr>
              <a:t>Understanding the data, and cleaning it.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>
                <a:solidFill>
                  <a:schemeClr val="dk1"/>
                </a:solidFill>
              </a:rPr>
              <a:t>Analysis on Area.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>
                <a:solidFill>
                  <a:schemeClr val="dk1"/>
                </a:solidFill>
              </a:rPr>
              <a:t>Analysis on company.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>
                <a:solidFill>
                  <a:schemeClr val="dk1"/>
                </a:solidFill>
              </a:rPr>
              <a:t>Analysis on company.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475" y="152400"/>
            <a:ext cx="7198001" cy="33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/>
        </p:nvSpPr>
        <p:spPr>
          <a:xfrm>
            <a:off x="1726350" y="3640750"/>
            <a:ext cx="581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Yellow cabs have travelled more in KMs 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than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 compared to pink cabs every 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month.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 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00" y="90100"/>
            <a:ext cx="7438275" cy="35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4"/>
          <p:cNvSpPr txBox="1"/>
          <p:nvPr/>
        </p:nvSpPr>
        <p:spPr>
          <a:xfrm>
            <a:off x="1726350" y="3640750"/>
            <a:ext cx="581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Yellow cabs have travelled more in KMs than compared to pink cabs every year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 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Recommendations: </a:t>
            </a:r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827575" y="1166900"/>
            <a:ext cx="681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Age groups of GenX have a higher user base in both of the companies, 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hence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 should be 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targeted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 more.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Middle class income has the highest user base in both the companies.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New York has the highest number of cab users.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Yellow cabs have a bigger profit range than pink cabs.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 Male users have a higher customer base.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Pink cabs have higher female customers than yellow cabs.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Users pay by card more in both pink and yellow cabs.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On the basis of profit, customer base, and customer 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retention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, yellow cabs is a good investment.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408550" y="159725"/>
            <a:ext cx="828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Understanding data, and cleaning it. </a:t>
            </a:r>
            <a:endParaRPr/>
          </a:p>
        </p:txBody>
      </p:sp>
      <p:sp>
        <p:nvSpPr>
          <p:cNvPr id="167" name="Google Shape;167;p36"/>
          <p:cNvSpPr txBox="1"/>
          <p:nvPr>
            <p:ph idx="1" type="body"/>
          </p:nvPr>
        </p:nvSpPr>
        <p:spPr>
          <a:xfrm>
            <a:off x="506425" y="1027350"/>
            <a:ext cx="7938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Data Exploration: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For the purpose of analysis, the following datasets were provided: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>
                <a:solidFill>
                  <a:schemeClr val="dk1"/>
                </a:solidFill>
              </a:rPr>
              <a:t>Transaction_ID.csv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>
                <a:solidFill>
                  <a:schemeClr val="dk1"/>
                </a:solidFill>
              </a:rPr>
              <a:t>city.csv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>
                <a:solidFill>
                  <a:schemeClr val="dk1"/>
                </a:solidFill>
              </a:rPr>
              <a:t>cab_data.csv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>
                <a:solidFill>
                  <a:schemeClr val="dk1"/>
                </a:solidFill>
              </a:rPr>
              <a:t>Customer_ID.csv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de">
                <a:solidFill>
                  <a:schemeClr val="dk1"/>
                </a:solidFill>
              </a:rPr>
              <a:t>None of the fields in the files had any missing values, and did not have to be filled.</a:t>
            </a:r>
            <a:endParaRPr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de">
                <a:solidFill>
                  <a:schemeClr val="dk1"/>
                </a:solidFill>
              </a:rPr>
              <a:t> </a:t>
            </a:r>
            <a:r>
              <a:rPr lang="de">
                <a:solidFill>
                  <a:schemeClr val="dk1"/>
                </a:solidFill>
              </a:rPr>
              <a:t>The outliers present could not be removed and factors such as Kilometers are present. </a:t>
            </a:r>
            <a:endParaRPr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de">
                <a:solidFill>
                  <a:schemeClr val="dk1"/>
                </a:solidFill>
              </a:rPr>
              <a:t>Profit generated for companies was calculated only taking features: Price Charged, and Cost of Trip. Rest of the features are kept constant. </a:t>
            </a:r>
            <a:endParaRPr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de">
                <a:solidFill>
                  <a:schemeClr val="dk1"/>
                </a:solidFill>
              </a:rPr>
              <a:t>City.csv was not merged in the main dataset as the file in itself is self sufficient.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790725" y="2503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data: </a:t>
            </a:r>
            <a:endParaRPr/>
          </a:p>
        </p:txBody>
      </p:sp>
      <p:sp>
        <p:nvSpPr>
          <p:cNvPr id="173" name="Google Shape;173;p37"/>
          <p:cNvSpPr txBox="1"/>
          <p:nvPr/>
        </p:nvSpPr>
        <p:spPr>
          <a:xfrm>
            <a:off x="827575" y="1174650"/>
            <a:ext cx="664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The main data was by merging the following files: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artan"/>
              <a:buChar char="-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Customer_ID.csv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artan"/>
              <a:buChar char="-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Transaction_ID.csv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artan"/>
              <a:buChar char="-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Cab_data.csv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The common features were found, and merged.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The analysis of various factors are considered using the main data, and city data. 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1156500" y="317350"/>
            <a:ext cx="390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/>
              <a:t>Analysis on Area</a:t>
            </a:r>
            <a:endParaRPr sz="2600"/>
          </a:p>
        </p:txBody>
      </p:sp>
      <p:sp>
        <p:nvSpPr>
          <p:cNvPr id="179" name="Google Shape;179;p38"/>
          <p:cNvSpPr txBox="1"/>
          <p:nvPr>
            <p:ph idx="1" type="subTitle"/>
          </p:nvPr>
        </p:nvSpPr>
        <p:spPr>
          <a:xfrm>
            <a:off x="5334825" y="836500"/>
            <a:ext cx="3297000" cy="18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3" y="836500"/>
            <a:ext cx="4536401" cy="41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8"/>
          <p:cNvSpPr txBox="1"/>
          <p:nvPr/>
        </p:nvSpPr>
        <p:spPr>
          <a:xfrm>
            <a:off x="5597350" y="978875"/>
            <a:ext cx="250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New York has the highest percentage of cab users.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San Francisco has the second largest user base of cab users on USA.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75" y="185775"/>
            <a:ext cx="3985525" cy="34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200" y="171225"/>
            <a:ext cx="3985525" cy="3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9"/>
          <p:cNvSpPr txBox="1"/>
          <p:nvPr/>
        </p:nvSpPr>
        <p:spPr>
          <a:xfrm>
            <a:off x="1833150" y="3862075"/>
            <a:ext cx="573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New York has the most female and male cab users in USA.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Chicago has the second highest male and female cab users in USA.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/>
        </p:nvSpPr>
        <p:spPr>
          <a:xfrm>
            <a:off x="444950" y="240275"/>
            <a:ext cx="573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latin typeface="Spartan"/>
                <a:ea typeface="Spartan"/>
                <a:cs typeface="Spartan"/>
                <a:sym typeface="Spartan"/>
              </a:rPr>
              <a:t>Analysis on Customers: </a:t>
            </a:r>
            <a:endParaRPr sz="2800"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25" y="855875"/>
            <a:ext cx="3841064" cy="398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0"/>
          <p:cNvSpPr txBox="1"/>
          <p:nvPr/>
        </p:nvSpPr>
        <p:spPr>
          <a:xfrm>
            <a:off x="4956625" y="1121250"/>
            <a:ext cx="37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4805350" y="1121250"/>
            <a:ext cx="318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Pink cabs have a higher rate of female users than yellow cabs.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14" y="624500"/>
            <a:ext cx="3841064" cy="3982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1"/>
          <p:cNvSpPr txBox="1"/>
          <p:nvPr/>
        </p:nvSpPr>
        <p:spPr>
          <a:xfrm>
            <a:off x="4956625" y="1121250"/>
            <a:ext cx="37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4805350" y="1121250"/>
            <a:ext cx="318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Yellow </a:t>
            </a:r>
            <a:r>
              <a:rPr lang="de">
                <a:latin typeface="Spartan"/>
                <a:ea typeface="Spartan"/>
                <a:cs typeface="Spartan"/>
                <a:sym typeface="Spartan"/>
              </a:rPr>
              <a:t>cabs have a higher rate of male users than yellow cabs.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00" y="481650"/>
            <a:ext cx="5302576" cy="40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2"/>
          <p:cNvSpPr txBox="1"/>
          <p:nvPr/>
        </p:nvSpPr>
        <p:spPr>
          <a:xfrm>
            <a:off x="5864300" y="729700"/>
            <a:ext cx="272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The customers each month is not constant.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artan"/>
              <a:buChar char="●"/>
            </a:pPr>
            <a:r>
              <a:rPr lang="de">
                <a:latin typeface="Spartan"/>
                <a:ea typeface="Spartan"/>
                <a:cs typeface="Spartan"/>
                <a:sym typeface="Spartan"/>
              </a:rPr>
              <a:t>Yellow cabs have a higher customer base than compared to pink cabs.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ische Ästhetik Marketingkampagne by Slidesgo">
  <a:themeElements>
    <a:clrScheme name="Simple Light">
      <a:dk1>
        <a:srgbClr val="423C2D"/>
      </a:dk1>
      <a:lt1>
        <a:srgbClr val="FFFFFF"/>
      </a:lt1>
      <a:dk2>
        <a:srgbClr val="423C2D"/>
      </a:dk2>
      <a:lt2>
        <a:srgbClr val="EEEEEE"/>
      </a:lt2>
      <a:accent1>
        <a:srgbClr val="A8B837"/>
      </a:accent1>
      <a:accent2>
        <a:srgbClr val="D99120"/>
      </a:accent2>
      <a:accent3>
        <a:srgbClr val="CCBB4D"/>
      </a:accent3>
      <a:accent4>
        <a:srgbClr val="CEA657"/>
      </a:accent4>
      <a:accent5>
        <a:srgbClr val="95652D"/>
      </a:accent5>
      <a:accent6>
        <a:srgbClr val="FFFFFF"/>
      </a:accent6>
      <a:hlink>
        <a:srgbClr val="423C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