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0" r:id="rId5"/>
    <p:sldId id="261" r:id="rId6"/>
    <p:sldId id="262" r:id="rId7"/>
    <p:sldId id="264" r:id="rId8"/>
    <p:sldId id="265"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26" autoAdjust="0"/>
    <p:restoredTop sz="94660"/>
  </p:normalViewPr>
  <p:slideViewPr>
    <p:cSldViewPr>
      <p:cViewPr>
        <p:scale>
          <a:sx n="104" d="100"/>
          <a:sy n="104" d="100"/>
        </p:scale>
        <p:origin x="95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FA05DA-E22A-4F55-A296-D9B8960B8635}" type="datetimeFigureOut">
              <a:rPr lang="en-US" smtClean="0"/>
              <a:t>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E82F70-F327-42B2-BE0A-30A5EAB6E7C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E82F70-F327-42B2-BE0A-30A5EAB6E7CA}"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E82F70-F327-42B2-BE0A-30A5EAB6E7CA}"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E82F70-F327-42B2-BE0A-30A5EAB6E7CA}"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E82F70-F327-42B2-BE0A-30A5EAB6E7CA}"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E82F70-F327-42B2-BE0A-30A5EAB6E7CA}"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E82F70-F327-42B2-BE0A-30A5EAB6E7CA}"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E82F70-F327-42B2-BE0A-30A5EAB6E7CA}"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E82F70-F327-42B2-BE0A-30A5EAB6E7CA}"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E82F70-F327-42B2-BE0A-30A5EAB6E7CA}"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21A91E27-C39D-422B-9F4B-F1BDAB4669CC}" type="datetimeFigureOut">
              <a:rPr lang="en-US" smtClean="0"/>
              <a:t>2/6/2023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2193625-71BA-4B90-944A-88DAA59E0DB6}"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A91E27-C39D-422B-9F4B-F1BDAB4669CC}"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93625-71BA-4B90-944A-88DAA59E0D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A91E27-C39D-422B-9F4B-F1BDAB4669CC}"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93625-71BA-4B90-944A-88DAA59E0D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A91E27-C39D-422B-9F4B-F1BDAB4669CC}"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93625-71BA-4B90-944A-88DAA59E0DB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1A91E27-C39D-422B-9F4B-F1BDAB4669CC}"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2193625-71BA-4B90-944A-88DAA59E0DB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A91E27-C39D-422B-9F4B-F1BDAB4669CC}"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93625-71BA-4B90-944A-88DAA59E0DB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1A91E27-C39D-422B-9F4B-F1BDAB4669CC}"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93625-71BA-4B90-944A-88DAA59E0DB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1A91E27-C39D-422B-9F4B-F1BDAB4669CC}"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93625-71BA-4B90-944A-88DAA59E0D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91E27-C39D-422B-9F4B-F1BDAB4669CC}"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93625-71BA-4B90-944A-88DAA59E0D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A91E27-C39D-422B-9F4B-F1BDAB4669CC}"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93625-71BA-4B90-944A-88DAA59E0DB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1A91E27-C39D-422B-9F4B-F1BDAB4669CC}"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93625-71BA-4B90-944A-88DAA59E0DB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1A91E27-C39D-422B-9F4B-F1BDAB4669CC}" type="datetimeFigureOut">
              <a:rPr lang="en-US" smtClean="0"/>
              <a:t>2/6/2023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2193625-71BA-4B90-944A-88DAA59E0DB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2590800"/>
          </a:xfrm>
        </p:spPr>
        <p:txBody>
          <a:bodyPr>
            <a:normAutofit fontScale="90000"/>
          </a:bodyPr>
          <a:lstStyle/>
          <a:p>
            <a:r>
              <a:rPr lang="en-US" sz="2700" dirty="0">
                <a:solidFill>
                  <a:schemeClr val="tx1"/>
                </a:solidFill>
              </a:rPr>
              <a:t>Fundamentals of software engineering</a:t>
            </a:r>
            <a:br>
              <a:rPr lang="en-US" sz="2700" dirty="0">
                <a:solidFill>
                  <a:schemeClr val="tx1"/>
                </a:solidFill>
              </a:rPr>
            </a:br>
            <a:br>
              <a:rPr lang="en-US" sz="2700" dirty="0">
                <a:solidFill>
                  <a:schemeClr val="tx1"/>
                </a:solidFill>
              </a:rPr>
            </a:br>
            <a:r>
              <a:rPr lang="en-US" sz="2200" dirty="0">
                <a:solidFill>
                  <a:schemeClr val="tx1"/>
                </a:solidFill>
              </a:rPr>
              <a:t>COM-560-MSC01</a:t>
            </a:r>
            <a:br>
              <a:rPr lang="en-US" sz="2000" dirty="0">
                <a:solidFill>
                  <a:schemeClr val="tx1"/>
                </a:solidFill>
              </a:rPr>
            </a:br>
            <a:br>
              <a:rPr lang="en-US" sz="2000" dirty="0">
                <a:solidFill>
                  <a:schemeClr val="tx1"/>
                </a:solidFill>
              </a:rPr>
            </a:br>
            <a:r>
              <a:rPr lang="en-US" sz="2000" dirty="0">
                <a:solidFill>
                  <a:schemeClr val="tx1"/>
                </a:solidFill>
              </a:rPr>
              <a:t>HW Milestones</a:t>
            </a:r>
            <a:br>
              <a:rPr lang="en-US" sz="2000" dirty="0">
                <a:solidFill>
                  <a:schemeClr val="tx1"/>
                </a:solidFill>
              </a:rPr>
            </a:br>
            <a:br>
              <a:rPr lang="en-US" sz="2000" dirty="0">
                <a:solidFill>
                  <a:schemeClr val="tx1"/>
                </a:solidFill>
              </a:rPr>
            </a:br>
            <a:br>
              <a:rPr lang="en-US" sz="2000" dirty="0">
                <a:latin typeface="Times New Roman" panose="02020603050405020304" pitchFamily="18" charset="0"/>
                <a:ea typeface="Lato" panose="020F0502020204030203" pitchFamily="34" charset="0"/>
                <a:cs typeface="Times New Roman" panose="02020603050405020304" pitchFamily="18" charset="0"/>
              </a:rPr>
            </a:br>
            <a:endParaRPr lang="en-US" sz="2000" dirty="0">
              <a:solidFill>
                <a:schemeClr val="tx1"/>
              </a:solidFill>
            </a:endParaRPr>
          </a:p>
        </p:txBody>
      </p:sp>
      <p:sp>
        <p:nvSpPr>
          <p:cNvPr id="3" name="Subtitle 2"/>
          <p:cNvSpPr>
            <a:spLocks noGrp="1"/>
          </p:cNvSpPr>
          <p:nvPr>
            <p:ph type="subTitle" idx="1"/>
          </p:nvPr>
        </p:nvSpPr>
        <p:spPr>
          <a:xfrm>
            <a:off x="4953000" y="4724400"/>
            <a:ext cx="4114800" cy="1600200"/>
          </a:xfrm>
        </p:spPr>
        <p:txBody>
          <a:bodyPr>
            <a:normAutofit/>
          </a:bodyPr>
          <a:lstStyle/>
          <a:p>
            <a:r>
              <a:rPr lang="en-US" sz="1800" dirty="0" err="1">
                <a:latin typeface="Times New Roman" panose="02020603050405020304" pitchFamily="18" charset="0"/>
                <a:ea typeface="Lato" panose="020F0502020204030203" pitchFamily="34" charset="0"/>
                <a:cs typeface="Times New Roman" panose="02020603050405020304" pitchFamily="18" charset="0"/>
              </a:rPr>
              <a:t>D</a:t>
            </a:r>
            <a:r>
              <a:rPr lang="en-US" sz="1800" b="0" i="0" strike="noStrike" dirty="0" err="1">
                <a:effectLst/>
                <a:latin typeface="Times New Roman" panose="02020603050405020304" pitchFamily="18" charset="0"/>
                <a:ea typeface="Lato" panose="020F0502020204030203" pitchFamily="34" charset="0"/>
                <a:cs typeface="Times New Roman" panose="02020603050405020304" pitchFamily="18" charset="0"/>
              </a:rPr>
              <a:t>ev</a:t>
            </a:r>
            <a:r>
              <a:rPr lang="en-US" sz="1800" b="0" i="0" u="sng" strike="noStrike" dirty="0" err="1">
                <a:effectLst/>
                <a:latin typeface="Times New Roman" panose="02020603050405020304" pitchFamily="18" charset="0"/>
                <a:ea typeface="Lato" panose="020F0502020204030203" pitchFamily="34" charset="0"/>
                <a:cs typeface="Times New Roman" panose="02020603050405020304" pitchFamily="18" charset="0"/>
              </a:rPr>
              <a:t>_</a:t>
            </a:r>
            <a:r>
              <a:rPr lang="en-US" sz="1800" b="0" i="0" strike="noStrike" dirty="0" err="1">
                <a:effectLst/>
                <a:latin typeface="Times New Roman" panose="02020603050405020304" pitchFamily="18" charset="0"/>
                <a:ea typeface="Lato" panose="020F0502020204030203" pitchFamily="34" charset="0"/>
                <a:cs typeface="Times New Roman" panose="02020603050405020304" pitchFamily="18" charset="0"/>
              </a:rPr>
              <a:t>team</a:t>
            </a:r>
            <a:r>
              <a:rPr lang="en-US" sz="1800" b="0" i="0" u="sng" strike="noStrike" dirty="0">
                <a:effectLst/>
                <a:latin typeface="Times New Roman" panose="02020603050405020304" pitchFamily="18" charset="0"/>
                <a:ea typeface="Lato" panose="020F0502020204030203" pitchFamily="34" charset="0"/>
                <a:cs typeface="Times New Roman" panose="02020603050405020304" pitchFamily="18" charset="0"/>
              </a:rPr>
              <a:t>_</a:t>
            </a:r>
            <a:r>
              <a:rPr lang="en-US" sz="1800" b="0" i="0" strike="noStrike" dirty="0">
                <a:effectLst/>
                <a:latin typeface="Times New Roman" panose="02020603050405020304" pitchFamily="18" charset="0"/>
                <a:ea typeface="Lato" panose="020F0502020204030203" pitchFamily="34" charset="0"/>
                <a:cs typeface="Times New Roman" panose="02020603050405020304" pitchFamily="18" charset="0"/>
              </a:rPr>
              <a:t> 2</a:t>
            </a:r>
          </a:p>
          <a:p>
            <a:endParaRPr lang="en-US" sz="1100" b="0" i="0" dirty="0">
              <a:solidFill>
                <a:srgbClr val="202122"/>
              </a:solidFill>
              <a:effectLst/>
              <a:latin typeface="Times New Roman" panose="02020603050405020304" pitchFamily="18" charset="0"/>
              <a:ea typeface="Lato" panose="020F0502020204030203" pitchFamily="34" charset="0"/>
              <a:cs typeface="Times New Roman" panose="02020603050405020304" pitchFamily="18" charset="0"/>
            </a:endParaRPr>
          </a:p>
          <a:p>
            <a:r>
              <a:rPr lang="en-US" sz="1600" b="0" i="0" dirty="0">
                <a:solidFill>
                  <a:srgbClr val="202122"/>
                </a:solidFill>
                <a:effectLst/>
                <a:latin typeface="Times New Roman" panose="02020603050405020304" pitchFamily="18" charset="0"/>
                <a:ea typeface="Lato" panose="020F0502020204030203" pitchFamily="34" charset="0"/>
                <a:cs typeface="Times New Roman" panose="02020603050405020304" pitchFamily="18" charset="0"/>
              </a:rPr>
              <a:t>Aravind Vudatha</a:t>
            </a:r>
          </a:p>
          <a:p>
            <a:r>
              <a:rPr lang="en-US" sz="1600" b="0" i="0" dirty="0">
                <a:solidFill>
                  <a:srgbClr val="202122"/>
                </a:solidFill>
                <a:effectLst/>
                <a:latin typeface="Times New Roman" panose="02020603050405020304" pitchFamily="18" charset="0"/>
                <a:ea typeface="Lato" panose="020F0502020204030203" pitchFamily="34" charset="0"/>
                <a:cs typeface="Times New Roman" panose="02020603050405020304" pitchFamily="18" charset="0"/>
              </a:rPr>
              <a:t>Vamshi</a:t>
            </a:r>
            <a:r>
              <a:rPr lang="en-US" sz="1600" dirty="0">
                <a:solidFill>
                  <a:srgbClr val="202122"/>
                </a:solidFill>
                <a:latin typeface="Times New Roman" panose="02020603050405020304" pitchFamily="18" charset="0"/>
                <a:ea typeface="Lato" panose="020F0502020204030203" pitchFamily="34" charset="0"/>
                <a:cs typeface="Times New Roman" panose="02020603050405020304" pitchFamily="18" charset="0"/>
              </a:rPr>
              <a:t> </a:t>
            </a:r>
            <a:r>
              <a:rPr lang="en-US" sz="1600" b="0" i="0" dirty="0">
                <a:solidFill>
                  <a:srgbClr val="202122"/>
                </a:solidFill>
                <a:effectLst/>
                <a:latin typeface="Times New Roman" panose="02020603050405020304" pitchFamily="18" charset="0"/>
                <a:ea typeface="Lato" panose="020F0502020204030203" pitchFamily="34" charset="0"/>
                <a:cs typeface="Times New Roman" panose="02020603050405020304" pitchFamily="18" charset="0"/>
              </a:rPr>
              <a:t>Gone</a:t>
            </a:r>
          </a:p>
          <a:p>
            <a:r>
              <a:rPr lang="en-US" sz="1600" b="0" i="0" dirty="0">
                <a:solidFill>
                  <a:srgbClr val="202122"/>
                </a:solidFill>
                <a:effectLst/>
                <a:latin typeface="Times New Roman" panose="02020603050405020304" pitchFamily="18" charset="0"/>
                <a:ea typeface="Lato" panose="020F0502020204030203" pitchFamily="34" charset="0"/>
                <a:cs typeface="Times New Roman" panose="02020603050405020304" pitchFamily="18" charset="0"/>
              </a:rPr>
              <a:t>Lakshmi</a:t>
            </a:r>
            <a:r>
              <a:rPr lang="en-US" sz="1600" dirty="0">
                <a:solidFill>
                  <a:srgbClr val="202122"/>
                </a:solidFill>
                <a:latin typeface="Times New Roman" panose="02020603050405020304" pitchFamily="18" charset="0"/>
                <a:ea typeface="Lato" panose="020F0502020204030203" pitchFamily="34" charset="0"/>
                <a:cs typeface="Times New Roman" panose="02020603050405020304" pitchFamily="18" charset="0"/>
              </a:rPr>
              <a:t> priya</a:t>
            </a:r>
            <a:r>
              <a:rPr lang="en-US" sz="1600" b="0" i="0" dirty="0">
                <a:solidFill>
                  <a:srgbClr val="202122"/>
                </a:solidFill>
                <a:effectLst/>
                <a:latin typeface="Times New Roman" panose="02020603050405020304" pitchFamily="18" charset="0"/>
                <a:ea typeface="Lato" panose="020F0502020204030203" pitchFamily="34" charset="0"/>
                <a:cs typeface="Times New Roman" panose="02020603050405020304" pitchFamily="18" charset="0"/>
              </a:rPr>
              <a:t> Mutyala</a:t>
            </a:r>
          </a:p>
          <a:p>
            <a:endParaRPr lang="en-US" sz="1600" dirty="0">
              <a:latin typeface="Times New Roman" panose="02020603050405020304" pitchFamily="18" charset="0"/>
              <a:ea typeface="Lato" panose="020F0502020204030203"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E101A"/>
                </a:solidFill>
              </a:rPr>
              <a:t>References</a:t>
            </a:r>
            <a:endParaRPr lang="en-US" sz="2800" dirty="0">
              <a:solidFill>
                <a:schemeClr val="tx1"/>
              </a:solidFill>
            </a:endParaRPr>
          </a:p>
        </p:txBody>
      </p:sp>
      <p:sp>
        <p:nvSpPr>
          <p:cNvPr id="3" name="Content Placeholder 2"/>
          <p:cNvSpPr>
            <a:spLocks noGrp="1"/>
          </p:cNvSpPr>
          <p:nvPr>
            <p:ph sz="half" idx="1"/>
          </p:nvPr>
        </p:nvSpPr>
        <p:spPr>
          <a:xfrm>
            <a:off x="342900" y="1371600"/>
            <a:ext cx="8458200" cy="4953000"/>
          </a:xfrm>
        </p:spPr>
        <p:txBody>
          <a:bodyPr>
            <a:noAutofit/>
          </a:bodyPr>
          <a:lstStyle/>
          <a:p>
            <a:r>
              <a:rPr lang="en-US" sz="1800" dirty="0">
                <a:latin typeface="Times New Roman" pitchFamily="18" charset="0"/>
                <a:cs typeface="Times New Roman" pitchFamily="18" charset="0"/>
              </a:rPr>
              <a:t>Lo, S. K., Lu, Q., Wang, C., Paik, H. Y., &amp; Zhu, L. (2021). A systematic literature review on federated machine learning: From a software engineering perspective. </a:t>
            </a:r>
            <a:r>
              <a:rPr lang="en-US" sz="1800" i="1" dirty="0">
                <a:latin typeface="Times New Roman" pitchFamily="18" charset="0"/>
                <a:cs typeface="Times New Roman" pitchFamily="18" charset="0"/>
              </a:rPr>
              <a:t>ACM Computing Surveys (CSUR)</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54</a:t>
            </a:r>
            <a:r>
              <a:rPr lang="en-US" sz="1800" dirty="0">
                <a:latin typeface="Times New Roman" pitchFamily="18" charset="0"/>
                <a:cs typeface="Times New Roman" pitchFamily="18" charset="0"/>
              </a:rPr>
              <a:t>(5), 1-39.</a:t>
            </a:r>
          </a:p>
          <a:p>
            <a:r>
              <a:rPr lang="en-US" sz="1800" dirty="0">
                <a:latin typeface="Times New Roman" pitchFamily="18" charset="0"/>
                <a:cs typeface="Times New Roman" pitchFamily="18" charset="0"/>
              </a:rPr>
              <a:t>Munn, Z., </a:t>
            </a:r>
            <a:r>
              <a:rPr lang="en-US" sz="1800" dirty="0" err="1">
                <a:latin typeface="Times New Roman" pitchFamily="18" charset="0"/>
                <a:cs typeface="Times New Roman" pitchFamily="18" charset="0"/>
              </a:rPr>
              <a:t>Aromataris</a:t>
            </a:r>
            <a:r>
              <a:rPr lang="en-US" sz="1800" dirty="0">
                <a:latin typeface="Times New Roman" pitchFamily="18" charset="0"/>
                <a:cs typeface="Times New Roman" pitchFamily="18" charset="0"/>
              </a:rPr>
              <a:t>, E., </a:t>
            </a:r>
            <a:r>
              <a:rPr lang="en-US" sz="1800" dirty="0" err="1">
                <a:latin typeface="Times New Roman" pitchFamily="18" charset="0"/>
                <a:cs typeface="Times New Roman" pitchFamily="18" charset="0"/>
              </a:rPr>
              <a:t>Tufanaru</a:t>
            </a:r>
            <a:r>
              <a:rPr lang="en-US" sz="1800" dirty="0">
                <a:latin typeface="Times New Roman" pitchFamily="18" charset="0"/>
                <a:cs typeface="Times New Roman" pitchFamily="18" charset="0"/>
              </a:rPr>
              <a:t>, C., Stern, C., </a:t>
            </a:r>
            <a:r>
              <a:rPr lang="en-US" sz="1800" dirty="0" err="1">
                <a:latin typeface="Times New Roman" pitchFamily="18" charset="0"/>
                <a:cs typeface="Times New Roman" pitchFamily="18" charset="0"/>
              </a:rPr>
              <a:t>Porritt</a:t>
            </a:r>
            <a:r>
              <a:rPr lang="en-US" sz="1800" dirty="0">
                <a:latin typeface="Times New Roman" pitchFamily="18" charset="0"/>
                <a:cs typeface="Times New Roman" pitchFamily="18" charset="0"/>
              </a:rPr>
              <a:t>, K., Farrow, J., ... &amp; Jordan, Z. (2019). The development of software to support multiple systematic review types: the Joanna Briggs Institute System for the Unified Management, Assessment and Review of Information (JBI SUMARI). </a:t>
            </a:r>
            <a:r>
              <a:rPr lang="en-US" sz="1800" i="1" dirty="0">
                <a:latin typeface="Times New Roman" pitchFamily="18" charset="0"/>
                <a:cs typeface="Times New Roman" pitchFamily="18" charset="0"/>
              </a:rPr>
              <a:t>JBI Evidence Implementation</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17</a:t>
            </a:r>
            <a:r>
              <a:rPr lang="en-US" sz="1800" dirty="0">
                <a:latin typeface="Times New Roman" pitchFamily="18" charset="0"/>
                <a:cs typeface="Times New Roman" pitchFamily="18" charset="0"/>
              </a:rPr>
              <a:t>(1), 36-43.</a:t>
            </a:r>
          </a:p>
          <a:p>
            <a:r>
              <a:rPr lang="en-US" sz="1800" dirty="0">
                <a:latin typeface="Times New Roman" pitchFamily="18" charset="0"/>
                <a:cs typeface="Times New Roman" pitchFamily="18" charset="0"/>
              </a:rPr>
              <a:t>Nielsen, C. B., Larsen, P. G., Fitzgerald, J., Woodcock, J., &amp; </a:t>
            </a:r>
            <a:r>
              <a:rPr lang="en-US" sz="1800" dirty="0" err="1">
                <a:latin typeface="Times New Roman" pitchFamily="18" charset="0"/>
                <a:cs typeface="Times New Roman" pitchFamily="18" charset="0"/>
              </a:rPr>
              <a:t>Peleska</a:t>
            </a:r>
            <a:r>
              <a:rPr lang="en-US" sz="1800" dirty="0">
                <a:latin typeface="Times New Roman" pitchFamily="18" charset="0"/>
                <a:cs typeface="Times New Roman" pitchFamily="18" charset="0"/>
              </a:rPr>
              <a:t>, J. (2015). Systems of systems engineering: basic concepts, model-based techniques, and research directions. </a:t>
            </a:r>
            <a:r>
              <a:rPr lang="en-US" sz="1800" i="1" dirty="0">
                <a:latin typeface="Times New Roman" pitchFamily="18" charset="0"/>
                <a:cs typeface="Times New Roman" pitchFamily="18" charset="0"/>
              </a:rPr>
              <a:t>ACM Computing Surveys (CSUR)</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48</a:t>
            </a:r>
            <a:r>
              <a:rPr lang="en-US" sz="1800" dirty="0">
                <a:latin typeface="Times New Roman" pitchFamily="18" charset="0"/>
                <a:cs typeface="Times New Roman" pitchFamily="18" charset="0"/>
              </a:rPr>
              <a:t>(2), 1-41.</a:t>
            </a:r>
          </a:p>
          <a:p>
            <a:r>
              <a:rPr lang="en-US" sz="1800" dirty="0" err="1">
                <a:latin typeface="Times New Roman" pitchFamily="18" charset="0"/>
                <a:cs typeface="Times New Roman" pitchFamily="18" charset="0"/>
              </a:rPr>
              <a:t>Saini</a:t>
            </a:r>
            <a:r>
              <a:rPr lang="en-US" sz="1800" dirty="0">
                <a:latin typeface="Times New Roman" pitchFamily="18" charset="0"/>
                <a:cs typeface="Times New Roman" pitchFamily="18" charset="0"/>
              </a:rPr>
              <a:t>, M., &amp; </a:t>
            </a:r>
            <a:r>
              <a:rPr lang="en-US" sz="1800" dirty="0" err="1">
                <a:latin typeface="Times New Roman" pitchFamily="18" charset="0"/>
                <a:cs typeface="Times New Roman" pitchFamily="18" charset="0"/>
              </a:rPr>
              <a:t>Kaur</a:t>
            </a:r>
            <a:r>
              <a:rPr lang="en-US" sz="1800" dirty="0">
                <a:latin typeface="Times New Roman" pitchFamily="18" charset="0"/>
                <a:cs typeface="Times New Roman" pitchFamily="18" charset="0"/>
              </a:rPr>
              <a:t>, K. (2014). A review of open source software development life cycle models. </a:t>
            </a:r>
            <a:r>
              <a:rPr lang="en-US" sz="1800" i="1" dirty="0">
                <a:latin typeface="Times New Roman" pitchFamily="18" charset="0"/>
                <a:cs typeface="Times New Roman" pitchFamily="18" charset="0"/>
              </a:rPr>
              <a:t>International Journal of Software Engineering and Its Applications</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8</a:t>
            </a:r>
            <a:r>
              <a:rPr lang="en-US" sz="1800" dirty="0">
                <a:latin typeface="Times New Roman" pitchFamily="18" charset="0"/>
                <a:cs typeface="Times New Roman" pitchFamily="18" charset="0"/>
              </a:rPr>
              <a:t>(3), 417-434</a:t>
            </a:r>
            <a:r>
              <a:rPr lang="en-US" sz="2000" dirty="0">
                <a:latin typeface="Times New Roman" pitchFamily="18" charset="0"/>
                <a:cs typeface="Times New Roman" pitchFamily="18" charset="0"/>
              </a:rPr>
              <a:t>.</a:t>
            </a:r>
          </a:p>
          <a:p>
            <a:pPr marL="514350" indent="0">
              <a:buNone/>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563562"/>
          </a:xfrm>
        </p:spPr>
        <p:txBody>
          <a:bodyPr>
            <a:normAutofit fontScale="90000"/>
          </a:bodyPr>
          <a:lstStyle/>
          <a:p>
            <a:r>
              <a:rPr lang="en-US" sz="3200" b="1" dirty="0">
                <a:solidFill>
                  <a:schemeClr val="tx1"/>
                </a:solidFill>
              </a:rPr>
              <a:t>The History of software engineering</a:t>
            </a:r>
            <a:endParaRPr lang="en-US" sz="3200" dirty="0">
              <a:solidFill>
                <a:schemeClr val="tx1"/>
              </a:solidFill>
            </a:endParaRPr>
          </a:p>
        </p:txBody>
      </p:sp>
      <p:sp>
        <p:nvSpPr>
          <p:cNvPr id="3" name="Content Placeholder 2"/>
          <p:cNvSpPr>
            <a:spLocks noGrp="1"/>
          </p:cNvSpPr>
          <p:nvPr>
            <p:ph sz="half" idx="1"/>
          </p:nvPr>
        </p:nvSpPr>
        <p:spPr>
          <a:xfrm>
            <a:off x="457200" y="990600"/>
            <a:ext cx="3886200" cy="5791200"/>
          </a:xfrm>
        </p:spPr>
        <p:txBody>
          <a:bodyPr>
            <a:normAutofit/>
          </a:bodyPr>
          <a:lstStyle/>
          <a:p>
            <a:pPr marL="514350" indent="-514350">
              <a:buFont typeface="Wingdings" pitchFamily="2" charset="2"/>
              <a:buChar char="Ø"/>
            </a:pPr>
            <a:r>
              <a:rPr lang="en-US" sz="1600" dirty="0">
                <a:latin typeface="Times New Roman" pitchFamily="18" charset="0"/>
                <a:cs typeface="Times New Roman" pitchFamily="18" charset="0"/>
              </a:rPr>
              <a:t>It was the late 1950s, and new computer technology was rapidly expanding, yet software engineering was a fledgling practice field.</a:t>
            </a:r>
          </a:p>
          <a:p>
            <a:pPr marL="514350" indent="-514350">
              <a:buFont typeface="Wingdings" pitchFamily="2" charset="2"/>
              <a:buChar char="Ø"/>
            </a:pPr>
            <a:r>
              <a:rPr lang="en-US" sz="1600" dirty="0">
                <a:latin typeface="Times New Roman" pitchFamily="18" charset="0"/>
                <a:cs typeface="Times New Roman" pitchFamily="18" charset="0"/>
              </a:rPr>
              <a:t>This is due to the continual changes in software development, evolving standards, and new technologies.</a:t>
            </a:r>
          </a:p>
          <a:p>
            <a:pPr marL="514350" indent="-514350">
              <a:buFont typeface="Wingdings" pitchFamily="2" charset="2"/>
              <a:buChar char="Ø"/>
            </a:pPr>
            <a:r>
              <a:rPr lang="en-US" sz="1600" dirty="0">
                <a:latin typeface="Times New Roman" pitchFamily="18" charset="0"/>
                <a:cs typeface="Times New Roman" pitchFamily="18" charset="0"/>
              </a:rPr>
              <a:t>The main driver of the adoption of software engineering was the need to improve automation and reduce the cost of software development.</a:t>
            </a:r>
          </a:p>
          <a:p>
            <a:pPr marL="514350" indent="-514350">
              <a:buFont typeface="Wingdings" pitchFamily="2" charset="2"/>
              <a:buChar char="Ø"/>
            </a:pPr>
            <a:endParaRPr lang="en-US" sz="1800" dirty="0">
              <a:latin typeface="Times New Roman" pitchFamily="18" charset="0"/>
              <a:cs typeface="Times New Roman" pitchFamily="18" charset="0"/>
            </a:endParaRPr>
          </a:p>
        </p:txBody>
      </p:sp>
      <p:pic>
        <p:nvPicPr>
          <p:cNvPr id="6" name="Picture 5" descr="The history of coding and software engineering | Hack Reactor"/>
          <p:cNvPicPr/>
          <p:nvPr/>
        </p:nvPicPr>
        <p:blipFill>
          <a:blip r:embed="rId3"/>
          <a:srcRect/>
          <a:stretch>
            <a:fillRect/>
          </a:stretch>
        </p:blipFill>
        <p:spPr bwMode="auto">
          <a:xfrm>
            <a:off x="4419600" y="1211078"/>
            <a:ext cx="4191000" cy="2057400"/>
          </a:xfrm>
          <a:prstGeom prst="rect">
            <a:avLst/>
          </a:prstGeom>
          <a:noFill/>
          <a:ln w="9525">
            <a:noFill/>
            <a:miter lim="800000"/>
            <a:headEnd/>
            <a:tailEnd/>
          </a:ln>
        </p:spPr>
      </p:pic>
      <p:pic>
        <p:nvPicPr>
          <p:cNvPr id="4" name="Picture 2" descr="Quick History of Software Engineering">
            <a:extLst>
              <a:ext uri="{FF2B5EF4-FFF2-40B4-BE49-F238E27FC236}">
                <a16:creationId xmlns:a16="http://schemas.microsoft.com/office/drawing/2014/main" id="{0010E15D-53C7-95D4-1F10-3478B124F00A}"/>
              </a:ext>
            </a:extLst>
          </p:cNvPr>
          <p:cNvPicPr>
            <a:picLocks noChangeAspect="1" noChangeArrowheads="1"/>
          </p:cNvPicPr>
          <p:nvPr/>
        </p:nvPicPr>
        <p:blipFill>
          <a:blip r:embed="rId4"/>
          <a:srcRect l="5357" t="10667" r="7143" b="14667"/>
          <a:stretch>
            <a:fillRect/>
          </a:stretch>
        </p:blipFill>
        <p:spPr bwMode="auto">
          <a:xfrm>
            <a:off x="281787" y="3916362"/>
            <a:ext cx="4191000" cy="2590800"/>
          </a:xfrm>
          <a:prstGeom prst="rect">
            <a:avLst/>
          </a:prstGeom>
          <a:noFill/>
        </p:spPr>
      </p:pic>
      <p:sp>
        <p:nvSpPr>
          <p:cNvPr id="7" name="TextBox 6">
            <a:extLst>
              <a:ext uri="{FF2B5EF4-FFF2-40B4-BE49-F238E27FC236}">
                <a16:creationId xmlns:a16="http://schemas.microsoft.com/office/drawing/2014/main" id="{28513800-57B9-88AC-1D91-1B32BEC07B49}"/>
              </a:ext>
            </a:extLst>
          </p:cNvPr>
          <p:cNvSpPr txBox="1"/>
          <p:nvPr/>
        </p:nvSpPr>
        <p:spPr>
          <a:xfrm>
            <a:off x="4518813" y="3565157"/>
            <a:ext cx="4495800" cy="3293209"/>
          </a:xfrm>
          <a:prstGeom prst="rect">
            <a:avLst/>
          </a:prstGeom>
          <a:noFill/>
        </p:spPr>
        <p:txBody>
          <a:bodyPr wrap="square">
            <a:spAutoFit/>
          </a:bodyPr>
          <a:lstStyle/>
          <a:p>
            <a:pPr marL="514350" indent="-514350">
              <a:buFont typeface="Wingdings" pitchFamily="2" charset="2"/>
              <a:buChar char="Ø"/>
            </a:pPr>
            <a:r>
              <a:rPr lang="en-US" sz="1600" dirty="0">
                <a:latin typeface="Times New Roman" pitchFamily="18" charset="0"/>
                <a:cs typeface="Times New Roman" pitchFamily="18" charset="0"/>
              </a:rPr>
              <a:t>The history of software engineering can be divided into three phases. </a:t>
            </a:r>
          </a:p>
          <a:p>
            <a:pPr marL="514350" indent="-514350">
              <a:buFont typeface="Wingdings" pitchFamily="2" charset="2"/>
              <a:buChar char="Ø"/>
            </a:pPr>
            <a:endParaRPr lang="en-US" sz="1600" dirty="0">
              <a:latin typeface="Times New Roman" pitchFamily="18" charset="0"/>
              <a:cs typeface="Times New Roman" pitchFamily="18" charset="0"/>
            </a:endParaRPr>
          </a:p>
          <a:p>
            <a:pPr marL="514350" indent="-514350">
              <a:buFont typeface="Wingdings" pitchFamily="2" charset="2"/>
              <a:buChar char="Ø"/>
            </a:pPr>
            <a:r>
              <a:rPr lang="en-US" sz="1600" dirty="0">
                <a:latin typeface="Times New Roman" pitchFamily="18" charset="0"/>
                <a:cs typeface="Times New Roman" pitchFamily="18" charset="0"/>
              </a:rPr>
              <a:t>The first phase dates from the 1930s when the first software engineering books appeared. </a:t>
            </a:r>
          </a:p>
          <a:p>
            <a:pPr marL="514350" indent="-514350">
              <a:buFont typeface="Wingdings" pitchFamily="2" charset="2"/>
              <a:buChar char="Ø"/>
            </a:pPr>
            <a:endParaRPr lang="en-US" sz="1600" dirty="0">
              <a:latin typeface="Times New Roman" pitchFamily="18" charset="0"/>
              <a:cs typeface="Times New Roman" pitchFamily="18" charset="0"/>
            </a:endParaRPr>
          </a:p>
          <a:p>
            <a:pPr marL="514350" indent="-514350">
              <a:buFont typeface="Wingdings" pitchFamily="2" charset="2"/>
              <a:buChar char="Ø"/>
            </a:pPr>
            <a:r>
              <a:rPr lang="en-US" sz="1600" dirty="0">
                <a:latin typeface="Times New Roman" pitchFamily="18" charset="0"/>
                <a:cs typeface="Times New Roman" pitchFamily="18" charset="0"/>
              </a:rPr>
              <a:t>The second phase is dated to the 1950s when the field emerged and became an independent academic discipline.</a:t>
            </a:r>
          </a:p>
          <a:p>
            <a:pPr marL="514350" indent="-514350">
              <a:buFont typeface="Wingdings" pitchFamily="2" charset="2"/>
              <a:buChar char="Ø"/>
            </a:pPr>
            <a:endParaRPr lang="en-US" sz="1600" dirty="0">
              <a:latin typeface="Times New Roman" pitchFamily="18" charset="0"/>
              <a:cs typeface="Times New Roman" pitchFamily="18" charset="0"/>
            </a:endParaRPr>
          </a:p>
          <a:p>
            <a:pPr marL="514350" indent="-514350">
              <a:buFont typeface="Wingdings" pitchFamily="2" charset="2"/>
              <a:buChar char="Ø"/>
            </a:pPr>
            <a:r>
              <a:rPr lang="en-US" sz="1600" dirty="0">
                <a:latin typeface="Times New Roman" pitchFamily="18" charset="0"/>
                <a:cs typeface="Times New Roman" pitchFamily="18" charset="0"/>
              </a:rPr>
              <a:t> The third phase started around the late 1960s when large software companies began to use software engineers.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b="1" dirty="0">
                <a:solidFill>
                  <a:schemeClr val="tx1"/>
                </a:solidFill>
              </a:rPr>
              <a:t>The History of software engineering</a:t>
            </a:r>
            <a:endParaRPr lang="en-US" sz="2800" dirty="0">
              <a:solidFill>
                <a:schemeClr val="tx1"/>
              </a:solidFill>
            </a:endParaRPr>
          </a:p>
        </p:txBody>
      </p:sp>
      <p:sp>
        <p:nvSpPr>
          <p:cNvPr id="3" name="Content Placeholder 2"/>
          <p:cNvSpPr>
            <a:spLocks noGrp="1"/>
          </p:cNvSpPr>
          <p:nvPr>
            <p:ph sz="half" idx="1"/>
          </p:nvPr>
        </p:nvSpPr>
        <p:spPr>
          <a:xfrm>
            <a:off x="381000" y="1676400"/>
            <a:ext cx="3962400" cy="4015581"/>
          </a:xfrm>
        </p:spPr>
        <p:txBody>
          <a:bodyPr>
            <a:normAutofit/>
          </a:bodyPr>
          <a:lstStyle/>
          <a:p>
            <a:pPr marL="514350" indent="-514350">
              <a:buFont typeface="Wingdings" pitchFamily="2" charset="2"/>
              <a:buChar char="Ø"/>
            </a:pPr>
            <a:r>
              <a:rPr lang="en-US" sz="1600" dirty="0">
                <a:latin typeface="Times New Roman" pitchFamily="18" charset="0"/>
                <a:cs typeface="Times New Roman" pitchFamily="18" charset="0"/>
              </a:rPr>
              <a:t>Software engineering has existed for decades, and with the advances in programming languages, technology, and software tools, it is only a matter of time before it will finally become a true engineering discipline.</a:t>
            </a:r>
          </a:p>
          <a:p>
            <a:pPr marL="514350" indent="-514350">
              <a:buFont typeface="Wingdings" pitchFamily="2" charset="2"/>
              <a:buChar char="Ø"/>
            </a:pPr>
            <a:r>
              <a:rPr lang="en-US" sz="1600" dirty="0">
                <a:latin typeface="Times New Roman" pitchFamily="18" charset="0"/>
                <a:cs typeface="Times New Roman" pitchFamily="18" charset="0"/>
              </a:rPr>
              <a:t>The term software engineering is often used in ways incompatible with the practices of professional software developers and some academic community members.</a:t>
            </a:r>
          </a:p>
        </p:txBody>
      </p:sp>
      <p:pic>
        <p:nvPicPr>
          <p:cNvPr id="32770" name="Picture 2" descr="What is Software Engineering? - Media Maya"/>
          <p:cNvPicPr>
            <a:picLocks noChangeAspect="1" noChangeArrowheads="1"/>
          </p:cNvPicPr>
          <p:nvPr/>
        </p:nvPicPr>
        <p:blipFill>
          <a:blip r:embed="rId3"/>
          <a:srcRect/>
          <a:stretch>
            <a:fillRect/>
          </a:stretch>
        </p:blipFill>
        <p:spPr bwMode="auto">
          <a:xfrm>
            <a:off x="4495800" y="1295400"/>
            <a:ext cx="4343400" cy="3886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a:solidFill>
                  <a:srgbClr val="0E101A"/>
                </a:solidFill>
              </a:rPr>
              <a:t>SDLC concepts</a:t>
            </a:r>
            <a:endParaRPr lang="en-US" sz="2800" dirty="0">
              <a:solidFill>
                <a:schemeClr val="tx1"/>
              </a:solidFill>
            </a:endParaRPr>
          </a:p>
        </p:txBody>
      </p:sp>
      <p:sp>
        <p:nvSpPr>
          <p:cNvPr id="3" name="Content Placeholder 2"/>
          <p:cNvSpPr>
            <a:spLocks noGrp="1"/>
          </p:cNvSpPr>
          <p:nvPr>
            <p:ph sz="half" idx="1"/>
          </p:nvPr>
        </p:nvSpPr>
        <p:spPr>
          <a:xfrm>
            <a:off x="457200" y="1828800"/>
            <a:ext cx="4267200" cy="4648200"/>
          </a:xfrm>
        </p:spPr>
        <p:txBody>
          <a:bodyPr>
            <a:normAutofit/>
          </a:bodyPr>
          <a:lstStyle/>
          <a:p>
            <a:pPr marL="514350" indent="-514350">
              <a:buFont typeface="Wingdings" pitchFamily="2" charset="2"/>
              <a:buChar char="Ø"/>
            </a:pPr>
            <a:r>
              <a:rPr lang="en-US" sz="1600" dirty="0">
                <a:latin typeface="Times New Roman" pitchFamily="18" charset="0"/>
                <a:cs typeface="Times New Roman" pitchFamily="18" charset="0"/>
              </a:rPr>
              <a:t>A software development life cycle is an iterative sequence of steps and activities used for developing software. </a:t>
            </a:r>
          </a:p>
          <a:p>
            <a:pPr marL="514350" indent="-514350">
              <a:buFont typeface="Wingdings" pitchFamily="2" charset="2"/>
              <a:buChar char="Ø"/>
            </a:pPr>
            <a:r>
              <a:rPr lang="en-US" sz="1600" dirty="0">
                <a:latin typeface="Times New Roman" pitchFamily="18" charset="0"/>
                <a:cs typeface="Times New Roman" pitchFamily="18" charset="0"/>
              </a:rPr>
              <a:t>The life cycle involves a set of procedures to ensure software quality throughout its entire development.</a:t>
            </a:r>
          </a:p>
          <a:p>
            <a:pPr marL="514350" indent="-514350">
              <a:buFont typeface="Wingdings" pitchFamily="2" charset="2"/>
              <a:buChar char="Ø"/>
            </a:pPr>
            <a:r>
              <a:rPr lang="en-US" sz="1600" dirty="0">
                <a:latin typeface="Times New Roman" pitchFamily="18" charset="0"/>
                <a:cs typeface="Times New Roman" pitchFamily="18" charset="0"/>
              </a:rPr>
              <a:t>It has been widely applied in some industries, such as financial institutions, telecoms, and insurance. </a:t>
            </a:r>
          </a:p>
          <a:p>
            <a:pPr marL="514350" indent="-514350">
              <a:buFont typeface="Wingdings" pitchFamily="2" charset="2"/>
              <a:buChar char="Ø"/>
            </a:pPr>
            <a:r>
              <a:rPr lang="en-US" sz="1600" dirty="0">
                <a:latin typeface="Times New Roman" pitchFamily="18" charset="0"/>
                <a:cs typeface="Times New Roman" pitchFamily="18" charset="0"/>
              </a:rPr>
              <a:t>The model's primary purpose is to facilitate the creation of quality software that is consistent, understandable, and verifiable software.</a:t>
            </a:r>
          </a:p>
        </p:txBody>
      </p:sp>
      <p:pic>
        <p:nvPicPr>
          <p:cNvPr id="34818" name="Picture 2" descr="Leading 6 Software Development Life Cycle (SDLC) Procedures"/>
          <p:cNvPicPr>
            <a:picLocks noChangeAspect="1" noChangeArrowheads="1"/>
          </p:cNvPicPr>
          <p:nvPr/>
        </p:nvPicPr>
        <p:blipFill>
          <a:blip r:embed="rId3"/>
          <a:srcRect/>
          <a:stretch>
            <a:fillRect/>
          </a:stretch>
        </p:blipFill>
        <p:spPr bwMode="auto">
          <a:xfrm>
            <a:off x="4876800" y="1295401"/>
            <a:ext cx="3962400" cy="4343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E101A"/>
                </a:solidFill>
              </a:rPr>
              <a:t>SDLC concepts</a:t>
            </a:r>
            <a:endParaRPr lang="en-US" sz="2800" dirty="0">
              <a:solidFill>
                <a:schemeClr val="tx1"/>
              </a:solidFill>
            </a:endParaRPr>
          </a:p>
        </p:txBody>
      </p:sp>
      <p:sp>
        <p:nvSpPr>
          <p:cNvPr id="3" name="Content Placeholder 2"/>
          <p:cNvSpPr>
            <a:spLocks noGrp="1"/>
          </p:cNvSpPr>
          <p:nvPr>
            <p:ph sz="half" idx="1"/>
          </p:nvPr>
        </p:nvSpPr>
        <p:spPr>
          <a:xfrm>
            <a:off x="228600" y="1371600"/>
            <a:ext cx="5562600" cy="5334000"/>
          </a:xfrm>
        </p:spPr>
        <p:txBody>
          <a:bodyPr>
            <a:normAutofit/>
          </a:bodyPr>
          <a:lstStyle/>
          <a:p>
            <a:pPr marL="514350" indent="-514350">
              <a:buFont typeface="Wingdings" pitchFamily="2" charset="2"/>
              <a:buChar char="Ø"/>
            </a:pPr>
            <a:r>
              <a:rPr lang="en-US" sz="1600" dirty="0">
                <a:latin typeface="Times New Roman" pitchFamily="18" charset="0"/>
                <a:cs typeface="Times New Roman" pitchFamily="18" charset="0"/>
              </a:rPr>
              <a:t>The Software Development Life Cycle starts with The Analysis phase, where we define the software requirements, the user behavior, and the solution to meet the requirements. </a:t>
            </a:r>
          </a:p>
          <a:p>
            <a:pPr marL="514350" indent="-514350">
              <a:buFont typeface="Wingdings" pitchFamily="2" charset="2"/>
              <a:buChar char="Ø"/>
            </a:pPr>
            <a:r>
              <a:rPr lang="en-US" sz="1600" dirty="0">
                <a:latin typeface="Times New Roman" pitchFamily="18" charset="0"/>
                <a:cs typeface="Times New Roman" pitchFamily="18" charset="0"/>
              </a:rPr>
              <a:t>The next phase is the Planning phase, where we work together to plan the project and its features.</a:t>
            </a:r>
          </a:p>
          <a:p>
            <a:pPr marL="514350" indent="-514350">
              <a:buFont typeface="Wingdings" pitchFamily="2" charset="2"/>
              <a:buChar char="Ø"/>
            </a:pPr>
            <a:r>
              <a:rPr lang="en-US" sz="1600" dirty="0">
                <a:latin typeface="Times New Roman" pitchFamily="18" charset="0"/>
                <a:cs typeface="Times New Roman" pitchFamily="18" charset="0"/>
              </a:rPr>
              <a:t>The third phase is the Design phase, where we work together to design the software. The design should follow the user behavior and the technology as the requirements decide. </a:t>
            </a:r>
          </a:p>
          <a:p>
            <a:pPr marL="514350" indent="-514350">
              <a:buFont typeface="Wingdings" pitchFamily="2" charset="2"/>
              <a:buChar char="Ø"/>
            </a:pPr>
            <a:r>
              <a:rPr lang="en-US" sz="1600" dirty="0">
                <a:latin typeface="Times New Roman" pitchFamily="18" charset="0"/>
                <a:cs typeface="Times New Roman" pitchFamily="18" charset="0"/>
              </a:rPr>
              <a:t>The Software Development Life Cycle ends with the Implementation phase, where we implement the project and its features. It is the last phase; we may have to implement more than once, but when we think we have done enough testing to ensure the project meets the requirements.</a:t>
            </a:r>
          </a:p>
        </p:txBody>
      </p:sp>
      <p:pic>
        <p:nvPicPr>
          <p:cNvPr id="36868" name="Picture 4" descr="Systems development life cycle (SDLC) - Mission Control"/>
          <p:cNvPicPr>
            <a:picLocks noChangeAspect="1" noChangeArrowheads="1"/>
          </p:cNvPicPr>
          <p:nvPr/>
        </p:nvPicPr>
        <p:blipFill>
          <a:blip r:embed="rId3"/>
          <a:srcRect/>
          <a:stretch>
            <a:fillRect/>
          </a:stretch>
        </p:blipFill>
        <p:spPr bwMode="auto">
          <a:xfrm>
            <a:off x="5853081" y="1524000"/>
            <a:ext cx="3048000" cy="3200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a:solidFill>
                  <a:srgbClr val="0E101A"/>
                </a:solidFill>
              </a:rPr>
              <a:t>Agile / Agile Manifesto</a:t>
            </a:r>
            <a:endParaRPr lang="en-US" sz="2800" dirty="0">
              <a:solidFill>
                <a:schemeClr val="tx1"/>
              </a:solidFill>
            </a:endParaRPr>
          </a:p>
        </p:txBody>
      </p:sp>
      <p:sp>
        <p:nvSpPr>
          <p:cNvPr id="3" name="Content Placeholder 2"/>
          <p:cNvSpPr>
            <a:spLocks noGrp="1"/>
          </p:cNvSpPr>
          <p:nvPr>
            <p:ph sz="half" idx="1"/>
          </p:nvPr>
        </p:nvSpPr>
        <p:spPr>
          <a:xfrm>
            <a:off x="437256" y="1143000"/>
            <a:ext cx="4267200" cy="5105400"/>
          </a:xfrm>
        </p:spPr>
        <p:txBody>
          <a:bodyPr>
            <a:normAutofit/>
          </a:bodyPr>
          <a:lstStyle/>
          <a:p>
            <a:pPr marL="514350" indent="-514350">
              <a:buFont typeface="Wingdings" pitchFamily="2" charset="2"/>
              <a:buChar char="Ø"/>
            </a:pPr>
            <a:r>
              <a:rPr lang="en-US" sz="1700" dirty="0">
                <a:latin typeface="Times New Roman" pitchFamily="18" charset="0"/>
                <a:cs typeface="Times New Roman" pitchFamily="18" charset="0"/>
              </a:rPr>
              <a:t>Agile software development is a set of practices and philosophies that encourages, but does not require, unplanned incremental development. </a:t>
            </a:r>
          </a:p>
          <a:p>
            <a:pPr marL="0" indent="0">
              <a:buNone/>
            </a:pPr>
            <a:endParaRPr lang="en-US" sz="1700" dirty="0">
              <a:latin typeface="Times New Roman" pitchFamily="18" charset="0"/>
              <a:cs typeface="Times New Roman" pitchFamily="18" charset="0"/>
            </a:endParaRPr>
          </a:p>
          <a:p>
            <a:pPr marL="514350" indent="-514350">
              <a:buFont typeface="Wingdings" pitchFamily="2" charset="2"/>
              <a:buChar char="Ø"/>
            </a:pPr>
            <a:r>
              <a:rPr lang="en-US" sz="1700" dirty="0">
                <a:latin typeface="Times New Roman" pitchFamily="18" charset="0"/>
                <a:cs typeface="Times New Roman" pitchFamily="18" charset="0"/>
              </a:rPr>
              <a:t>Agile development is software development that encourages continuous, short cycles of planning, building, testing, and improving, resulting in a working product as fast as possible. </a:t>
            </a:r>
          </a:p>
          <a:p>
            <a:pPr marL="514350" indent="-514350">
              <a:buFont typeface="Wingdings" pitchFamily="2" charset="2"/>
              <a:buChar char="Ø"/>
            </a:pPr>
            <a:endParaRPr lang="en-US" sz="2000" dirty="0">
              <a:latin typeface="Times New Roman" pitchFamily="18" charset="0"/>
              <a:cs typeface="Times New Roman" pitchFamily="18" charset="0"/>
            </a:endParaRPr>
          </a:p>
        </p:txBody>
      </p:sp>
      <p:pic>
        <p:nvPicPr>
          <p:cNvPr id="38914" name="Picture 2" descr="Agile Principles Explained"/>
          <p:cNvPicPr>
            <a:picLocks noChangeAspect="1" noChangeArrowheads="1"/>
          </p:cNvPicPr>
          <p:nvPr/>
        </p:nvPicPr>
        <p:blipFill>
          <a:blip r:embed="rId3"/>
          <a:srcRect l="17062" t="2319" r="16588" b="4928"/>
          <a:stretch>
            <a:fillRect/>
          </a:stretch>
        </p:blipFill>
        <p:spPr bwMode="auto">
          <a:xfrm>
            <a:off x="5161656" y="1125612"/>
            <a:ext cx="3372744" cy="2514600"/>
          </a:xfrm>
          <a:prstGeom prst="rect">
            <a:avLst/>
          </a:prstGeom>
          <a:noFill/>
        </p:spPr>
      </p:pic>
      <p:pic>
        <p:nvPicPr>
          <p:cNvPr id="4" name="Picture 2" descr="Agile Manifesto Values | Top 4 Values of Agile Manifesto">
            <a:extLst>
              <a:ext uri="{FF2B5EF4-FFF2-40B4-BE49-F238E27FC236}">
                <a16:creationId xmlns:a16="http://schemas.microsoft.com/office/drawing/2014/main" id="{ED092AC9-EBC3-11EF-DA54-07BD6C41EBD7}"/>
              </a:ext>
            </a:extLst>
          </p:cNvPr>
          <p:cNvPicPr>
            <a:picLocks noChangeAspect="1" noChangeArrowheads="1"/>
          </p:cNvPicPr>
          <p:nvPr/>
        </p:nvPicPr>
        <p:blipFill>
          <a:blip r:embed="rId4"/>
          <a:srcRect l="7038" r="8504"/>
          <a:stretch>
            <a:fillRect/>
          </a:stretch>
        </p:blipFill>
        <p:spPr bwMode="auto">
          <a:xfrm>
            <a:off x="599628" y="4343400"/>
            <a:ext cx="3733800" cy="2453220"/>
          </a:xfrm>
          <a:prstGeom prst="rect">
            <a:avLst/>
          </a:prstGeom>
          <a:noFill/>
        </p:spPr>
      </p:pic>
      <p:sp>
        <p:nvSpPr>
          <p:cNvPr id="6" name="TextBox 5">
            <a:extLst>
              <a:ext uri="{FF2B5EF4-FFF2-40B4-BE49-F238E27FC236}">
                <a16:creationId xmlns:a16="http://schemas.microsoft.com/office/drawing/2014/main" id="{CC0BC5B6-1394-F877-9168-4DD317B9FB1A}"/>
              </a:ext>
            </a:extLst>
          </p:cNvPr>
          <p:cNvSpPr txBox="1"/>
          <p:nvPr/>
        </p:nvSpPr>
        <p:spPr>
          <a:xfrm>
            <a:off x="4466650" y="3773178"/>
            <a:ext cx="4572000" cy="3046988"/>
          </a:xfrm>
          <a:prstGeom prst="rect">
            <a:avLst/>
          </a:prstGeom>
          <a:noFill/>
        </p:spPr>
        <p:txBody>
          <a:bodyPr wrap="square">
            <a:spAutoFit/>
          </a:bodyPr>
          <a:lstStyle/>
          <a:p>
            <a:pPr marL="514350" indent="-514350">
              <a:buFont typeface="Wingdings" pitchFamily="2" charset="2"/>
              <a:buChar char="Ø"/>
            </a:pPr>
            <a:r>
              <a:rPr lang="en-US" sz="1600" dirty="0">
                <a:latin typeface="Times New Roman" pitchFamily="18" charset="0"/>
                <a:cs typeface="Times New Roman" pitchFamily="18" charset="0"/>
              </a:rPr>
              <a:t>The Agile Manifesto defines agile as a project management philosophy requiring a team to produce working software through a continuous cycle of planning, building, testing, and improving the product.</a:t>
            </a:r>
          </a:p>
          <a:p>
            <a:endParaRPr lang="en-US" sz="1600" dirty="0">
              <a:latin typeface="Times New Roman" pitchFamily="18" charset="0"/>
              <a:cs typeface="Times New Roman" pitchFamily="18" charset="0"/>
            </a:endParaRPr>
          </a:p>
          <a:p>
            <a:pPr marL="514350" indent="-514350">
              <a:buFont typeface="Wingdings" pitchFamily="2" charset="2"/>
              <a:buChar char="Ø"/>
            </a:pPr>
            <a:r>
              <a:rPr lang="en-US" sz="1600" dirty="0">
                <a:latin typeface="Times New Roman" pitchFamily="18" charset="0"/>
                <a:cs typeface="Times New Roman" pitchFamily="18" charset="0"/>
              </a:rPr>
              <a:t>The Agile Manifesto is a set of principles for software development, in particular software development in smaller and less formalized teams, as opposed to large, formally defined software projects where the code is developed and tested in phases (waterfall).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E101A"/>
                </a:solidFill>
              </a:rPr>
              <a:t>Agile / Agile Manifesto</a:t>
            </a:r>
            <a:endParaRPr lang="en-US" sz="2800" dirty="0">
              <a:solidFill>
                <a:schemeClr val="tx1"/>
              </a:solidFill>
            </a:endParaRPr>
          </a:p>
        </p:txBody>
      </p:sp>
      <p:sp>
        <p:nvSpPr>
          <p:cNvPr id="3" name="Content Placeholder 2"/>
          <p:cNvSpPr>
            <a:spLocks noGrp="1"/>
          </p:cNvSpPr>
          <p:nvPr>
            <p:ph sz="half" idx="1"/>
          </p:nvPr>
        </p:nvSpPr>
        <p:spPr>
          <a:xfrm>
            <a:off x="457200" y="1447800"/>
            <a:ext cx="7010400" cy="5181600"/>
          </a:xfrm>
        </p:spPr>
        <p:txBody>
          <a:bodyPr>
            <a:noAutofit/>
          </a:bodyPr>
          <a:lstStyle/>
          <a:p>
            <a:pPr marL="514350" indent="-514350">
              <a:buNone/>
            </a:pPr>
            <a:r>
              <a:rPr lang="en-US" sz="1600" b="1" dirty="0">
                <a:solidFill>
                  <a:srgbClr val="212529"/>
                </a:solidFill>
                <a:latin typeface="Times New Roman" pitchFamily="18" charset="0"/>
                <a:cs typeface="Times New Roman" pitchFamily="18" charset="0"/>
              </a:rPr>
              <a:t>Some of the principles and values are</a:t>
            </a:r>
            <a:r>
              <a:rPr lang="en-US" sz="1600" dirty="0">
                <a:solidFill>
                  <a:srgbClr val="212529"/>
                </a:solidFill>
                <a:latin typeface="Times New Roman" pitchFamily="18" charset="0"/>
                <a:cs typeface="Times New Roman" pitchFamily="18" charset="0"/>
              </a:rPr>
              <a:t>: </a:t>
            </a:r>
          </a:p>
          <a:p>
            <a:pPr marL="514350" indent="-514350">
              <a:buFont typeface="Wingdings" pitchFamily="2" charset="2"/>
              <a:buChar char="Ø"/>
            </a:pPr>
            <a:r>
              <a:rPr lang="en-US" sz="1600" dirty="0">
                <a:solidFill>
                  <a:srgbClr val="212529"/>
                </a:solidFill>
                <a:latin typeface="Times New Roman" pitchFamily="18" charset="0"/>
                <a:cs typeface="Times New Roman" pitchFamily="18" charset="0"/>
              </a:rPr>
              <a:t>Individuals and interactions over processes and tools </a:t>
            </a:r>
          </a:p>
          <a:p>
            <a:pPr marL="514350" indent="-514350">
              <a:buFont typeface="Wingdings" pitchFamily="2" charset="2"/>
              <a:buChar char="Ø"/>
            </a:pPr>
            <a:r>
              <a:rPr lang="en-US" sz="1600" dirty="0">
                <a:solidFill>
                  <a:srgbClr val="212529"/>
                </a:solidFill>
                <a:latin typeface="Times New Roman" pitchFamily="18" charset="0"/>
                <a:cs typeface="Times New Roman" pitchFamily="18" charset="0"/>
              </a:rPr>
              <a:t>Working software over comprehensive documentation</a:t>
            </a:r>
          </a:p>
          <a:p>
            <a:pPr marL="514350" indent="-514350">
              <a:buFont typeface="Wingdings" pitchFamily="2" charset="2"/>
              <a:buChar char="Ø"/>
            </a:pPr>
            <a:r>
              <a:rPr lang="en-US" sz="1600" dirty="0">
                <a:solidFill>
                  <a:srgbClr val="212529"/>
                </a:solidFill>
                <a:latin typeface="Times New Roman" pitchFamily="18" charset="0"/>
                <a:cs typeface="Times New Roman" pitchFamily="18" charset="0"/>
              </a:rPr>
              <a:t>Customer collaboration over contract negotiation </a:t>
            </a:r>
          </a:p>
          <a:p>
            <a:pPr marL="514350" indent="-514350">
              <a:buFont typeface="Wingdings" pitchFamily="2" charset="2"/>
              <a:buChar char="Ø"/>
            </a:pPr>
            <a:r>
              <a:rPr lang="en-US" sz="1600" dirty="0">
                <a:solidFill>
                  <a:srgbClr val="212529"/>
                </a:solidFill>
                <a:latin typeface="Times New Roman" pitchFamily="18" charset="0"/>
                <a:cs typeface="Times New Roman" pitchFamily="18" charset="0"/>
              </a:rPr>
              <a:t>Responding to change over following a plan</a:t>
            </a:r>
          </a:p>
          <a:p>
            <a:pPr marL="514350" indent="-514350">
              <a:buFont typeface="Wingdings" pitchFamily="2" charset="2"/>
              <a:buChar char="Ø"/>
            </a:pPr>
            <a:endParaRPr lang="en-US" sz="1600" dirty="0">
              <a:solidFill>
                <a:srgbClr val="212529"/>
              </a:solidFill>
              <a:latin typeface="Times New Roman" pitchFamily="18" charset="0"/>
              <a:cs typeface="Times New Roman" pitchFamily="18" charset="0"/>
            </a:endParaRPr>
          </a:p>
          <a:p>
            <a:pPr marL="514350" indent="-514350">
              <a:buNone/>
            </a:pPr>
            <a:r>
              <a:rPr lang="en-US" sz="1600" b="1" dirty="0">
                <a:latin typeface="Times New Roman" pitchFamily="18" charset="0"/>
                <a:cs typeface="Times New Roman" pitchFamily="18" charset="0"/>
              </a:rPr>
              <a:t>Eight distinct aspects of the agile values: </a:t>
            </a:r>
          </a:p>
          <a:p>
            <a:pPr marL="514350" indent="-514350">
              <a:buFont typeface="Wingdings" pitchFamily="2" charset="2"/>
              <a:buChar char="Ø"/>
            </a:pPr>
            <a:r>
              <a:rPr lang="en-US" sz="1600" dirty="0">
                <a:latin typeface="Times New Roman" pitchFamily="18" charset="0"/>
                <a:cs typeface="Times New Roman" pitchFamily="18" charset="0"/>
              </a:rPr>
              <a:t>The self-organizing team </a:t>
            </a:r>
          </a:p>
          <a:p>
            <a:pPr marL="514350" indent="-514350">
              <a:buFont typeface="Wingdings" pitchFamily="2" charset="2"/>
              <a:buChar char="Ø"/>
            </a:pPr>
            <a:r>
              <a:rPr lang="en-US" sz="1600" dirty="0">
                <a:latin typeface="Times New Roman" pitchFamily="18" charset="0"/>
                <a:cs typeface="Times New Roman" pitchFamily="18" charset="0"/>
              </a:rPr>
              <a:t>Communication </a:t>
            </a:r>
          </a:p>
          <a:p>
            <a:pPr marL="514350" indent="-514350">
              <a:buFont typeface="Wingdings" pitchFamily="2" charset="2"/>
              <a:buChar char="Ø"/>
            </a:pPr>
            <a:r>
              <a:rPr lang="en-US" sz="1600" dirty="0">
                <a:latin typeface="Times New Roman" pitchFamily="18" charset="0"/>
                <a:cs typeface="Times New Roman" pitchFamily="18" charset="0"/>
              </a:rPr>
              <a:t>Feedback </a:t>
            </a:r>
          </a:p>
          <a:p>
            <a:pPr marL="514350" indent="-514350">
              <a:buFont typeface="Wingdings" pitchFamily="2" charset="2"/>
              <a:buChar char="Ø"/>
            </a:pPr>
            <a:r>
              <a:rPr lang="en-US" sz="1600" dirty="0">
                <a:latin typeface="Times New Roman" pitchFamily="18" charset="0"/>
                <a:cs typeface="Times New Roman" pitchFamily="18" charset="0"/>
              </a:rPr>
              <a:t>Incremental development </a:t>
            </a:r>
          </a:p>
          <a:p>
            <a:pPr marL="514350" indent="-514350">
              <a:buFont typeface="Wingdings" pitchFamily="2" charset="2"/>
              <a:buChar char="Ø"/>
            </a:pPr>
            <a:r>
              <a:rPr lang="en-US" sz="1600" dirty="0">
                <a:latin typeface="Times New Roman" pitchFamily="18" charset="0"/>
                <a:cs typeface="Times New Roman" pitchFamily="18" charset="0"/>
              </a:rPr>
              <a:t>Short iterations </a:t>
            </a:r>
          </a:p>
          <a:p>
            <a:pPr marL="514350" indent="-514350">
              <a:buFont typeface="Wingdings" pitchFamily="2" charset="2"/>
              <a:buChar char="Ø"/>
            </a:pPr>
            <a:r>
              <a:rPr lang="en-US" sz="1600" dirty="0">
                <a:latin typeface="Times New Roman" pitchFamily="18" charset="0"/>
                <a:cs typeface="Times New Roman" pitchFamily="18" charset="0"/>
              </a:rPr>
              <a:t>Evolutionary development </a:t>
            </a:r>
          </a:p>
          <a:p>
            <a:pPr marL="514350" indent="-514350">
              <a:buFont typeface="Wingdings" pitchFamily="2" charset="2"/>
              <a:buChar char="Ø"/>
            </a:pPr>
            <a:r>
              <a:rPr lang="en-US" sz="1600" dirty="0">
                <a:latin typeface="Times New Roman" pitchFamily="18" charset="0"/>
                <a:cs typeface="Times New Roman" pitchFamily="18" charset="0"/>
              </a:rPr>
              <a:t>Involvement of all affected Openness</a:t>
            </a:r>
          </a:p>
        </p:txBody>
      </p:sp>
      <p:pic>
        <p:nvPicPr>
          <p:cNvPr id="45062" name="Picture 6" descr="Agile Manifesto: 12 Principles Behind the Agile Manifesto"/>
          <p:cNvPicPr>
            <a:picLocks noChangeAspect="1" noChangeArrowheads="1"/>
          </p:cNvPicPr>
          <p:nvPr/>
        </p:nvPicPr>
        <p:blipFill>
          <a:blip r:embed="rId3"/>
          <a:srcRect/>
          <a:stretch>
            <a:fillRect/>
          </a:stretch>
        </p:blipFill>
        <p:spPr bwMode="auto">
          <a:xfrm>
            <a:off x="5181600" y="2895600"/>
            <a:ext cx="3598334" cy="2819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79"/>
            <a:ext cx="8229600" cy="454121"/>
          </a:xfrm>
        </p:spPr>
        <p:txBody>
          <a:bodyPr>
            <a:normAutofit fontScale="90000"/>
          </a:bodyPr>
          <a:lstStyle/>
          <a:p>
            <a:r>
              <a:rPr lang="en-US" sz="2800" dirty="0">
                <a:solidFill>
                  <a:srgbClr val="0E101A"/>
                </a:solidFill>
              </a:rPr>
              <a:t>Systems Engineering</a:t>
            </a:r>
            <a:endParaRPr lang="en-US" sz="2800" dirty="0">
              <a:solidFill>
                <a:schemeClr val="tx1"/>
              </a:solidFill>
            </a:endParaRPr>
          </a:p>
        </p:txBody>
      </p:sp>
      <p:sp>
        <p:nvSpPr>
          <p:cNvPr id="3" name="Content Placeholder 2"/>
          <p:cNvSpPr>
            <a:spLocks noGrp="1"/>
          </p:cNvSpPr>
          <p:nvPr>
            <p:ph sz="half" idx="1"/>
          </p:nvPr>
        </p:nvSpPr>
        <p:spPr>
          <a:xfrm>
            <a:off x="0" y="762000"/>
            <a:ext cx="5105400" cy="4724400"/>
          </a:xfrm>
        </p:spPr>
        <p:txBody>
          <a:bodyPr>
            <a:noAutofit/>
          </a:bodyPr>
          <a:lstStyle/>
          <a:p>
            <a:pPr marL="514350" indent="0">
              <a:buFont typeface="Wingdings" pitchFamily="2" charset="2"/>
              <a:buChar char="Ø"/>
            </a:pPr>
            <a:r>
              <a:rPr lang="en-US" sz="1580" dirty="0">
                <a:latin typeface="Times New Roman" pitchFamily="18" charset="0"/>
                <a:cs typeface="Times New Roman" pitchFamily="18" charset="0"/>
              </a:rPr>
              <a:t>The core concept of systems engineering is the systematic analysis, design, implementation, and verification of complex systems, including their interfaces to each other and their environment. </a:t>
            </a:r>
          </a:p>
          <a:p>
            <a:pPr marL="514350" indent="0">
              <a:buFont typeface="Wingdings" pitchFamily="2" charset="2"/>
              <a:buChar char="Ø"/>
            </a:pPr>
            <a:endParaRPr lang="en-US" sz="1580" dirty="0">
              <a:latin typeface="Times New Roman" pitchFamily="18" charset="0"/>
              <a:cs typeface="Times New Roman" pitchFamily="18" charset="0"/>
            </a:endParaRPr>
          </a:p>
          <a:p>
            <a:pPr marL="514350" indent="0">
              <a:buFont typeface="Wingdings" pitchFamily="2" charset="2"/>
              <a:buChar char="Ø"/>
            </a:pPr>
            <a:r>
              <a:rPr lang="en-US" sz="1580" dirty="0">
                <a:latin typeface="Times New Roman" pitchFamily="18" charset="0"/>
                <a:cs typeface="Times New Roman" pitchFamily="18" charset="0"/>
              </a:rPr>
              <a:t>Most customers will eventually use systems engineering to design or analyze their products, subsystems, or systems.</a:t>
            </a:r>
          </a:p>
          <a:p>
            <a:pPr marL="514350" indent="0">
              <a:buNone/>
            </a:pPr>
            <a:endParaRPr lang="en-US" sz="1580" dirty="0">
              <a:latin typeface="Times New Roman" pitchFamily="18" charset="0"/>
              <a:cs typeface="Times New Roman" pitchFamily="18" charset="0"/>
            </a:endParaRPr>
          </a:p>
          <a:p>
            <a:pPr marL="514350" indent="0">
              <a:buFont typeface="Wingdings" pitchFamily="2" charset="2"/>
              <a:buChar char="Ø"/>
            </a:pPr>
            <a:r>
              <a:rPr lang="en-US" sz="1580" dirty="0">
                <a:latin typeface="Times New Roman" pitchFamily="18" charset="0"/>
                <a:cs typeface="Times New Roman" pitchFamily="18" charset="0"/>
              </a:rPr>
              <a:t>Systems engineering is a multidisciplinary discipline that uses engineering and business analysis to design systems and structures and involves evaluating, documenting, building, and testing a system to a defined level of functionality. </a:t>
            </a:r>
          </a:p>
          <a:p>
            <a:pPr marL="514350" indent="0">
              <a:buFont typeface="Wingdings" pitchFamily="2" charset="2"/>
              <a:buChar char="Ø"/>
            </a:pPr>
            <a:endParaRPr lang="en-US" sz="1580" dirty="0">
              <a:latin typeface="Times New Roman" pitchFamily="18" charset="0"/>
              <a:cs typeface="Times New Roman" pitchFamily="18" charset="0"/>
            </a:endParaRPr>
          </a:p>
          <a:p>
            <a:pPr marL="514350" indent="0">
              <a:buFont typeface="Wingdings" pitchFamily="2" charset="2"/>
              <a:buChar char="Ø"/>
            </a:pPr>
            <a:r>
              <a:rPr lang="en-US" sz="1580" dirty="0">
                <a:latin typeface="Times New Roman" pitchFamily="18" charset="0"/>
                <a:cs typeface="Times New Roman" pitchFamily="18" charset="0"/>
              </a:rPr>
              <a:t>Systems engineering is the process of building systems by using a holistic approach. Systems engineering aims to maximize the effectiveness of the technology by optimizing it. </a:t>
            </a:r>
          </a:p>
          <a:p>
            <a:pPr marL="514350" indent="0">
              <a:buFont typeface="Wingdings" pitchFamily="2" charset="2"/>
              <a:buChar char="Ø"/>
            </a:pPr>
            <a:endParaRPr lang="en-US" sz="1580" dirty="0">
              <a:latin typeface="Times New Roman" pitchFamily="18" charset="0"/>
              <a:cs typeface="Times New Roman" pitchFamily="18" charset="0"/>
            </a:endParaRPr>
          </a:p>
          <a:p>
            <a:pPr marL="514350" indent="0">
              <a:buFont typeface="Wingdings" pitchFamily="2" charset="2"/>
              <a:buChar char="Ø"/>
            </a:pPr>
            <a:r>
              <a:rPr lang="en-US" sz="1580" dirty="0">
                <a:latin typeface="Times New Roman" pitchFamily="18" charset="0"/>
                <a:cs typeface="Times New Roman" pitchFamily="18" charset="0"/>
              </a:rPr>
              <a:t>It also focuses on the overall picture of the system. As the name suggests, a system combines the parts that make up the whole.</a:t>
            </a:r>
          </a:p>
          <a:p>
            <a:pPr marL="514350" indent="0">
              <a:buFont typeface="Wingdings" pitchFamily="2" charset="2"/>
              <a:buChar char="Ø"/>
            </a:pPr>
            <a:endParaRPr lang="en-US" sz="1600" dirty="0">
              <a:latin typeface="Times New Roman" pitchFamily="18" charset="0"/>
              <a:cs typeface="Times New Roman" pitchFamily="18" charset="0"/>
            </a:endParaRPr>
          </a:p>
        </p:txBody>
      </p:sp>
      <p:pic>
        <p:nvPicPr>
          <p:cNvPr id="47106" name="Picture 2" descr="Systems Engineering"/>
          <p:cNvPicPr>
            <a:picLocks noChangeAspect="1" noChangeArrowheads="1"/>
          </p:cNvPicPr>
          <p:nvPr/>
        </p:nvPicPr>
        <p:blipFill>
          <a:blip r:embed="rId3"/>
          <a:srcRect/>
          <a:stretch>
            <a:fillRect/>
          </a:stretch>
        </p:blipFill>
        <p:spPr bwMode="auto">
          <a:xfrm>
            <a:off x="5105400" y="1752600"/>
            <a:ext cx="3810000" cy="3352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E101A"/>
                </a:solidFill>
              </a:rPr>
              <a:t>References</a:t>
            </a:r>
            <a:endParaRPr lang="en-US" sz="2800" dirty="0">
              <a:solidFill>
                <a:schemeClr val="tx1"/>
              </a:solidFill>
            </a:endParaRPr>
          </a:p>
        </p:txBody>
      </p:sp>
      <p:sp>
        <p:nvSpPr>
          <p:cNvPr id="3" name="Content Placeholder 2"/>
          <p:cNvSpPr>
            <a:spLocks noGrp="1"/>
          </p:cNvSpPr>
          <p:nvPr>
            <p:ph sz="half" idx="1"/>
          </p:nvPr>
        </p:nvSpPr>
        <p:spPr>
          <a:xfrm>
            <a:off x="304800" y="1447800"/>
            <a:ext cx="8458200" cy="5181600"/>
          </a:xfrm>
        </p:spPr>
        <p:txBody>
          <a:bodyPr>
            <a:noAutofit/>
          </a:bodyPr>
          <a:lstStyle/>
          <a:p>
            <a:r>
              <a:rPr lang="en-US" sz="1800" dirty="0">
                <a:latin typeface="Times New Roman" pitchFamily="18" charset="0"/>
                <a:cs typeface="Times New Roman" pitchFamily="18" charset="0"/>
              </a:rPr>
              <a:t>Curcio, K., Santana, R., </a:t>
            </a:r>
            <a:r>
              <a:rPr lang="en-US" sz="1800" dirty="0" err="1">
                <a:latin typeface="Times New Roman" pitchFamily="18" charset="0"/>
                <a:cs typeface="Times New Roman" pitchFamily="18" charset="0"/>
              </a:rPr>
              <a:t>Reinehr</a:t>
            </a:r>
            <a:r>
              <a:rPr lang="en-US" sz="1800" dirty="0">
                <a:latin typeface="Times New Roman" pitchFamily="18" charset="0"/>
                <a:cs typeface="Times New Roman" pitchFamily="18" charset="0"/>
              </a:rPr>
              <a:t>, S., &amp; </a:t>
            </a:r>
            <a:r>
              <a:rPr lang="en-US" sz="1800" dirty="0" err="1">
                <a:latin typeface="Times New Roman" pitchFamily="18" charset="0"/>
                <a:cs typeface="Times New Roman" pitchFamily="18" charset="0"/>
              </a:rPr>
              <a:t>Malucelli</a:t>
            </a:r>
            <a:r>
              <a:rPr lang="en-US" sz="1800" dirty="0">
                <a:latin typeface="Times New Roman" pitchFamily="18" charset="0"/>
                <a:cs typeface="Times New Roman" pitchFamily="18" charset="0"/>
              </a:rPr>
              <a:t>, A. (2019). Usability in agile software development: A tertiary study. </a:t>
            </a:r>
            <a:r>
              <a:rPr lang="en-US" sz="1800" i="1" dirty="0">
                <a:latin typeface="Times New Roman" pitchFamily="18" charset="0"/>
                <a:cs typeface="Times New Roman" pitchFamily="18" charset="0"/>
              </a:rPr>
              <a:t>Computer Standards &amp; Interfaces</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64</a:t>
            </a:r>
            <a:r>
              <a:rPr lang="en-US" sz="1800" dirty="0">
                <a:latin typeface="Times New Roman" pitchFamily="18" charset="0"/>
                <a:cs typeface="Times New Roman" pitchFamily="18" charset="0"/>
              </a:rPr>
              <a:t>, 61-77.</a:t>
            </a:r>
          </a:p>
          <a:p>
            <a:r>
              <a:rPr lang="en-US" sz="1800" dirty="0" err="1">
                <a:latin typeface="Times New Roman" pitchFamily="18" charset="0"/>
                <a:cs typeface="Times New Roman" pitchFamily="18" charset="0"/>
              </a:rPr>
              <a:t>Jamshidi</a:t>
            </a:r>
            <a:r>
              <a:rPr lang="en-US" sz="1800" dirty="0">
                <a:latin typeface="Times New Roman" pitchFamily="18" charset="0"/>
                <a:cs typeface="Times New Roman" pitchFamily="18" charset="0"/>
              </a:rPr>
              <a:t>, M. O. (2008). System of systems engineering-New challenges for the 21st century. </a:t>
            </a:r>
            <a:r>
              <a:rPr lang="en-US" sz="1800" i="1" dirty="0">
                <a:latin typeface="Times New Roman" pitchFamily="18" charset="0"/>
                <a:cs typeface="Times New Roman" pitchFamily="18" charset="0"/>
              </a:rPr>
              <a:t>IEEE Aerospace and Electronic Systems Magazine</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23</a:t>
            </a:r>
            <a:r>
              <a:rPr lang="en-US" sz="1800" dirty="0">
                <a:latin typeface="Times New Roman" pitchFamily="18" charset="0"/>
                <a:cs typeface="Times New Roman" pitchFamily="18" charset="0"/>
              </a:rPr>
              <a:t>(5), 4-19.</a:t>
            </a:r>
          </a:p>
          <a:p>
            <a:r>
              <a:rPr lang="en-US" sz="1800" dirty="0" err="1">
                <a:latin typeface="Times New Roman" pitchFamily="18" charset="0"/>
                <a:cs typeface="Times New Roman" pitchFamily="18" charset="0"/>
              </a:rPr>
              <a:t>Kiv</a:t>
            </a:r>
            <a:r>
              <a:rPr lang="en-US" sz="1800" dirty="0">
                <a:latin typeface="Times New Roman" pitchFamily="18" charset="0"/>
                <a:cs typeface="Times New Roman" pitchFamily="18" charset="0"/>
              </a:rPr>
              <a:t>, S., </a:t>
            </a:r>
            <a:r>
              <a:rPr lang="en-US" sz="1800" dirty="0" err="1">
                <a:latin typeface="Times New Roman" pitchFamily="18" charset="0"/>
                <a:cs typeface="Times New Roman" pitchFamily="18" charset="0"/>
              </a:rPr>
              <a:t>Heng</a:t>
            </a:r>
            <a:r>
              <a:rPr lang="en-US" sz="1800" dirty="0">
                <a:latin typeface="Times New Roman" pitchFamily="18" charset="0"/>
                <a:cs typeface="Times New Roman" pitchFamily="18" charset="0"/>
              </a:rPr>
              <a:t>, S., </a:t>
            </a:r>
            <a:r>
              <a:rPr lang="en-US" sz="1800" dirty="0" err="1">
                <a:latin typeface="Times New Roman" pitchFamily="18" charset="0"/>
                <a:cs typeface="Times New Roman" pitchFamily="18" charset="0"/>
              </a:rPr>
              <a:t>Kolp</a:t>
            </a:r>
            <a:r>
              <a:rPr lang="en-US" sz="1800" dirty="0">
                <a:latin typeface="Times New Roman" pitchFamily="18" charset="0"/>
                <a:cs typeface="Times New Roman" pitchFamily="18" charset="0"/>
              </a:rPr>
              <a:t>, M., &amp; </a:t>
            </a:r>
            <a:r>
              <a:rPr lang="en-US" sz="1800" dirty="0" err="1">
                <a:latin typeface="Times New Roman" pitchFamily="18" charset="0"/>
                <a:cs typeface="Times New Roman" pitchFamily="18" charset="0"/>
              </a:rPr>
              <a:t>Wautelet</a:t>
            </a:r>
            <a:r>
              <a:rPr lang="en-US" sz="1800" dirty="0">
                <a:latin typeface="Times New Roman" pitchFamily="18" charset="0"/>
                <a:cs typeface="Times New Roman" pitchFamily="18" charset="0"/>
              </a:rPr>
              <a:t>, Y. (2018). Agile manifesto and practices selection for tailoring software development: A systematic literature review. In </a:t>
            </a:r>
            <a:r>
              <a:rPr lang="en-US" sz="1800" i="1" dirty="0">
                <a:latin typeface="Times New Roman" pitchFamily="18" charset="0"/>
                <a:cs typeface="Times New Roman" pitchFamily="18" charset="0"/>
              </a:rPr>
              <a:t>Product-Focused Software Process Improvement: 19th International Conference, PROFES 2018, Wolfsburg, Germany, November 28–30, 2018, Proceedings 19</a:t>
            </a:r>
            <a:r>
              <a:rPr lang="en-US" sz="1800" dirty="0">
                <a:latin typeface="Times New Roman" pitchFamily="18" charset="0"/>
                <a:cs typeface="Times New Roman" pitchFamily="18" charset="0"/>
              </a:rPr>
              <a:t> (pp. 12-30). Springer International Publishing.</a:t>
            </a:r>
          </a:p>
          <a:p>
            <a:r>
              <a:rPr lang="en-US" sz="1800" dirty="0" err="1">
                <a:latin typeface="Times New Roman" pitchFamily="18" charset="0"/>
                <a:cs typeface="Times New Roman" pitchFamily="18" charset="0"/>
              </a:rPr>
              <a:t>Leau</a:t>
            </a:r>
            <a:r>
              <a:rPr lang="en-US" sz="1800" dirty="0">
                <a:latin typeface="Times New Roman" pitchFamily="18" charset="0"/>
                <a:cs typeface="Times New Roman" pitchFamily="18" charset="0"/>
              </a:rPr>
              <a:t>, Y. B., </a:t>
            </a:r>
            <a:r>
              <a:rPr lang="en-US" sz="1800" dirty="0" err="1">
                <a:latin typeface="Times New Roman" pitchFamily="18" charset="0"/>
                <a:cs typeface="Times New Roman" pitchFamily="18" charset="0"/>
              </a:rPr>
              <a:t>Loo</a:t>
            </a:r>
            <a:r>
              <a:rPr lang="en-US" sz="1800" dirty="0">
                <a:latin typeface="Times New Roman" pitchFamily="18" charset="0"/>
                <a:cs typeface="Times New Roman" pitchFamily="18" charset="0"/>
              </a:rPr>
              <a:t>, W. K., </a:t>
            </a:r>
            <a:r>
              <a:rPr lang="en-US" sz="1800" dirty="0" err="1">
                <a:latin typeface="Times New Roman" pitchFamily="18" charset="0"/>
                <a:cs typeface="Times New Roman" pitchFamily="18" charset="0"/>
              </a:rPr>
              <a:t>Tham</a:t>
            </a:r>
            <a:r>
              <a:rPr lang="en-US" sz="1800" dirty="0">
                <a:latin typeface="Times New Roman" pitchFamily="18" charset="0"/>
                <a:cs typeface="Times New Roman" pitchFamily="18" charset="0"/>
              </a:rPr>
              <a:t>, W. Y., &amp; Tan, S. F. (2012). Software development life cycle AGILE </a:t>
            </a:r>
            <a:r>
              <a:rPr lang="en-US" sz="1800" dirty="0" err="1">
                <a:latin typeface="Times New Roman" pitchFamily="18" charset="0"/>
                <a:cs typeface="Times New Roman" pitchFamily="18" charset="0"/>
              </a:rPr>
              <a:t>vs</a:t>
            </a:r>
            <a:r>
              <a:rPr lang="en-US" sz="1800" dirty="0">
                <a:latin typeface="Times New Roman" pitchFamily="18" charset="0"/>
                <a:cs typeface="Times New Roman" pitchFamily="18" charset="0"/>
              </a:rPr>
              <a:t> traditional approaches. In </a:t>
            </a:r>
            <a:r>
              <a:rPr lang="en-US" sz="1800" i="1" dirty="0">
                <a:latin typeface="Times New Roman" pitchFamily="18" charset="0"/>
                <a:cs typeface="Times New Roman" pitchFamily="18" charset="0"/>
              </a:rPr>
              <a:t>International Conference on Information and Network Technology</a:t>
            </a:r>
            <a:r>
              <a:rPr lang="en-US" sz="1800" dirty="0">
                <a:latin typeface="Times New Roman" pitchFamily="18" charset="0"/>
                <a:cs typeface="Times New Roman" pitchFamily="18" charset="0"/>
              </a:rPr>
              <a:t> (Vol. 37, No. 1, pp. 162-167).</a:t>
            </a:r>
          </a:p>
          <a:p>
            <a:pPr marL="514350" indent="0">
              <a:buFont typeface="Wingdings" pitchFamily="2" charset="2"/>
              <a:buChar char="Ø"/>
            </a:pPr>
            <a:endParaRPr lang="en-US" sz="1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89</TotalTime>
  <Words>1196</Words>
  <Application>Microsoft Office PowerPoint</Application>
  <PresentationFormat>On-screen Show (4:3)</PresentationFormat>
  <Paragraphs>81</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Book Antiqua</vt:lpstr>
      <vt:lpstr>Calibri</vt:lpstr>
      <vt:lpstr>Lucida Sans</vt:lpstr>
      <vt:lpstr>Times New Roman</vt:lpstr>
      <vt:lpstr>Wingdings</vt:lpstr>
      <vt:lpstr>Wingdings 2</vt:lpstr>
      <vt:lpstr>Wingdings 3</vt:lpstr>
      <vt:lpstr>Apex</vt:lpstr>
      <vt:lpstr>Fundamentals of software engineering  COM-560-MSC01  HW Milestones   </vt:lpstr>
      <vt:lpstr>The History of software engineering</vt:lpstr>
      <vt:lpstr>The History of software engineering</vt:lpstr>
      <vt:lpstr>SDLC concepts</vt:lpstr>
      <vt:lpstr>SDLC concepts</vt:lpstr>
      <vt:lpstr>Agile / Agile Manifesto</vt:lpstr>
      <vt:lpstr>Agile / Agile Manifesto</vt:lpstr>
      <vt:lpstr>Systems Engineering</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Milestones</dc:title>
  <dc:creator>Jay</dc:creator>
  <cp:lastModifiedBy>Lakshmi Mutyala</cp:lastModifiedBy>
  <cp:revision>75</cp:revision>
  <dcterms:created xsi:type="dcterms:W3CDTF">2023-02-02T13:05:10Z</dcterms:created>
  <dcterms:modified xsi:type="dcterms:W3CDTF">2023-02-07T00:50:39Z</dcterms:modified>
</cp:coreProperties>
</file>