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Quattrocento Sans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13d807ecd_3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513d807ecd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13d807ecd_3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513d807ecd_3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13d807ecd_5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513d807ecd_5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13d807ecd_5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g513d807ecd_5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58eaec6fe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58eaec6fe7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g58eaec6fe7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Slide Show mode, select the arrows to visit links.</a:t>
            </a:r>
            <a:endParaRPr/>
          </a:p>
        </p:txBody>
      </p:sp>
      <p:sp>
        <p:nvSpPr>
          <p:cNvPr id="197" name="Google Shape;197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13d807ecd_6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13d807ecd_6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g513d807ecd_6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" name="Google Shape;19;p2"/>
          <p:cNvSpPr txBox="1"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2" name="Google Shape;22;p3"/>
          <p:cNvCxnSpPr/>
          <p:nvPr/>
        </p:nvCxnSpPr>
        <p:spPr>
          <a:xfrm>
            <a:off x="604434" y="1196392"/>
            <a:ext cx="10983132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  <a:defRPr sz="2800">
                <a:solidFill>
                  <a:srgbClr val="3A383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Quattrocento Sans"/>
              <a:buNone/>
              <a:defRPr sz="1200">
                <a:solidFill>
                  <a:srgbClr val="3F3F3F"/>
                </a:solidFill>
              </a:defRPr>
            </a:lvl1pPr>
            <a:lvl2pPr marL="914400" lvl="1" indent="-3048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2pPr>
            <a:lvl3pPr marL="1371600" lvl="2" indent="-3048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3pPr>
            <a:lvl4pPr marL="1828800" lvl="3" indent="-3048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4pPr>
            <a:lvl5pPr marL="2286000" lvl="4" indent="-3048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59595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59595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539496" y="2560320"/>
            <a:ext cx="9445752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Quattrocento Sans"/>
              <a:buNone/>
              <a:defRPr sz="24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048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2pPr>
            <a:lvl3pPr marL="1371600" lvl="2" indent="-3048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3pPr>
            <a:lvl4pPr marL="1828800" lvl="3" indent="-3048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4pPr>
            <a:lvl5pPr marL="2286000" lvl="4" indent="-3048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  <a:defRPr sz="2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048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048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048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048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048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048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" name="Google Shape;16;p1"/>
          <p:cNvCxnSpPr/>
          <p:nvPr/>
        </p:nvCxnSpPr>
        <p:spPr>
          <a:xfrm>
            <a:off x="604434" y="1196392"/>
            <a:ext cx="10983132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ctrTitle" idx="4294967295"/>
          </p:nvPr>
        </p:nvSpPr>
        <p:spPr>
          <a:xfrm>
            <a:off x="838200" y="1376525"/>
            <a:ext cx="10515600" cy="11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endParaRPr sz="4800" dirty="0">
              <a:solidFill>
                <a:schemeClr val="lt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lang="en-US" sz="4800" dirty="0">
                <a:solidFill>
                  <a:schemeClr val="lt1"/>
                </a:solidFill>
              </a:rPr>
              <a:t>Teradata Challenge 2019</a:t>
            </a:r>
            <a:endParaRPr sz="4800" dirty="0">
              <a:solidFill>
                <a:schemeClr val="lt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lang="en-US" sz="3200" dirty="0">
                <a:solidFill>
                  <a:schemeClr val="lt1"/>
                </a:solidFill>
              </a:rPr>
              <a:t>Donor Analytics</a:t>
            </a:r>
            <a:endParaRPr sz="3200" dirty="0">
              <a:solidFill>
                <a:schemeClr val="lt1"/>
              </a:solidFill>
            </a:endParaRPr>
          </a:p>
        </p:txBody>
      </p:sp>
      <p:sp>
        <p:nvSpPr>
          <p:cNvPr id="39" name="Google Shape;39;p5"/>
          <p:cNvSpPr txBox="1"/>
          <p:nvPr/>
        </p:nvSpPr>
        <p:spPr>
          <a:xfrm>
            <a:off x="9025075" y="3893125"/>
            <a:ext cx="2745900" cy="24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rPr>
              <a:t>Hamsa Rajasekhara</a:t>
            </a:r>
            <a:endParaRPr sz="1800" b="1">
              <a:solidFill>
                <a:srgbClr val="F5F5F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rPr>
              <a:t>Jacqueline Venigalla</a:t>
            </a:r>
            <a:endParaRPr sz="1800" b="1">
              <a:solidFill>
                <a:srgbClr val="F5F5F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rPr>
              <a:t>Lakshmi Lavanya Nakka</a:t>
            </a:r>
            <a:endParaRPr sz="1800" b="1">
              <a:solidFill>
                <a:srgbClr val="F5F5F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rPr>
              <a:t>Pragna Yelamanchili</a:t>
            </a:r>
            <a:endParaRPr sz="1800" b="1">
              <a:solidFill>
                <a:srgbClr val="F5F5F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rPr>
              <a:t>Tejaswini Naredla</a:t>
            </a:r>
            <a:endParaRPr sz="1800" b="1">
              <a:solidFill>
                <a:srgbClr val="F5F5F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0" name="Google Shape;40;p5"/>
          <p:cNvSpPr txBox="1"/>
          <p:nvPr/>
        </p:nvSpPr>
        <p:spPr>
          <a:xfrm>
            <a:off x="9181675" y="3467125"/>
            <a:ext cx="25893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5F5F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Team 6</a:t>
            </a:r>
            <a:endParaRPr sz="2400" dirty="0">
              <a:solidFill>
                <a:srgbClr val="F5F5F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521196" y="448050"/>
            <a:ext cx="108798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457200" lvl="0" indent="0" rtl="0">
              <a:lnSpc>
                <a:spcPct val="107916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/>
              <a:t>Average Donor Lifespan </a:t>
            </a:r>
            <a:endParaRPr b="1" dirty="0"/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1"/>
          </p:nvPr>
        </p:nvSpPr>
        <p:spPr>
          <a:xfrm>
            <a:off x="539500" y="1211450"/>
            <a:ext cx="10966800" cy="5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Quattrocento Sans"/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Quattrocento Sans"/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Quattrocento Sans"/>
              <a:buNone/>
            </a:pPr>
            <a:r>
              <a:rPr lang="en-US"/>
              <a:t> State the results of those questions.  Can provide charts or graph to summarize.  </a:t>
            </a:r>
            <a:endParaRPr/>
          </a:p>
        </p:txBody>
      </p:sp>
      <p:sp>
        <p:nvSpPr>
          <p:cNvPr id="108" name="Google Shape;108;p15"/>
          <p:cNvSpPr txBox="1"/>
          <p:nvPr/>
        </p:nvSpPr>
        <p:spPr>
          <a:xfrm>
            <a:off x="7489600" y="1412393"/>
            <a:ext cx="3525300" cy="47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07916"/>
              </a:lnSpc>
              <a:spcBef>
                <a:spcPts val="600"/>
              </a:spcBef>
              <a:spcAft>
                <a:spcPts val="0"/>
              </a:spcAft>
              <a:buSzPts val="1800"/>
              <a:buFont typeface="Quattrocento Sans"/>
              <a:buChar char="❖"/>
            </a:pPr>
            <a:r>
              <a:rPr lang="en-US" sz="2000" dirty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Average Donor Lifespan by </a:t>
            </a:r>
            <a:r>
              <a:rPr lang="en-US" sz="2000" dirty="0" err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Donor_Type_c</a:t>
            </a:r>
            <a:r>
              <a:rPr lang="en-US" sz="2000" dirty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sz="2000" dirty="0">
              <a:solidFill>
                <a:schemeClr val="tx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0" algn="just" rtl="0">
              <a:lnSpc>
                <a:spcPct val="107916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 dirty="0">
              <a:solidFill>
                <a:schemeClr val="tx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42900" algn="just" rtl="0">
              <a:lnSpc>
                <a:spcPct val="107916"/>
              </a:lnSpc>
              <a:spcBef>
                <a:spcPts val="600"/>
              </a:spcBef>
              <a:spcAft>
                <a:spcPts val="0"/>
              </a:spcAft>
              <a:buSzPts val="1800"/>
              <a:buFont typeface="Quattrocento Sans"/>
              <a:buChar char="❖"/>
            </a:pPr>
            <a:r>
              <a:rPr lang="en-US" sz="2000" dirty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Both Active and Inactive donors (</a:t>
            </a:r>
            <a:r>
              <a:rPr lang="en-US" sz="2000" dirty="0" err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Recurring_Donor_c</a:t>
            </a:r>
            <a:r>
              <a:rPr lang="en-US" sz="2000" dirty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  <a:endParaRPr sz="2000" dirty="0">
              <a:solidFill>
                <a:schemeClr val="tx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dirty="0">
              <a:solidFill>
                <a:schemeClr val="tx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Quattrocento Sans"/>
              <a:buChar char="❖"/>
            </a:pPr>
            <a:r>
              <a:rPr lang="en-US" sz="2000" dirty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Corporate Donors most active and highest average months donated</a:t>
            </a:r>
            <a:endParaRPr sz="2000" dirty="0">
              <a:solidFill>
                <a:schemeClr val="tx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9" name="Google Shape;109;p15"/>
          <p:cNvPicPr preferRelativeResize="0"/>
          <p:nvPr/>
        </p:nvPicPr>
        <p:blipFill rotWithShape="1">
          <a:blip r:embed="rId3">
            <a:alphaModFix/>
          </a:blip>
          <a:srcRect t="9305"/>
          <a:stretch/>
        </p:blipFill>
        <p:spPr>
          <a:xfrm>
            <a:off x="539500" y="1421875"/>
            <a:ext cx="6774701" cy="472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title"/>
          </p:nvPr>
        </p:nvSpPr>
        <p:spPr>
          <a:xfrm>
            <a:off x="521196" y="448050"/>
            <a:ext cx="108798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</a:pPr>
            <a:r>
              <a:rPr lang="en-US" b="1" dirty="0"/>
              <a:t>Geographical Concentration of Donors</a:t>
            </a:r>
            <a:endParaRPr b="1" dirty="0"/>
          </a:p>
        </p:txBody>
      </p:sp>
      <p:sp>
        <p:nvSpPr>
          <p:cNvPr id="115" name="Google Shape;115;p16"/>
          <p:cNvSpPr txBox="1">
            <a:spLocks noGrp="1"/>
          </p:cNvSpPr>
          <p:nvPr>
            <p:ph type="body" idx="1"/>
          </p:nvPr>
        </p:nvSpPr>
        <p:spPr>
          <a:xfrm>
            <a:off x="539500" y="1211450"/>
            <a:ext cx="10966800" cy="5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Quattrocento Sans"/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Quattrocento Sans"/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Quattrocento Sans"/>
              <a:buNone/>
            </a:pPr>
            <a:r>
              <a:rPr lang="en-US"/>
              <a:t> State the results of those questions.  Can provide charts or graph to summarize.  </a:t>
            </a:r>
            <a:endParaRPr/>
          </a:p>
        </p:txBody>
      </p:sp>
      <p:pic>
        <p:nvPicPr>
          <p:cNvPr id="116" name="Google Shape;116;p16"/>
          <p:cNvPicPr preferRelativeResize="0"/>
          <p:nvPr/>
        </p:nvPicPr>
        <p:blipFill rotWithShape="1">
          <a:blip r:embed="rId3">
            <a:alphaModFix/>
          </a:blip>
          <a:srcRect t="7166"/>
          <a:stretch/>
        </p:blipFill>
        <p:spPr>
          <a:xfrm>
            <a:off x="539500" y="1327550"/>
            <a:ext cx="6530225" cy="3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500" y="5081575"/>
            <a:ext cx="6530225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 txBox="1"/>
          <p:nvPr/>
        </p:nvSpPr>
        <p:spPr>
          <a:xfrm>
            <a:off x="7183225" y="1327550"/>
            <a:ext cx="4732255" cy="47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❖"/>
            </a:pPr>
            <a:r>
              <a:rPr lang="en-US" sz="2000" dirty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Geographical trends related to needs for different services</a:t>
            </a:r>
            <a:endParaRPr sz="2000" dirty="0">
              <a:solidFill>
                <a:schemeClr val="tx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0" algn="just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000" dirty="0">
              <a:solidFill>
                <a:schemeClr val="tx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42900" algn="just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Quattrocento Sans"/>
              <a:buChar char="❖"/>
            </a:pPr>
            <a:r>
              <a:rPr lang="en-US" sz="2000" dirty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Further analysis - (function of the area’s average income, average number of veterans, or average population. ) </a:t>
            </a:r>
            <a:endParaRPr sz="2000" dirty="0">
              <a:solidFill>
                <a:schemeClr val="tx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000" dirty="0">
              <a:solidFill>
                <a:schemeClr val="tx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Quattrocento Sans"/>
              <a:buChar char="❖"/>
            </a:pPr>
            <a:r>
              <a:rPr lang="en-US" sz="2000" dirty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Individual Donors over various states of USA.</a:t>
            </a:r>
            <a:endParaRPr sz="2000" dirty="0">
              <a:solidFill>
                <a:schemeClr val="tx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tx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Quattrocento Sans"/>
              <a:buChar char="❖"/>
            </a:pPr>
            <a:r>
              <a:rPr lang="en-US" sz="2000" dirty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GA :496 donors</a:t>
            </a:r>
            <a:endParaRPr sz="2000" dirty="0">
              <a:solidFill>
                <a:schemeClr val="tx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tx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Quattrocento Sans"/>
              <a:buChar char="❖"/>
            </a:pPr>
            <a:r>
              <a:rPr lang="en-US" sz="2000" dirty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Tx : 306 donors</a:t>
            </a:r>
            <a:endParaRPr sz="2000" dirty="0">
              <a:solidFill>
                <a:schemeClr val="tx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>
            <a:spLocks noGrp="1"/>
          </p:cNvSpPr>
          <p:nvPr>
            <p:ph type="title"/>
          </p:nvPr>
        </p:nvSpPr>
        <p:spPr>
          <a:xfrm>
            <a:off x="450150" y="272650"/>
            <a:ext cx="104598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</a:pPr>
            <a:r>
              <a:rPr lang="en-US" b="1" dirty="0"/>
              <a:t>Final Dataset Statistics</a:t>
            </a:r>
            <a:endParaRPr b="1" dirty="0"/>
          </a:p>
        </p:txBody>
      </p:sp>
      <p:sp>
        <p:nvSpPr>
          <p:cNvPr id="124" name="Google Shape;124;p17"/>
          <p:cNvSpPr/>
          <p:nvPr/>
        </p:nvSpPr>
        <p:spPr>
          <a:xfrm>
            <a:off x="333425" y="1386850"/>
            <a:ext cx="11243100" cy="45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3683500" y="2261400"/>
            <a:ext cx="7980600" cy="39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26" name="Google Shape;126;p17"/>
          <p:cNvPicPr preferRelativeResize="0"/>
          <p:nvPr/>
        </p:nvPicPr>
        <p:blipFill rotWithShape="1">
          <a:blip r:embed="rId3">
            <a:alphaModFix/>
          </a:blip>
          <a:srcRect t="4761"/>
          <a:stretch/>
        </p:blipFill>
        <p:spPr>
          <a:xfrm>
            <a:off x="450150" y="1386850"/>
            <a:ext cx="8998386" cy="45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7"/>
          <p:cNvSpPr txBox="1"/>
          <p:nvPr/>
        </p:nvSpPr>
        <p:spPr>
          <a:xfrm>
            <a:off x="9646950" y="1693900"/>
            <a:ext cx="3648300" cy="39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 4668*12 Records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title"/>
          </p:nvPr>
        </p:nvSpPr>
        <p:spPr>
          <a:xfrm>
            <a:off x="450150" y="272650"/>
            <a:ext cx="104598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</a:pPr>
            <a:r>
              <a:rPr lang="en-US" b="1" dirty="0"/>
              <a:t>Final Dataset Statistics - Univariate Analysis</a:t>
            </a:r>
            <a:endParaRPr b="1" dirty="0"/>
          </a:p>
        </p:txBody>
      </p:sp>
      <p:sp>
        <p:nvSpPr>
          <p:cNvPr id="133" name="Google Shape;133;p18"/>
          <p:cNvSpPr/>
          <p:nvPr/>
        </p:nvSpPr>
        <p:spPr>
          <a:xfrm>
            <a:off x="333425" y="1386850"/>
            <a:ext cx="11243100" cy="45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5384825" y="1693900"/>
            <a:ext cx="6279300" cy="41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9646950" y="1693900"/>
            <a:ext cx="3648300" cy="39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561425" y="5622700"/>
            <a:ext cx="11102700" cy="9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                                                                                                                                     Years</a:t>
            </a:r>
            <a:endParaRPr sz="1800" dirty="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r" rtl="0">
              <a:lnSpc>
                <a:spcPct val="107916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Frequency distribution of variable Ttl_Years_of_Donations</a:t>
            </a:r>
            <a:endParaRPr sz="1800" dirty="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F3B0A5-38A1-4FCE-A43E-724951B42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725" y="1693899"/>
            <a:ext cx="4686300" cy="40208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84466C-B5A9-4659-92BB-66FA3DBFC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3213" y="1785937"/>
            <a:ext cx="4914900" cy="3928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520"/>
              <a:buFont typeface="Quattrocento Sans"/>
              <a:buNone/>
            </a:pPr>
            <a:r>
              <a:rPr lang="en-US" sz="2520" b="1" dirty="0"/>
              <a:t>Further Analysis</a:t>
            </a:r>
            <a:endParaRPr b="1" dirty="0"/>
          </a:p>
        </p:txBody>
      </p:sp>
      <p:pic>
        <p:nvPicPr>
          <p:cNvPr id="144" name="Google Shape;14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900" y="1773925"/>
            <a:ext cx="10648673" cy="4050400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</a:pPr>
            <a:r>
              <a:rPr lang="en-US" b="1" dirty="0"/>
              <a:t>Survival Analysis </a:t>
            </a:r>
            <a:endParaRPr b="1" dirty="0"/>
          </a:p>
        </p:txBody>
      </p:sp>
      <p:sp>
        <p:nvSpPr>
          <p:cNvPr id="150" name="Google Shape;150;p20"/>
          <p:cNvSpPr txBox="1">
            <a:spLocks noGrp="1"/>
          </p:cNvSpPr>
          <p:nvPr>
            <p:ph type="body" idx="1"/>
          </p:nvPr>
        </p:nvSpPr>
        <p:spPr>
          <a:xfrm>
            <a:off x="612900" y="1725750"/>
            <a:ext cx="10966200" cy="54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 dirty="0">
                <a:solidFill>
                  <a:schemeClr val="tx1"/>
                </a:solidFill>
              </a:rPr>
              <a:t>Statistical Technique for analyzing  the Time to Event based data</a:t>
            </a:r>
            <a:endParaRPr sz="2000" dirty="0">
              <a:solidFill>
                <a:schemeClr val="tx1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 dirty="0">
                <a:solidFill>
                  <a:schemeClr val="tx1"/>
                </a:solidFill>
              </a:rPr>
              <a:t>Considers that survival times are positive time and observations are censored</a:t>
            </a:r>
            <a:endParaRPr sz="2000" dirty="0">
              <a:solidFill>
                <a:schemeClr val="tx1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 dirty="0">
                <a:solidFill>
                  <a:schemeClr val="tx1"/>
                </a:solidFill>
              </a:rPr>
              <a:t>Censoring : Observations are censored when the information about survival time is incomplete</a:t>
            </a:r>
            <a:endParaRPr sz="2000" dirty="0">
              <a:solidFill>
                <a:schemeClr val="tx1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 dirty="0">
                <a:solidFill>
                  <a:schemeClr val="tx1"/>
                </a:solidFill>
              </a:rPr>
              <a:t>Survival Analysis methods include: </a:t>
            </a:r>
            <a:endParaRPr sz="2000" dirty="0">
              <a:solidFill>
                <a:schemeClr val="tx1"/>
              </a:solidFill>
            </a:endParaRPr>
          </a:p>
          <a:p>
            <a:pPr marL="9144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Parametric approaches such as Exponential, Weibull and lognormal distributions</a:t>
            </a:r>
            <a:endParaRPr sz="2000" dirty="0">
              <a:solidFill>
                <a:schemeClr val="tx1"/>
              </a:solidFill>
            </a:endParaRPr>
          </a:p>
          <a:p>
            <a:pPr marL="9144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Nonparametric approach such as Kaplan Meier</a:t>
            </a:r>
            <a:endParaRPr sz="2000" dirty="0">
              <a:solidFill>
                <a:schemeClr val="tx1"/>
              </a:solidFill>
            </a:endParaRPr>
          </a:p>
          <a:p>
            <a:pPr marL="9144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Semiparametric method  called Cox proportional hazards regression model</a:t>
            </a:r>
            <a:endParaRPr sz="20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</a:pPr>
            <a:r>
              <a:rPr lang="en-US" dirty="0"/>
              <a:t>Modeling </a:t>
            </a:r>
            <a:endParaRPr dirty="0"/>
          </a:p>
        </p:txBody>
      </p:sp>
      <p:sp>
        <p:nvSpPr>
          <p:cNvPr id="156" name="Google Shape;156;p21"/>
          <p:cNvSpPr txBox="1">
            <a:spLocks noGrp="1"/>
          </p:cNvSpPr>
          <p:nvPr>
            <p:ph type="body" idx="1"/>
          </p:nvPr>
        </p:nvSpPr>
        <p:spPr>
          <a:xfrm>
            <a:off x="595350" y="1383988"/>
            <a:ext cx="11001300" cy="3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 dirty="0">
                <a:solidFill>
                  <a:schemeClr val="tx1"/>
                </a:solidFill>
              </a:rPr>
              <a:t>Kaplan-Meier Technique estimates the probability of occurrence of event at regular time intervals</a:t>
            </a:r>
            <a:endParaRPr sz="2000" dirty="0">
              <a:solidFill>
                <a:schemeClr val="tx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 dirty="0">
                <a:solidFill>
                  <a:schemeClr val="tx1"/>
                </a:solidFill>
              </a:rPr>
              <a:t>Kaplan-Meier survival curve plots the survival probability as a function of time</a:t>
            </a:r>
            <a:endParaRPr sz="2000" dirty="0">
              <a:solidFill>
                <a:schemeClr val="tx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 dirty="0">
                <a:solidFill>
                  <a:schemeClr val="tx1"/>
                </a:solidFill>
              </a:rPr>
              <a:t>It provides descriptive statistics of survival information and draws the comparison of survivorship between two or more groups</a:t>
            </a:r>
            <a:endParaRPr sz="2000" dirty="0">
              <a:solidFill>
                <a:schemeClr val="tx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 dirty="0">
                <a:solidFill>
                  <a:schemeClr val="tx1"/>
                </a:solidFill>
              </a:rPr>
              <a:t>To estimate the average lifespan of donors, we have dependent variables no of years of donations (time) and donor status (event)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endParaRPr sz="2000" dirty="0">
              <a:solidFill>
                <a:schemeClr val="tx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0" algn="l" rtl="0">
              <a:lnSpc>
                <a:spcPct val="150000"/>
              </a:lnSpc>
              <a:spcBef>
                <a:spcPts val="2200"/>
              </a:spcBef>
              <a:spcAft>
                <a:spcPts val="0"/>
              </a:spcAft>
              <a:buNone/>
            </a:pPr>
            <a:endParaRPr sz="2000" dirty="0"/>
          </a:p>
        </p:txBody>
      </p:sp>
      <p:pic>
        <p:nvPicPr>
          <p:cNvPr id="2054" name="Picture 6" descr="https://lh3.googleusercontent.com/guYwJ5ItDncukKpF84VzZ1b09I0XXz6gwg5wkfiO1Yi-HZdJVp_uXwedzw0T0oTZ4Z21dVABxv1UuBXLSiFUj7-XhsHSPAIXuJ20gFT8tE5rgQeVwJOr1YqolQl2bR18Pd_xkdEI">
            <a:extLst>
              <a:ext uri="{FF2B5EF4-FFF2-40B4-BE49-F238E27FC236}">
                <a16:creationId xmlns:a16="http://schemas.microsoft.com/office/drawing/2014/main" id="{F31B095C-FB1B-4655-8063-D980FF07A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552" y="4926324"/>
            <a:ext cx="4133850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</a:pPr>
            <a:r>
              <a:rPr lang="en-US" b="1"/>
              <a:t>Results</a:t>
            </a:r>
            <a:endParaRPr b="1"/>
          </a:p>
        </p:txBody>
      </p:sp>
      <p:sp>
        <p:nvSpPr>
          <p:cNvPr id="162" name="Google Shape;162;p22"/>
          <p:cNvSpPr txBox="1">
            <a:spLocks noGrp="1"/>
          </p:cNvSpPr>
          <p:nvPr>
            <p:ph type="body" idx="1"/>
          </p:nvPr>
        </p:nvSpPr>
        <p:spPr>
          <a:xfrm>
            <a:off x="539500" y="1435605"/>
            <a:ext cx="4416600" cy="14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9100" lvl="0" indent="-34290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Considering the years 2018  and 2019 we can infer that around 47.4% of  the donors were inactive after their first year of donation</a:t>
            </a:r>
            <a:endParaRPr sz="2000" dirty="0">
              <a:solidFill>
                <a:schemeClr val="tx1"/>
              </a:solidFill>
            </a:endParaRPr>
          </a:p>
        </p:txBody>
      </p:sp>
      <p:pic>
        <p:nvPicPr>
          <p:cNvPr id="163" name="Google Shape;16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1325" y="1277200"/>
            <a:ext cx="5032125" cy="25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1325" y="3966475"/>
            <a:ext cx="5032126" cy="254637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2"/>
          <p:cNvSpPr txBox="1">
            <a:spLocks noGrp="1"/>
          </p:cNvSpPr>
          <p:nvPr>
            <p:ph type="body" idx="1"/>
          </p:nvPr>
        </p:nvSpPr>
        <p:spPr>
          <a:xfrm>
            <a:off x="539500" y="3777405"/>
            <a:ext cx="4416600" cy="14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9100" lvl="0" indent="-34290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Without taking the donations that started in 2018 and 2019 into consideration we can see that around 54.4% of the donors become inactive after donating for a year</a:t>
            </a:r>
            <a:endParaRPr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>
            <a:spLocks noGrp="1"/>
          </p:cNvSpPr>
          <p:nvPr>
            <p:ph type="title"/>
          </p:nvPr>
        </p:nvSpPr>
        <p:spPr>
          <a:xfrm>
            <a:off x="521207" y="448056"/>
            <a:ext cx="68772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</a:pPr>
            <a:r>
              <a:rPr lang="en-US" b="1"/>
              <a:t>Results</a:t>
            </a:r>
            <a:endParaRPr b="1"/>
          </a:p>
        </p:txBody>
      </p:sp>
      <p:sp>
        <p:nvSpPr>
          <p:cNvPr id="171" name="Google Shape;171;p23"/>
          <p:cNvSpPr txBox="1">
            <a:spLocks noGrp="1"/>
          </p:cNvSpPr>
          <p:nvPr>
            <p:ph type="body" idx="1"/>
          </p:nvPr>
        </p:nvSpPr>
        <p:spPr>
          <a:xfrm>
            <a:off x="700208" y="1419701"/>
            <a:ext cx="4416600" cy="39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US" sz="2000" dirty="0">
                <a:solidFill>
                  <a:schemeClr val="tx1"/>
                </a:solidFill>
              </a:rPr>
              <a:t>Out of 211 Corporate donors 110 of them have become inactive after one year, which accounts to be 52.1%. Looking into the Individual Donors,  out of 3634 donors, 1981 have become inactive after a year totaling the percentage up to 54.5%</a:t>
            </a:r>
            <a:endParaRPr sz="2000" dirty="0">
              <a:solidFill>
                <a:schemeClr val="tx1"/>
              </a:solidFill>
            </a:endParaRPr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0950" y="1334850"/>
            <a:ext cx="6220200" cy="391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>
            <a:spLocks noGrp="1"/>
          </p:cNvSpPr>
          <p:nvPr>
            <p:ph type="title"/>
          </p:nvPr>
        </p:nvSpPr>
        <p:spPr>
          <a:xfrm>
            <a:off x="521207" y="448056"/>
            <a:ext cx="68772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</a:pPr>
            <a:r>
              <a:rPr lang="en-US" b="1"/>
              <a:t>Results</a:t>
            </a:r>
            <a:endParaRPr b="1"/>
          </a:p>
        </p:txBody>
      </p:sp>
      <p:sp>
        <p:nvSpPr>
          <p:cNvPr id="178" name="Google Shape;178;p24"/>
          <p:cNvSpPr txBox="1">
            <a:spLocks noGrp="1"/>
          </p:cNvSpPr>
          <p:nvPr>
            <p:ph type="body" idx="1"/>
          </p:nvPr>
        </p:nvSpPr>
        <p:spPr>
          <a:xfrm>
            <a:off x="539500" y="1435600"/>
            <a:ext cx="10660500" cy="10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US" sz="2000" dirty="0">
                <a:solidFill>
                  <a:schemeClr val="tx1"/>
                </a:solidFill>
              </a:rPr>
              <a:t>Recurring Donor Frequency class we can clearly see from the below graph that 73.9% of the annual donors would go inactive after a year, 23.1% of Monthly donors and 66.2% of Quarterly donors go inactive after donating a year</a:t>
            </a:r>
            <a:endParaRPr sz="2000" dirty="0">
              <a:solidFill>
                <a:schemeClr val="tx1"/>
              </a:solidFill>
            </a:endParaRPr>
          </a:p>
          <a:p>
            <a:pPr marL="457200" lvl="0" indent="0" algn="l" rtl="0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179" name="Google Shape;17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150" y="3224900"/>
            <a:ext cx="10954250" cy="27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521207" y="448056"/>
            <a:ext cx="6877200" cy="640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Contents</a:t>
            </a:r>
            <a:endParaRPr b="1" dirty="0"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82600" lvl="0" indent="-342900" algn="l" rtl="0">
              <a:spcBef>
                <a:spcPts val="100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Introduction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Context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Background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Business Problem</a:t>
            </a:r>
          </a:p>
          <a:p>
            <a:pPr marL="482600" indent="-342900">
              <a:spcBef>
                <a:spcPts val="0"/>
              </a:spcBef>
              <a:buSzPts val="14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Data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Survival Analysis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Modeling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Results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Future scope/Implications</a:t>
            </a: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 dirty="0"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</a:pPr>
            <a:r>
              <a:rPr lang="en-US" b="1"/>
              <a:t>Implications </a:t>
            </a:r>
            <a:endParaRPr b="1"/>
          </a:p>
        </p:txBody>
      </p:sp>
      <p:sp>
        <p:nvSpPr>
          <p:cNvPr id="185" name="Google Shape;185;p25"/>
          <p:cNvSpPr txBox="1">
            <a:spLocks noGrp="1"/>
          </p:cNvSpPr>
          <p:nvPr>
            <p:ph type="body" idx="1"/>
          </p:nvPr>
        </p:nvSpPr>
        <p:spPr>
          <a:xfrm>
            <a:off x="331050" y="5307025"/>
            <a:ext cx="11187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US" sz="2000" dirty="0">
                <a:solidFill>
                  <a:schemeClr val="tx1"/>
                </a:solidFill>
              </a:rPr>
              <a:t>More than 50% of the donors become inactive after their one year of donation. And of the remaining donors who are active, the higher number of donations come from the Monthly donors</a:t>
            </a:r>
            <a:endParaRPr sz="20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22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Quattrocento Sans"/>
              <a:buNone/>
            </a:pPr>
            <a:endParaRPr dirty="0"/>
          </a:p>
        </p:txBody>
      </p:sp>
      <p:pic>
        <p:nvPicPr>
          <p:cNvPr id="186" name="Google Shape;18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175" y="1452575"/>
            <a:ext cx="4822365" cy="349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9625" y="1452575"/>
            <a:ext cx="4619625" cy="349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</a:pPr>
            <a:r>
              <a:rPr lang="en-US" b="1"/>
              <a:t>Next Steps for HHUSA</a:t>
            </a:r>
            <a:endParaRPr b="1"/>
          </a:p>
        </p:txBody>
      </p:sp>
      <p:sp>
        <p:nvSpPr>
          <p:cNvPr id="193" name="Google Shape;193;p26"/>
          <p:cNvSpPr txBox="1">
            <a:spLocks noGrp="1"/>
          </p:cNvSpPr>
          <p:nvPr>
            <p:ph type="body" idx="1"/>
          </p:nvPr>
        </p:nvSpPr>
        <p:spPr>
          <a:xfrm>
            <a:off x="539500" y="1435600"/>
            <a:ext cx="6705600" cy="39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US" sz="2000" dirty="0">
                <a:solidFill>
                  <a:schemeClr val="tx1"/>
                </a:solidFill>
              </a:rPr>
              <a:t>Use of Google Analytics</a:t>
            </a:r>
            <a:endParaRPr sz="2000" dirty="0">
              <a:solidFill>
                <a:schemeClr val="tx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US" sz="2000" dirty="0">
                <a:solidFill>
                  <a:schemeClr val="tx1"/>
                </a:solidFill>
              </a:rPr>
              <a:t>Improving relationships with the Donors</a:t>
            </a:r>
            <a:endParaRPr sz="2000" dirty="0">
              <a:solidFill>
                <a:schemeClr val="tx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US" sz="2000" dirty="0">
                <a:solidFill>
                  <a:schemeClr val="tx1"/>
                </a:solidFill>
              </a:rPr>
              <a:t>Fixed minimum amount of donations</a:t>
            </a:r>
            <a:endParaRPr sz="2000" dirty="0">
              <a:solidFill>
                <a:schemeClr val="tx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US" sz="2000" dirty="0">
                <a:solidFill>
                  <a:schemeClr val="tx1"/>
                </a:solidFill>
              </a:rPr>
              <a:t>More awareness of what HHUSA  does</a:t>
            </a:r>
            <a:endParaRPr sz="2000" dirty="0">
              <a:solidFill>
                <a:schemeClr val="tx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220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>
            <a:spLocks noGrp="1"/>
          </p:cNvSpPr>
          <p:nvPr>
            <p:ph type="title"/>
          </p:nvPr>
        </p:nvSpPr>
        <p:spPr>
          <a:xfrm>
            <a:off x="3956474" y="799000"/>
            <a:ext cx="5098200" cy="12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Quattrocento Sans"/>
              <a:buNone/>
            </a:pPr>
            <a:r>
              <a:rPr lang="en-US" sz="6600" b="1">
                <a:latin typeface="Quattrocento Sans"/>
                <a:ea typeface="Quattrocento Sans"/>
                <a:cs typeface="Quattrocento Sans"/>
                <a:sym typeface="Quattrocento Sans"/>
              </a:rPr>
              <a:t>Thank You!</a:t>
            </a:r>
            <a:endParaRPr/>
          </a:p>
        </p:txBody>
      </p:sp>
      <p:sp>
        <p:nvSpPr>
          <p:cNvPr id="200" name="Google Shape;200;p27"/>
          <p:cNvSpPr txBox="1"/>
          <p:nvPr/>
        </p:nvSpPr>
        <p:spPr>
          <a:xfrm>
            <a:off x="3956481" y="3293615"/>
            <a:ext cx="4279037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Questions?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</a:pPr>
            <a:r>
              <a:rPr lang="en-US" b="1" dirty="0">
                <a:latin typeface="Quattrocento Sans"/>
                <a:ea typeface="Quattrocento Sans"/>
                <a:cs typeface="Quattrocento Sans"/>
                <a:sym typeface="Quattrocento Sans"/>
              </a:rPr>
              <a:t>Introduction </a:t>
            </a:r>
            <a:endParaRPr b="1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3" name="Google Shape;53;p7"/>
          <p:cNvSpPr txBox="1"/>
          <p:nvPr/>
        </p:nvSpPr>
        <p:spPr>
          <a:xfrm>
            <a:off x="595174" y="1336925"/>
            <a:ext cx="10952661" cy="42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342900">
              <a:lnSpc>
                <a:spcPct val="150000"/>
              </a:lnSpc>
              <a:spcBef>
                <a:spcPts val="1600"/>
              </a:spcBef>
              <a:buClr>
                <a:schemeClr val="dk1"/>
              </a:buClr>
              <a:buSzPts val="1800"/>
              <a:buFont typeface="Quattrocento Sans"/>
              <a:buChar char="❖"/>
            </a:pPr>
            <a:r>
              <a:rPr lang="en-US" sz="2000" dirty="0">
                <a:solidFill>
                  <a:schemeClr val="tx1"/>
                </a:solidFill>
                <a:latin typeface="Quattrocento Sans"/>
              </a:rPr>
              <a:t>The 2019 Teradata Challenge asks for analyses on HHUSA’s data from various points of view to address the business problems faced by them</a:t>
            </a:r>
          </a:p>
          <a:p>
            <a:pPr marL="457200" indent="-342900">
              <a:lnSpc>
                <a:spcPct val="150000"/>
              </a:lnSpc>
              <a:spcBef>
                <a:spcPts val="1600"/>
              </a:spcBef>
              <a:buClr>
                <a:schemeClr val="dk1"/>
              </a:buClr>
              <a:buSzPts val="1800"/>
              <a:buFont typeface="Quattrocento Sans"/>
              <a:buChar char="❖"/>
            </a:pPr>
            <a:r>
              <a:rPr lang="en-US" sz="2000" dirty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HHUSA is a non-profit organization. It aims to facilitate the success of veterans and military families in their civilian careers</a:t>
            </a:r>
            <a:endParaRPr sz="2000" dirty="0">
              <a:solidFill>
                <a:schemeClr val="tx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attrocento Sans"/>
              <a:buChar char="❖"/>
            </a:pPr>
            <a:r>
              <a:rPr lang="en-US" sz="2000" dirty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Services of HHUSA’s  include:</a:t>
            </a:r>
            <a:endParaRPr sz="2000" dirty="0">
              <a:solidFill>
                <a:schemeClr val="tx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Quattrocento Sans"/>
              <a:buChar char="●"/>
            </a:pPr>
            <a:r>
              <a:rPr lang="en-US" sz="2000" dirty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Creating a tailored civilian resumes</a:t>
            </a:r>
            <a:endParaRPr sz="2000" dirty="0">
              <a:solidFill>
                <a:schemeClr val="tx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Quattrocento Sans"/>
              <a:buChar char="●"/>
            </a:pPr>
            <a:r>
              <a:rPr lang="en-US" sz="2000" dirty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Translating military experience into civilian terminology</a:t>
            </a:r>
            <a:endParaRPr sz="2000" dirty="0">
              <a:solidFill>
                <a:schemeClr val="tx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Quattrocento Sans"/>
              <a:buChar char="●"/>
            </a:pPr>
            <a:r>
              <a:rPr lang="en-US" sz="2000" dirty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Teaching effective job search strategies, networking, and interviewing techniques and</a:t>
            </a:r>
            <a:endParaRPr sz="2000" dirty="0">
              <a:solidFill>
                <a:schemeClr val="tx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Quattrocento Sans"/>
              <a:buChar char="●"/>
            </a:pPr>
            <a:r>
              <a:rPr lang="en-US" sz="2000" dirty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Getting connected with companies who want to hire veterans and military spouses</a:t>
            </a:r>
            <a:endParaRPr sz="2000" dirty="0">
              <a:solidFill>
                <a:schemeClr val="tx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 sz="1200" dirty="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</a:pPr>
            <a:endParaRPr sz="1200" dirty="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</a:pPr>
            <a:endParaRPr sz="1200" dirty="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54" name="Google Shape;5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32157" y="5910606"/>
            <a:ext cx="2068238" cy="651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521200" y="354270"/>
            <a:ext cx="6877200" cy="757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F3F3F"/>
                </a:solidFill>
              </a:rPr>
              <a:t>Context</a:t>
            </a:r>
            <a:endParaRPr b="1" dirty="0"/>
          </a:p>
        </p:txBody>
      </p:sp>
      <p:sp>
        <p:nvSpPr>
          <p:cNvPr id="61" name="Google Shape;61;p8"/>
          <p:cNvSpPr txBox="1">
            <a:spLocks noGrp="1"/>
          </p:cNvSpPr>
          <p:nvPr>
            <p:ph type="body" idx="1"/>
          </p:nvPr>
        </p:nvSpPr>
        <p:spPr>
          <a:xfrm>
            <a:off x="521200" y="1435600"/>
            <a:ext cx="11074200" cy="4743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❖"/>
            </a:pPr>
            <a:r>
              <a:rPr lang="en-US" sz="2000" dirty="0">
                <a:solidFill>
                  <a:schemeClr val="tx1"/>
                </a:solidFill>
              </a:rPr>
              <a:t>For our project, we chose the “Development” domain, which includes a series of questions that relate to donations, and the behavior and characteristics of donors</a:t>
            </a:r>
            <a:endParaRPr sz="2000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❖"/>
            </a:pPr>
            <a:r>
              <a:rPr lang="en-US" sz="2000" dirty="0">
                <a:solidFill>
                  <a:schemeClr val="tx1"/>
                </a:solidFill>
              </a:rPr>
              <a:t>Every dollar donated to Hire Heroes’ mission helps transform the lives of military members, veterans, and military spouses as they transition into new careers</a:t>
            </a:r>
            <a:endParaRPr sz="2000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❖"/>
            </a:pPr>
            <a:r>
              <a:rPr lang="en-US" sz="2000" dirty="0">
                <a:solidFill>
                  <a:schemeClr val="tx1"/>
                </a:solidFill>
              </a:rPr>
              <a:t>HHUSA is funded by various sources, including corporate and government grants, as well as events.  But they must find a way to increase donations from individual and corporate donors</a:t>
            </a:r>
            <a:endParaRPr sz="2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</a:pPr>
            <a:r>
              <a:rPr lang="en-US" b="1" dirty="0">
                <a:latin typeface="Quattrocento Sans"/>
                <a:ea typeface="Quattrocento Sans"/>
                <a:cs typeface="Quattrocento Sans"/>
                <a:sym typeface="Quattrocento Sans"/>
              </a:rPr>
              <a:t>Background/Previous Research</a:t>
            </a:r>
            <a:endParaRPr b="1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7" name="Google Shape;67;p9"/>
          <p:cNvSpPr txBox="1"/>
          <p:nvPr/>
        </p:nvSpPr>
        <p:spPr>
          <a:xfrm>
            <a:off x="603175" y="1638501"/>
            <a:ext cx="11103600" cy="49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Past analyses on donations and donor characteristics/behavior have included: </a:t>
            </a:r>
            <a:endParaRPr sz="2400" dirty="0">
              <a:solidFill>
                <a:schemeClr val="tx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Quattrocento Sans"/>
              <a:buChar char="❖"/>
            </a:pPr>
            <a:r>
              <a:rPr lang="en-US" sz="2400" u="sng" dirty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Logistic Regression</a:t>
            </a:r>
            <a:r>
              <a:rPr lang="en-US" sz="2400" dirty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Most popular method, which predicts the likelihood that a donor will donate</a:t>
            </a:r>
            <a:endParaRPr sz="2400" dirty="0">
              <a:solidFill>
                <a:schemeClr val="tx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Quattrocento Sans"/>
              <a:buChar char="❖"/>
            </a:pPr>
            <a:r>
              <a:rPr lang="en-US" sz="2400" u="sng" dirty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Clustering</a:t>
            </a:r>
            <a:r>
              <a:rPr lang="en-US" sz="2400" dirty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Which segments donors into groups that are as homogenous as possible. Strategies are then created to target certain segments</a:t>
            </a:r>
            <a:endParaRPr sz="2400" dirty="0">
              <a:solidFill>
                <a:schemeClr val="tx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Quattrocento Sans"/>
              <a:buChar char="❖"/>
            </a:pPr>
            <a:r>
              <a:rPr lang="en-US" sz="2400" u="sng" dirty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Donor Lifetime Value</a:t>
            </a:r>
            <a:r>
              <a:rPr lang="en-US" sz="2400" dirty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Which is similar to Customer Lifetime Value</a:t>
            </a:r>
            <a:endParaRPr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</a:pPr>
            <a:r>
              <a:rPr lang="en-US" b="1" dirty="0">
                <a:latin typeface="Quattrocento Sans"/>
                <a:ea typeface="Quattrocento Sans"/>
                <a:cs typeface="Quattrocento Sans"/>
                <a:sym typeface="Quattrocento Sans"/>
              </a:rPr>
              <a:t>HHUSA’s Business Problem </a:t>
            </a:r>
            <a:endParaRPr b="1" dirty="0"/>
          </a:p>
        </p:txBody>
      </p:sp>
      <p:sp>
        <p:nvSpPr>
          <p:cNvPr id="93" name="Google Shape;93;p13"/>
          <p:cNvSpPr txBox="1">
            <a:spLocks noGrp="1"/>
          </p:cNvSpPr>
          <p:nvPr>
            <p:ph type="body" idx="4294967295"/>
          </p:nvPr>
        </p:nvSpPr>
        <p:spPr>
          <a:xfrm>
            <a:off x="541575" y="1431000"/>
            <a:ext cx="11332800" cy="52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Quattrocento Sans"/>
              <a:buNone/>
            </a:pPr>
            <a:r>
              <a:rPr lang="en-US" sz="2000" dirty="0">
                <a:solidFill>
                  <a:schemeClr val="tx1"/>
                </a:solidFill>
              </a:rPr>
              <a:t>HHUSA : Non-profit organization  relies  100 percent on donations from different sources.</a:t>
            </a:r>
            <a:endParaRPr sz="20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Quattrocento Sans"/>
              <a:buNone/>
            </a:pPr>
            <a:r>
              <a:rPr lang="en-US" sz="2000" b="1" dirty="0">
                <a:solidFill>
                  <a:schemeClr val="tx1"/>
                </a:solidFill>
              </a:rPr>
              <a:t>Problem</a:t>
            </a:r>
            <a:r>
              <a:rPr lang="en-US" sz="2000" dirty="0">
                <a:solidFill>
                  <a:schemeClr val="tx1"/>
                </a:solidFill>
              </a:rPr>
              <a:t>: Donor retention </a:t>
            </a:r>
            <a:endParaRPr sz="20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Quattrocento Sans"/>
              <a:buNone/>
            </a:pPr>
            <a:r>
              <a:rPr lang="en-US" sz="2000" b="1" dirty="0">
                <a:solidFill>
                  <a:schemeClr val="tx1"/>
                </a:solidFill>
              </a:rPr>
              <a:t>Goal </a:t>
            </a:r>
            <a:r>
              <a:rPr lang="en-US" sz="2000" dirty="0">
                <a:solidFill>
                  <a:schemeClr val="tx1"/>
                </a:solidFill>
              </a:rPr>
              <a:t>: Increase donations to better serve veterans ,military members</a:t>
            </a:r>
            <a:endParaRPr sz="20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Quattrocento Sans"/>
              <a:buNone/>
            </a:pPr>
            <a:r>
              <a:rPr lang="en-US" sz="2000" b="1" dirty="0">
                <a:solidFill>
                  <a:schemeClr val="tx1"/>
                </a:solidFill>
              </a:rPr>
              <a:t>Business Questions</a:t>
            </a:r>
            <a:r>
              <a:rPr lang="en-US" sz="2000" dirty="0">
                <a:solidFill>
                  <a:schemeClr val="tx1"/>
                </a:solidFill>
              </a:rPr>
              <a:t>: </a:t>
            </a:r>
            <a:endParaRPr sz="2000" dirty="0">
              <a:solidFill>
                <a:schemeClr val="tx1"/>
              </a:solidFill>
            </a:endParaRPr>
          </a:p>
          <a:p>
            <a:pPr marL="457200" lvl="0" indent="-34290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❖"/>
            </a:pPr>
            <a:r>
              <a:rPr lang="en-US" sz="2000" dirty="0">
                <a:solidFill>
                  <a:schemeClr val="tx1"/>
                </a:solidFill>
              </a:rPr>
              <a:t>What is the average donor lifespan? - Donor lifetime value</a:t>
            </a:r>
            <a:endParaRPr sz="2000" dirty="0">
              <a:solidFill>
                <a:schemeClr val="tx1"/>
              </a:solidFill>
            </a:endParaRPr>
          </a:p>
          <a:p>
            <a:pPr marL="457200" lvl="0" indent="-34290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❖"/>
            </a:pPr>
            <a:r>
              <a:rPr lang="en-US" sz="2000" dirty="0">
                <a:solidFill>
                  <a:schemeClr val="tx1"/>
                </a:solidFill>
              </a:rPr>
              <a:t>Where are individual donors located? - Geographic area focus</a:t>
            </a:r>
            <a:endParaRPr sz="2000" dirty="0">
              <a:solidFill>
                <a:schemeClr val="tx1"/>
              </a:solidFill>
            </a:endParaRPr>
          </a:p>
          <a:p>
            <a:pPr marL="457200" lvl="0" indent="-34290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❖"/>
            </a:pPr>
            <a:r>
              <a:rPr lang="en-US" sz="2000" dirty="0">
                <a:solidFill>
                  <a:schemeClr val="tx1"/>
                </a:solidFill>
              </a:rPr>
              <a:t> Which state has the maximum number of donors?-Demographics of location</a:t>
            </a:r>
            <a:endParaRPr sz="2000" dirty="0">
              <a:solidFill>
                <a:schemeClr val="tx1"/>
              </a:solidFill>
            </a:endParaRPr>
          </a:p>
          <a:p>
            <a:pPr marL="0" lvl="0" indent="0" algn="just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solidFill>
                <a:srgbClr val="3F3F3F"/>
              </a:solidFill>
            </a:endParaRPr>
          </a:p>
          <a:p>
            <a:pPr marL="0" lvl="0" indent="0" algn="just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solidFill>
                <a:srgbClr val="3F3F3F"/>
              </a:solidFill>
            </a:endParaRPr>
          </a:p>
          <a:p>
            <a:pPr marL="0" lvl="0" indent="0" algn="just" rtl="0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</a:pPr>
            <a:r>
              <a:rPr lang="en-US" b="1" dirty="0">
                <a:solidFill>
                  <a:srgbClr val="11151A"/>
                </a:solidFill>
              </a:rPr>
              <a:t>Initial Data</a:t>
            </a:r>
            <a:endParaRPr b="1" dirty="0"/>
          </a:p>
        </p:txBody>
      </p:sp>
      <p:sp>
        <p:nvSpPr>
          <p:cNvPr id="73" name="Google Shape;73;p10"/>
          <p:cNvSpPr txBox="1"/>
          <p:nvPr/>
        </p:nvSpPr>
        <p:spPr>
          <a:xfrm>
            <a:off x="507900" y="1366250"/>
            <a:ext cx="11176200" cy="32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Char char="❖"/>
            </a:pPr>
            <a:r>
              <a:rPr lang="en-US" sz="2000" dirty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Many structured datasets were provided by Hire Heroes USA via Teradata</a:t>
            </a:r>
            <a:endParaRPr sz="2000" dirty="0">
              <a:solidFill>
                <a:schemeClr val="tx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tx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Char char="❖"/>
            </a:pPr>
            <a:r>
              <a:rPr lang="en-US" sz="2000" dirty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Combed through datasets  to locate data relevant to donors, donor characteristics, and donor behavior</a:t>
            </a:r>
            <a:endParaRPr sz="2000" dirty="0">
              <a:solidFill>
                <a:schemeClr val="tx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tx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Char char="❖"/>
            </a:pPr>
            <a:r>
              <a:rPr lang="en-US" sz="2000" dirty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Determined 3 datasets to be particularly relevant</a:t>
            </a:r>
            <a:endParaRPr sz="2000" dirty="0">
              <a:solidFill>
                <a:schemeClr val="tx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u="sng" dirty="0"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>
                <a:solidFill>
                  <a:schemeClr val="dk1"/>
                </a:solidFill>
              </a:rPr>
              <a:t>Snapshot of Initial datasets:</a:t>
            </a:r>
            <a:endParaRPr sz="24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26" name="Picture 2" descr="https://lh6.googleusercontent.com/GqlkkwgXVL_EejffiX3Lrz1env22oO9tf9Ouu9CWSyjRKrnd5w7IiuQExE6SujutjtuzsIuRrmndIKew78koSvC1bvcN4kHfs4sWzi1JHJve7w0U8GFutU0fit5p1XYaHizxCdhptdY">
            <a:extLst>
              <a:ext uri="{FF2B5EF4-FFF2-40B4-BE49-F238E27FC236}">
                <a16:creationId xmlns:a16="http://schemas.microsoft.com/office/drawing/2014/main" id="{896F803E-E15E-4AD1-8324-96BA0F5AF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02" y="4522998"/>
            <a:ext cx="64960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</a:pPr>
            <a:r>
              <a:rPr lang="en-US" b="1" dirty="0"/>
              <a:t>Data Descriptions</a:t>
            </a:r>
            <a:endParaRPr b="1" dirty="0"/>
          </a:p>
        </p:txBody>
      </p:sp>
      <p:pic>
        <p:nvPicPr>
          <p:cNvPr id="80" name="Google Shape;8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5100" y="1477450"/>
            <a:ext cx="9054102" cy="512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521207" y="419776"/>
            <a:ext cx="6877119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</a:pPr>
            <a:r>
              <a:rPr lang="en-US" b="1" dirty="0">
                <a:latin typeface="Quattrocento Sans"/>
                <a:ea typeface="Quattrocento Sans"/>
                <a:cs typeface="Quattrocento Sans"/>
                <a:sym typeface="Quattrocento Sans"/>
              </a:rPr>
              <a:t>Donor classification</a:t>
            </a:r>
            <a:endParaRPr b="1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819700" y="1421925"/>
            <a:ext cx="10546200" cy="48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General Business Goal </a:t>
            </a: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 Average donor lifespan 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0" name="Google Shape;100;p14"/>
          <p:cNvPicPr preferRelativeResize="0"/>
          <p:nvPr/>
        </p:nvPicPr>
        <p:blipFill rotWithShape="1">
          <a:blip r:embed="rId3">
            <a:alphaModFix/>
          </a:blip>
          <a:srcRect t="7313"/>
          <a:stretch/>
        </p:blipFill>
        <p:spPr>
          <a:xfrm>
            <a:off x="819700" y="2042788"/>
            <a:ext cx="6057900" cy="391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 txBox="1"/>
          <p:nvPr/>
        </p:nvSpPr>
        <p:spPr>
          <a:xfrm>
            <a:off x="7052882" y="2383125"/>
            <a:ext cx="3823500" cy="39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❖"/>
            </a:pPr>
            <a:r>
              <a:rPr lang="en-US" sz="2000" dirty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Donor lifetime value</a:t>
            </a:r>
            <a:endParaRPr sz="2000" dirty="0">
              <a:solidFill>
                <a:schemeClr val="tx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Quattrocento Sans"/>
              <a:buChar char="❖"/>
            </a:pPr>
            <a:r>
              <a:rPr lang="en-US" sz="2000" dirty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Retain or Increase donations from current donors and attract new potential donors</a:t>
            </a:r>
            <a:endParaRPr sz="2000" dirty="0">
              <a:solidFill>
                <a:schemeClr val="tx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Words>914</Words>
  <Application>Microsoft Office PowerPoint</Application>
  <PresentationFormat>Widescreen</PresentationFormat>
  <Paragraphs>130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Wingdings</vt:lpstr>
      <vt:lpstr>Calibri</vt:lpstr>
      <vt:lpstr>Arial</vt:lpstr>
      <vt:lpstr>Quattrocento Sans</vt:lpstr>
      <vt:lpstr>WelcomeDoc</vt:lpstr>
      <vt:lpstr> Teradata Challenge 2019 Donor Analytics</vt:lpstr>
      <vt:lpstr>Contents</vt:lpstr>
      <vt:lpstr>Introduction </vt:lpstr>
      <vt:lpstr>Context</vt:lpstr>
      <vt:lpstr>Background/Previous Research</vt:lpstr>
      <vt:lpstr>HHUSA’s Business Problem </vt:lpstr>
      <vt:lpstr>Initial Data</vt:lpstr>
      <vt:lpstr>Data Descriptions</vt:lpstr>
      <vt:lpstr>Donor classification</vt:lpstr>
      <vt:lpstr>Average Donor Lifespan </vt:lpstr>
      <vt:lpstr>Geographical Concentration of Donors</vt:lpstr>
      <vt:lpstr>Final Dataset Statistics</vt:lpstr>
      <vt:lpstr>Final Dataset Statistics - Univariate Analysis</vt:lpstr>
      <vt:lpstr>Further Analysis</vt:lpstr>
      <vt:lpstr>Survival Analysis </vt:lpstr>
      <vt:lpstr>Modeling </vt:lpstr>
      <vt:lpstr>Results</vt:lpstr>
      <vt:lpstr>Results</vt:lpstr>
      <vt:lpstr>Results</vt:lpstr>
      <vt:lpstr>Implications </vt:lpstr>
      <vt:lpstr>Next Steps for HHUSA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Teradata Challenge 2019 </dc:title>
  <cp:lastModifiedBy>Pragna Y</cp:lastModifiedBy>
  <cp:revision>12</cp:revision>
  <dcterms:modified xsi:type="dcterms:W3CDTF">2019-04-30T18:57:12Z</dcterms:modified>
</cp:coreProperties>
</file>