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97" r:id="rId15"/>
    <p:sldId id="285" r:id="rId16"/>
    <p:sldId id="298" r:id="rId17"/>
    <p:sldId id="286" r:id="rId18"/>
    <p:sldId id="299" r:id="rId19"/>
    <p:sldId id="287" r:id="rId20"/>
    <p:sldId id="288" r:id="rId21"/>
    <p:sldId id="289" r:id="rId22"/>
    <p:sldId id="290" r:id="rId23"/>
    <p:sldId id="291" r:id="rId24"/>
    <p:sldId id="293" r:id="rId25"/>
    <p:sldId id="296" r:id="rId26"/>
    <p:sldId id="30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ck.nl/~dimitri/doxygen/manual/config.html#cfg_have_dot" TargetMode="External"/><Relationship Id="rId2" Type="http://schemas.openxmlformats.org/officeDocument/2006/relationships/hyperlink" Target="http://www.graphviz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V_vHZPOZf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ck.nl/~dimitri/doxygen/manual/config.html#cfg_caller_graph" TargetMode="External"/><Relationship Id="rId2" Type="http://schemas.openxmlformats.org/officeDocument/2006/relationships/hyperlink" Target="https://www.stack.nl/~dimitri/doxygen/manual/config.html#cfg_call_graph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ck.nl/~dimitri/doxygen/manual/config.html#cfg_generate_latex" TargetMode="External"/><Relationship Id="rId7" Type="http://schemas.openxmlformats.org/officeDocument/2006/relationships/hyperlink" Target="https://www.stack.nl/~dimitri/doxygen/manual/config.html#cfg_generate_docbook" TargetMode="External"/><Relationship Id="rId2" Type="http://schemas.openxmlformats.org/officeDocument/2006/relationships/hyperlink" Target="https://www.stack.nl/~dimitri/doxygen/manual/config.html#cfg_generate_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ck.nl/~dimitri/doxygen/manual/config.html#cfg_generate_xml" TargetMode="External"/><Relationship Id="rId5" Type="http://schemas.openxmlformats.org/officeDocument/2006/relationships/hyperlink" Target="https://www.stack.nl/~dimitri/doxygen/manual/config.html#cfg_generate_rtf" TargetMode="External"/><Relationship Id="rId4" Type="http://schemas.openxmlformats.org/officeDocument/2006/relationships/hyperlink" Target="https://www.stack.nl/~dimitri/doxygen/manual/config.html#cfg_generate_man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ck.nl/~dimitri/doxygen/manual/commands.html#cmdbrie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Structure analysis tools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Supratik Banerjee</a:t>
            </a:r>
          </a:p>
        </p:txBody>
      </p:sp>
    </p:spTree>
    <p:extLst>
      <p:ext uri="{BB962C8B-B14F-4D97-AF65-F5344CB8AC3E}">
        <p14:creationId xmlns:p14="http://schemas.microsoft.com/office/powerpoint/2010/main" val="111252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4000" b="1" dirty="0">
                <a:solidFill>
                  <a:srgbClr val="FF0000"/>
                </a:solidFill>
              </a:rPr>
              <a:t>   Putting documentation after members</a:t>
            </a:r>
          </a:p>
          <a:p>
            <a:r>
              <a:rPr lang="en-IN" dirty="0"/>
              <a:t>If you want to document the members of a file, </a:t>
            </a:r>
            <a:r>
              <a:rPr lang="en-IN" dirty="0" err="1"/>
              <a:t>struct</a:t>
            </a:r>
            <a:r>
              <a:rPr lang="en-IN" dirty="0"/>
              <a:t>, union, class, or </a:t>
            </a:r>
            <a:r>
              <a:rPr lang="en-IN" dirty="0" err="1"/>
              <a:t>enum</a:t>
            </a:r>
            <a:r>
              <a:rPr lang="en-IN" dirty="0"/>
              <a:t>, it is sometimes desired to place the documentation block after the member instead of before. For this purpose you have to put an additional &lt; marker in the comment block. Note that this also works for the parameters of a function.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Here are some examples: </a:t>
            </a:r>
          </a:p>
          <a:p>
            <a:r>
              <a:rPr lang="en-IN" dirty="0" err="1">
                <a:solidFill>
                  <a:srgbClr val="00B050"/>
                </a:solidFill>
              </a:rPr>
              <a:t>int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var</a:t>
            </a:r>
            <a:r>
              <a:rPr lang="en-IN" dirty="0">
                <a:solidFill>
                  <a:srgbClr val="00B050"/>
                </a:solidFill>
              </a:rPr>
              <a:t>; /*!&lt; Detailed description after the member */ </a:t>
            </a:r>
          </a:p>
        </p:txBody>
      </p:sp>
    </p:spTree>
    <p:extLst>
      <p:ext uri="{BB962C8B-B14F-4D97-AF65-F5344CB8AC3E}">
        <p14:creationId xmlns:p14="http://schemas.microsoft.com/office/powerpoint/2010/main" val="285651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void foo(</a:t>
            </a:r>
            <a:r>
              <a:rPr lang="en-IN" dirty="0" err="1">
                <a:solidFill>
                  <a:srgbClr val="00B050"/>
                </a:solidFill>
              </a:rPr>
              <a:t>int</a:t>
            </a:r>
            <a:r>
              <a:rPr lang="en-IN" dirty="0">
                <a:solidFill>
                  <a:srgbClr val="00B050"/>
                </a:solidFill>
              </a:rPr>
              <a:t> v /**&lt; [in] docs for input parameter v. */);</a:t>
            </a:r>
          </a:p>
        </p:txBody>
      </p:sp>
    </p:spTree>
    <p:extLst>
      <p:ext uri="{BB962C8B-B14F-4D97-AF65-F5344CB8AC3E}">
        <p14:creationId xmlns:p14="http://schemas.microsoft.com/office/powerpoint/2010/main" val="2826236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/*! A test class */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class </a:t>
            </a:r>
            <a:r>
              <a:rPr lang="en-IN" b="1" dirty="0" err="1">
                <a:solidFill>
                  <a:srgbClr val="00B050"/>
                </a:solidFill>
              </a:rPr>
              <a:t>Afterdoc_Test</a:t>
            </a:r>
            <a:endParaRPr lang="en-IN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public: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/** An </a:t>
            </a:r>
            <a:r>
              <a:rPr lang="en-IN" b="1" dirty="0" err="1">
                <a:solidFill>
                  <a:srgbClr val="00B050"/>
                </a:solidFill>
              </a:rPr>
              <a:t>enum</a:t>
            </a:r>
            <a:r>
              <a:rPr lang="en-IN" b="1" dirty="0">
                <a:solidFill>
                  <a:srgbClr val="00B050"/>
                </a:solidFill>
              </a:rPr>
              <a:t> type.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*  The documentation block cannot be put after the </a:t>
            </a:r>
            <a:r>
              <a:rPr lang="en-IN" b="1" dirty="0" err="1">
                <a:solidFill>
                  <a:srgbClr val="00B050"/>
                </a:solidFill>
              </a:rPr>
              <a:t>enum</a:t>
            </a:r>
            <a:r>
              <a:rPr lang="en-IN" b="1" dirty="0">
                <a:solidFill>
                  <a:srgbClr val="00B050"/>
                </a:solidFill>
              </a:rPr>
              <a:t>!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*/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</a:t>
            </a:r>
            <a:r>
              <a:rPr lang="en-IN" b="1" dirty="0" err="1">
                <a:solidFill>
                  <a:srgbClr val="00B050"/>
                </a:solidFill>
              </a:rPr>
              <a:t>enum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EnumType</a:t>
            </a:r>
            <a:endParaRPr lang="en-IN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 </a:t>
            </a:r>
            <a:r>
              <a:rPr lang="en-IN" b="1" dirty="0" err="1">
                <a:solidFill>
                  <a:srgbClr val="00B050"/>
                </a:solidFill>
              </a:rPr>
              <a:t>int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EVal1</a:t>
            </a:r>
            <a:r>
              <a:rPr lang="en-IN" b="1" dirty="0">
                <a:solidFill>
                  <a:srgbClr val="00B050"/>
                </a:solidFill>
              </a:rPr>
              <a:t>,     /**&lt; </a:t>
            </a:r>
            <a:r>
              <a:rPr lang="en-IN" b="1" dirty="0" err="1">
                <a:solidFill>
                  <a:srgbClr val="00B050"/>
                </a:solidFill>
              </a:rPr>
              <a:t>enum</a:t>
            </a:r>
            <a:r>
              <a:rPr lang="en-IN" b="1" dirty="0">
                <a:solidFill>
                  <a:srgbClr val="00B050"/>
                </a:solidFill>
              </a:rPr>
              <a:t> value 1 */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 </a:t>
            </a:r>
            <a:r>
              <a:rPr lang="en-IN" b="1" dirty="0" err="1">
                <a:solidFill>
                  <a:srgbClr val="00B050"/>
                </a:solidFill>
              </a:rPr>
              <a:t>int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EVal2</a:t>
            </a:r>
            <a:r>
              <a:rPr lang="en-IN" b="1" dirty="0">
                <a:solidFill>
                  <a:srgbClr val="00B050"/>
                </a:solidFill>
              </a:rPr>
              <a:t>      /**&lt; </a:t>
            </a:r>
            <a:r>
              <a:rPr lang="en-IN" b="1" dirty="0" err="1">
                <a:solidFill>
                  <a:srgbClr val="00B050"/>
                </a:solidFill>
              </a:rPr>
              <a:t>enum</a:t>
            </a:r>
            <a:r>
              <a:rPr lang="en-IN" b="1" dirty="0">
                <a:solidFill>
                  <a:srgbClr val="00B050"/>
                </a:solidFill>
              </a:rPr>
              <a:t> value 2 */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};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void member();   //!&lt; a member function.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protected: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</a:t>
            </a:r>
            <a:r>
              <a:rPr lang="en-IN" b="1" dirty="0" err="1">
                <a:solidFill>
                  <a:srgbClr val="00B050"/>
                </a:solidFill>
              </a:rPr>
              <a:t>int</a:t>
            </a:r>
            <a:r>
              <a:rPr lang="en-IN" b="1" dirty="0">
                <a:solidFill>
                  <a:srgbClr val="00B050"/>
                </a:solidFill>
              </a:rPr>
              <a:t> value;       /*!&lt; an integer value */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2666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//!  A test class.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/*!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A more elaborate class description.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*/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class </a:t>
            </a:r>
            <a:r>
              <a:rPr lang="en-IN" b="1" dirty="0" err="1">
                <a:solidFill>
                  <a:srgbClr val="00B050"/>
                </a:solidFill>
              </a:rPr>
              <a:t>QTstyle_Test</a:t>
            </a:r>
            <a:endParaRPr lang="en-IN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public: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//! An </a:t>
            </a:r>
            <a:r>
              <a:rPr lang="en-IN" b="1" dirty="0" err="1">
                <a:solidFill>
                  <a:srgbClr val="00B050"/>
                </a:solidFill>
              </a:rPr>
              <a:t>enum</a:t>
            </a:r>
            <a:r>
              <a:rPr lang="en-IN" b="1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/*! More detailed </a:t>
            </a:r>
            <a:r>
              <a:rPr lang="en-IN" b="1" dirty="0" err="1">
                <a:solidFill>
                  <a:srgbClr val="00B050"/>
                </a:solidFill>
              </a:rPr>
              <a:t>enum</a:t>
            </a:r>
            <a:r>
              <a:rPr lang="en-IN" b="1" dirty="0">
                <a:solidFill>
                  <a:srgbClr val="00B050"/>
                </a:solidFill>
              </a:rPr>
              <a:t> description. */</a:t>
            </a:r>
          </a:p>
        </p:txBody>
      </p:sp>
    </p:spTree>
    <p:extLst>
      <p:ext uri="{BB962C8B-B14F-4D97-AF65-F5344CB8AC3E}">
        <p14:creationId xmlns:p14="http://schemas.microsoft.com/office/powerpoint/2010/main" val="3424919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 err="1">
                <a:solidFill>
                  <a:srgbClr val="00B050"/>
                </a:solidFill>
              </a:rPr>
              <a:t>enum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TEnum</a:t>
            </a:r>
            <a:r>
              <a:rPr lang="en-IN" b="1" dirty="0">
                <a:solidFill>
                  <a:srgbClr val="00B050"/>
                </a:solidFill>
              </a:rPr>
              <a:t> {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            </a:t>
            </a:r>
            <a:r>
              <a:rPr lang="en-IN" b="1" dirty="0" err="1">
                <a:solidFill>
                  <a:srgbClr val="00B050"/>
                </a:solidFill>
              </a:rPr>
              <a:t>TVal1</a:t>
            </a:r>
            <a:r>
              <a:rPr lang="en-IN" b="1" dirty="0">
                <a:solidFill>
                  <a:srgbClr val="00B050"/>
                </a:solidFill>
              </a:rPr>
              <a:t>, /*!&lt; </a:t>
            </a:r>
            <a:r>
              <a:rPr lang="en-IN" b="1" dirty="0" err="1">
                <a:solidFill>
                  <a:srgbClr val="00B050"/>
                </a:solidFill>
              </a:rPr>
              <a:t>Enum</a:t>
            </a:r>
            <a:r>
              <a:rPr lang="en-IN" b="1" dirty="0">
                <a:solidFill>
                  <a:srgbClr val="00B050"/>
                </a:solidFill>
              </a:rPr>
              <a:t> value </a:t>
            </a:r>
            <a:r>
              <a:rPr lang="en-IN" b="1" dirty="0" err="1">
                <a:solidFill>
                  <a:srgbClr val="00B050"/>
                </a:solidFill>
              </a:rPr>
              <a:t>TVal1</a:t>
            </a:r>
            <a:r>
              <a:rPr lang="en-IN" b="1" dirty="0">
                <a:solidFill>
                  <a:srgbClr val="00B050"/>
                </a:solidFill>
              </a:rPr>
              <a:t>. */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            </a:t>
            </a:r>
            <a:r>
              <a:rPr lang="en-IN" b="1" dirty="0" err="1">
                <a:solidFill>
                  <a:srgbClr val="00B050"/>
                </a:solidFill>
              </a:rPr>
              <a:t>TVal2</a:t>
            </a:r>
            <a:r>
              <a:rPr lang="en-IN" b="1" dirty="0">
                <a:solidFill>
                  <a:srgbClr val="00B050"/>
                </a:solidFill>
              </a:rPr>
              <a:t>, /*!&lt; </a:t>
            </a:r>
            <a:r>
              <a:rPr lang="en-IN" b="1" dirty="0" err="1">
                <a:solidFill>
                  <a:srgbClr val="00B050"/>
                </a:solidFill>
              </a:rPr>
              <a:t>Enum</a:t>
            </a:r>
            <a:r>
              <a:rPr lang="en-IN" b="1" dirty="0">
                <a:solidFill>
                  <a:srgbClr val="00B050"/>
                </a:solidFill>
              </a:rPr>
              <a:t> value </a:t>
            </a:r>
            <a:r>
              <a:rPr lang="en-IN" b="1" dirty="0" err="1">
                <a:solidFill>
                  <a:srgbClr val="00B050"/>
                </a:solidFill>
              </a:rPr>
              <a:t>TVal2</a:t>
            </a:r>
            <a:r>
              <a:rPr lang="en-IN" b="1" dirty="0">
                <a:solidFill>
                  <a:srgbClr val="00B050"/>
                </a:solidFill>
              </a:rPr>
              <a:t>. */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            </a:t>
            </a:r>
            <a:r>
              <a:rPr lang="en-IN" b="1" dirty="0" err="1">
                <a:solidFill>
                  <a:srgbClr val="00B050"/>
                </a:solidFill>
              </a:rPr>
              <a:t>TVal3</a:t>
            </a:r>
            <a:r>
              <a:rPr lang="en-IN" b="1" dirty="0">
                <a:solidFill>
                  <a:srgbClr val="00B050"/>
                </a:solidFill>
              </a:rPr>
              <a:t>  /*!&lt; </a:t>
            </a:r>
            <a:r>
              <a:rPr lang="en-IN" b="1" dirty="0" err="1">
                <a:solidFill>
                  <a:srgbClr val="00B050"/>
                </a:solidFill>
              </a:rPr>
              <a:t>Enum</a:t>
            </a:r>
            <a:r>
              <a:rPr lang="en-IN" b="1" dirty="0">
                <a:solidFill>
                  <a:srgbClr val="00B050"/>
                </a:solidFill>
              </a:rPr>
              <a:t> value </a:t>
            </a:r>
            <a:r>
              <a:rPr lang="en-IN" b="1" dirty="0" err="1">
                <a:solidFill>
                  <a:srgbClr val="00B050"/>
                </a:solidFill>
              </a:rPr>
              <a:t>TVal3</a:t>
            </a:r>
            <a:r>
              <a:rPr lang="en-IN" b="1" dirty="0">
                <a:solidFill>
                  <a:srgbClr val="00B050"/>
                </a:solidFill>
              </a:rPr>
              <a:t>. */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          }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    //! </a:t>
            </a:r>
            <a:r>
              <a:rPr lang="en-IN" b="1" dirty="0" err="1">
                <a:solidFill>
                  <a:srgbClr val="00B050"/>
                </a:solidFill>
              </a:rPr>
              <a:t>Enum</a:t>
            </a:r>
            <a:r>
              <a:rPr lang="en-IN" b="1" dirty="0">
                <a:solidFill>
                  <a:srgbClr val="00B050"/>
                </a:solidFill>
              </a:rPr>
              <a:t> pointer.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    /*! Details. */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    *</a:t>
            </a:r>
            <a:r>
              <a:rPr lang="en-IN" b="1" dirty="0" err="1">
                <a:solidFill>
                  <a:srgbClr val="00B050"/>
                </a:solidFill>
              </a:rPr>
              <a:t>enumPtr</a:t>
            </a:r>
            <a:r>
              <a:rPr lang="en-IN" b="1" dirty="0">
                <a:solidFill>
                  <a:srgbClr val="00B050"/>
                </a:solidFill>
              </a:rPr>
              <a:t>,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    //! </a:t>
            </a:r>
            <a:r>
              <a:rPr lang="en-IN" b="1" dirty="0" err="1">
                <a:solidFill>
                  <a:srgbClr val="00B050"/>
                </a:solidFill>
              </a:rPr>
              <a:t>Enum</a:t>
            </a:r>
            <a:r>
              <a:rPr lang="en-IN" b="1" dirty="0">
                <a:solidFill>
                  <a:srgbClr val="00B050"/>
                </a:solidFill>
              </a:rPr>
              <a:t> variable.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    /*! Details. */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    </a:t>
            </a:r>
            <a:r>
              <a:rPr lang="en-IN" b="1" dirty="0" err="1">
                <a:solidFill>
                  <a:srgbClr val="00B050"/>
                </a:solidFill>
              </a:rPr>
              <a:t>enumVar</a:t>
            </a:r>
            <a:r>
              <a:rPr lang="en-IN" b="1" dirty="0">
                <a:solidFill>
                  <a:srgbClr val="00B050"/>
                </a:solidFill>
              </a:rPr>
              <a:t>;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360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//! A constructor.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/*!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 A more elaborate description of the constructor.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*/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</a:t>
            </a:r>
            <a:r>
              <a:rPr lang="en-IN" b="1" dirty="0" err="1">
                <a:solidFill>
                  <a:srgbClr val="00B050"/>
                </a:solidFill>
              </a:rPr>
              <a:t>QTstyle_Test</a:t>
            </a:r>
            <a:r>
              <a:rPr lang="en-IN" b="1" dirty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//! A destructor.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/*!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 A more elaborate description of the destructor.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*/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</a:t>
            </a:r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5907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~</a:t>
            </a:r>
            <a:r>
              <a:rPr lang="en-IN" b="1" dirty="0" err="1">
                <a:solidFill>
                  <a:srgbClr val="00B050"/>
                </a:solidFill>
              </a:rPr>
              <a:t>QTstyle_Test</a:t>
            </a:r>
            <a:r>
              <a:rPr lang="en-IN" b="1" dirty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//! A normal member taking two arguments and returning an integer value.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/*!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 \</a:t>
            </a:r>
            <a:r>
              <a:rPr lang="en-IN" b="1" dirty="0" err="1">
                <a:solidFill>
                  <a:srgbClr val="00B050"/>
                </a:solidFill>
              </a:rPr>
              <a:t>param</a:t>
            </a:r>
            <a:r>
              <a:rPr lang="en-IN" b="1" dirty="0">
                <a:solidFill>
                  <a:srgbClr val="00B050"/>
                </a:solidFill>
              </a:rPr>
              <a:t> a an integer argument.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 \</a:t>
            </a:r>
            <a:r>
              <a:rPr lang="en-IN" b="1" dirty="0" err="1">
                <a:solidFill>
                  <a:srgbClr val="00B050"/>
                </a:solidFill>
              </a:rPr>
              <a:t>param</a:t>
            </a:r>
            <a:r>
              <a:rPr lang="en-IN" b="1" dirty="0">
                <a:solidFill>
                  <a:srgbClr val="00B050"/>
                </a:solidFill>
              </a:rPr>
              <a:t> s a constant character pointer.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 \return The test results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 \</a:t>
            </a:r>
            <a:r>
              <a:rPr lang="en-IN" b="1" dirty="0" err="1">
                <a:solidFill>
                  <a:srgbClr val="00B050"/>
                </a:solidFill>
              </a:rPr>
              <a:t>sa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QTstyle_Test</a:t>
            </a:r>
            <a:r>
              <a:rPr lang="en-IN" b="1" dirty="0">
                <a:solidFill>
                  <a:srgbClr val="00B050"/>
                </a:solidFill>
              </a:rPr>
              <a:t>(), ~</a:t>
            </a:r>
            <a:r>
              <a:rPr lang="en-IN" b="1" dirty="0" err="1">
                <a:solidFill>
                  <a:srgbClr val="00B050"/>
                </a:solidFill>
              </a:rPr>
              <a:t>QTstyle_Test</a:t>
            </a:r>
            <a:r>
              <a:rPr lang="en-IN" b="1" dirty="0">
                <a:solidFill>
                  <a:srgbClr val="00B050"/>
                </a:solidFill>
              </a:rPr>
              <a:t>(), </a:t>
            </a:r>
            <a:r>
              <a:rPr lang="en-IN" b="1" dirty="0" err="1">
                <a:solidFill>
                  <a:srgbClr val="00B050"/>
                </a:solidFill>
              </a:rPr>
              <a:t>testMeToo</a:t>
            </a:r>
            <a:r>
              <a:rPr lang="en-IN" b="1" dirty="0">
                <a:solidFill>
                  <a:srgbClr val="00B050"/>
                </a:solidFill>
              </a:rPr>
              <a:t>() and </a:t>
            </a:r>
            <a:r>
              <a:rPr lang="en-IN" b="1" dirty="0" err="1">
                <a:solidFill>
                  <a:srgbClr val="00B050"/>
                </a:solidFill>
              </a:rPr>
              <a:t>publicVar</a:t>
            </a:r>
            <a:r>
              <a:rPr lang="en-IN" b="1" dirty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*/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</a:t>
            </a:r>
            <a:r>
              <a:rPr lang="en-IN" b="1" dirty="0" err="1">
                <a:solidFill>
                  <a:srgbClr val="00B050"/>
                </a:solidFill>
              </a:rPr>
              <a:t>int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testMe</a:t>
            </a:r>
            <a:r>
              <a:rPr lang="en-IN" b="1" dirty="0">
                <a:solidFill>
                  <a:srgbClr val="00B050"/>
                </a:solidFill>
              </a:rPr>
              <a:t>(</a:t>
            </a:r>
            <a:r>
              <a:rPr lang="en-IN" b="1" dirty="0" err="1">
                <a:solidFill>
                  <a:srgbClr val="00B050"/>
                </a:solidFill>
              </a:rPr>
              <a:t>int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a,const</a:t>
            </a:r>
            <a:r>
              <a:rPr lang="en-IN" b="1" dirty="0">
                <a:solidFill>
                  <a:srgbClr val="00B050"/>
                </a:solidFill>
              </a:rPr>
              <a:t> char *s);</a:t>
            </a:r>
          </a:p>
          <a:p>
            <a:pPr marL="0" indent="0">
              <a:buNone/>
            </a:pPr>
            <a:r>
              <a:rPr lang="en-IN" dirty="0"/>
              <a:t>   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070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//! A pure virtual member.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/*!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 \</a:t>
            </a:r>
            <a:r>
              <a:rPr lang="en-IN" b="1" dirty="0" err="1">
                <a:solidFill>
                  <a:srgbClr val="00B050"/>
                </a:solidFill>
              </a:rPr>
              <a:t>sa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testMe</a:t>
            </a:r>
            <a:r>
              <a:rPr lang="en-IN" b="1" dirty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 \</a:t>
            </a:r>
            <a:r>
              <a:rPr lang="en-IN" b="1" dirty="0" err="1">
                <a:solidFill>
                  <a:srgbClr val="00B050"/>
                </a:solidFill>
              </a:rPr>
              <a:t>param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c1</a:t>
            </a:r>
            <a:r>
              <a:rPr lang="en-IN" b="1" dirty="0">
                <a:solidFill>
                  <a:srgbClr val="00B050"/>
                </a:solidFill>
              </a:rPr>
              <a:t> the first argument.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 \</a:t>
            </a:r>
            <a:r>
              <a:rPr lang="en-IN" b="1" dirty="0" err="1">
                <a:solidFill>
                  <a:srgbClr val="00B050"/>
                </a:solidFill>
              </a:rPr>
              <a:t>param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c2</a:t>
            </a:r>
            <a:r>
              <a:rPr lang="en-IN" b="1" dirty="0">
                <a:solidFill>
                  <a:srgbClr val="00B050"/>
                </a:solidFill>
              </a:rPr>
              <a:t> the second argument.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*/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virtual void </a:t>
            </a:r>
            <a:r>
              <a:rPr lang="en-IN" b="1" dirty="0" err="1">
                <a:solidFill>
                  <a:srgbClr val="00B050"/>
                </a:solidFill>
              </a:rPr>
              <a:t>testMeToo</a:t>
            </a:r>
            <a:r>
              <a:rPr lang="en-IN" b="1" dirty="0">
                <a:solidFill>
                  <a:srgbClr val="00B050"/>
                </a:solidFill>
              </a:rPr>
              <a:t>(char </a:t>
            </a:r>
            <a:r>
              <a:rPr lang="en-IN" b="1" dirty="0" err="1">
                <a:solidFill>
                  <a:srgbClr val="00B050"/>
                </a:solidFill>
              </a:rPr>
              <a:t>c1,char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c2</a:t>
            </a:r>
            <a:r>
              <a:rPr lang="en-IN" b="1" dirty="0">
                <a:solidFill>
                  <a:srgbClr val="00B050"/>
                </a:solidFill>
              </a:rPr>
              <a:t>) = 0;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//! A public variable.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/*!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 Details.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*/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614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int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publicVar</a:t>
            </a:r>
            <a:r>
              <a:rPr lang="en-IN" b="1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//! A function variable.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/*!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  Details.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*/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 </a:t>
            </a:r>
            <a:r>
              <a:rPr lang="en-IN" b="1" dirty="0" err="1">
                <a:solidFill>
                  <a:srgbClr val="00B050"/>
                </a:solidFill>
              </a:rPr>
              <a:t>int</a:t>
            </a:r>
            <a:r>
              <a:rPr lang="en-IN" b="1" dirty="0">
                <a:solidFill>
                  <a:srgbClr val="00B050"/>
                </a:solidFill>
              </a:rPr>
              <a:t> (*handler)(</a:t>
            </a:r>
            <a:r>
              <a:rPr lang="en-IN" b="1" dirty="0" err="1">
                <a:solidFill>
                  <a:srgbClr val="00B050"/>
                </a:solidFill>
              </a:rPr>
              <a:t>int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err="1">
                <a:solidFill>
                  <a:srgbClr val="00B050"/>
                </a:solidFill>
              </a:rPr>
              <a:t>a,int</a:t>
            </a:r>
            <a:r>
              <a:rPr lang="en-IN" b="1" dirty="0">
                <a:solidFill>
                  <a:srgbClr val="00B050"/>
                </a:solidFill>
              </a:rPr>
              <a:t> b);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26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IN" dirty="0" err="1"/>
              <a:t>Doxygen</a:t>
            </a:r>
            <a:r>
              <a:rPr lang="en-IN" dirty="0"/>
              <a:t> can use the "dot" tool from </a:t>
            </a:r>
            <a:r>
              <a:rPr lang="en-IN" dirty="0" err="1"/>
              <a:t>graphviz</a:t>
            </a:r>
            <a:r>
              <a:rPr lang="en-IN" dirty="0"/>
              <a:t> to generate more advanced diagrams and graphs. </a:t>
            </a:r>
            <a:r>
              <a:rPr lang="en-IN" dirty="0" err="1"/>
              <a:t>Graphviz</a:t>
            </a:r>
            <a:r>
              <a:rPr lang="en-IN" dirty="0"/>
              <a:t> is an open-source, cross-platform graph drawing toolkit and can be found at </a:t>
            </a:r>
            <a:r>
              <a:rPr lang="en-IN" dirty="0">
                <a:hlinkClick r:id="rId2"/>
              </a:rPr>
              <a:t>http://</a:t>
            </a:r>
            <a:r>
              <a:rPr lang="en-IN" dirty="0" err="1">
                <a:hlinkClick r:id="rId2"/>
              </a:rPr>
              <a:t>www.graphviz.org</a:t>
            </a:r>
            <a:r>
              <a:rPr lang="en-IN" dirty="0">
                <a:hlinkClick r:id="rId2"/>
              </a:rPr>
              <a:t>/</a:t>
            </a:r>
            <a:endParaRPr lang="en-IN" dirty="0"/>
          </a:p>
          <a:p>
            <a:r>
              <a:rPr lang="en-IN" dirty="0"/>
              <a:t>If you have the "dot" tool in the path, you can set </a:t>
            </a:r>
            <a:r>
              <a:rPr lang="en-IN" dirty="0" err="1">
                <a:hlinkClick r:id="rId3"/>
              </a:rPr>
              <a:t>HAVE_DOT</a:t>
            </a:r>
            <a:r>
              <a:rPr lang="en-IN" dirty="0"/>
              <a:t> to YES in the configuration file to let </a:t>
            </a:r>
            <a:r>
              <a:rPr lang="en-IN" dirty="0" err="1"/>
              <a:t>doxygen</a:t>
            </a:r>
            <a:r>
              <a:rPr lang="en-IN" dirty="0"/>
              <a:t> use it.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3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these tools?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These tools helps to generate documentation from source code.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>
                <a:solidFill>
                  <a:srgbClr val="00B0F0"/>
                </a:solidFill>
              </a:rPr>
              <a:t>doxygen</a:t>
            </a:r>
            <a:r>
              <a:rPr lang="en-US" dirty="0">
                <a:solidFill>
                  <a:srgbClr val="00B0F0"/>
                </a:solidFill>
              </a:rPr>
              <a:t> for </a:t>
            </a:r>
            <a:r>
              <a:rPr lang="en-US">
                <a:solidFill>
                  <a:srgbClr val="00B0F0"/>
                </a:solidFill>
              </a:rPr>
              <a:t>java link</a:t>
            </a:r>
            <a:endParaRPr lang="en-US">
              <a:solidFill>
                <a:srgbClr val="00B0F0"/>
              </a:solidFill>
              <a:hlinkClick r:id="rId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hlinkClick r:id="rId2"/>
              </a:rPr>
              <a:t>https://www.youtube.com/watch?v=-V_vHZPOZfY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433244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IN" dirty="0" err="1"/>
              <a:t>Doxygen</a:t>
            </a:r>
            <a:r>
              <a:rPr lang="en-IN" dirty="0"/>
              <a:t> uses the "dot" tool to generate the following graphs: </a:t>
            </a:r>
          </a:p>
          <a:p>
            <a:r>
              <a:rPr lang="en-IN" dirty="0"/>
              <a:t>A graphical representation of the class hierarchy will be drawn, along with the textual one. Currently this feature is supported for HTML only.</a:t>
            </a:r>
            <a:br>
              <a:rPr lang="en-IN" dirty="0"/>
            </a:br>
            <a:r>
              <a:rPr lang="en-IN" b="1" dirty="0"/>
              <a:t>Warning:</a:t>
            </a:r>
            <a:r>
              <a:rPr lang="en-IN" dirty="0"/>
              <a:t> When you have a very large class hierarchy where many classes derive from a common base class, the resulting image may become too big to handle for some browsers.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802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IN" dirty="0"/>
              <a:t>An inheritance graph will be generated for each documented class showing the direct and indirect inheritance relations. This disables the generation of the built-in class inheritance diagrams. </a:t>
            </a:r>
          </a:p>
          <a:p>
            <a:r>
              <a:rPr lang="en-IN" dirty="0"/>
              <a:t>An include dependency graph is generated for each documented file that includes at least one other file. This feature is currently supported for HTML and RTF only.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757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IN" dirty="0"/>
              <a:t>A graph is drawn for each documented class and </a:t>
            </a:r>
            <a:r>
              <a:rPr lang="en-IN" dirty="0" err="1"/>
              <a:t>struct</a:t>
            </a:r>
            <a:r>
              <a:rPr lang="en-IN" dirty="0"/>
              <a:t> that shows: </a:t>
            </a:r>
          </a:p>
          <a:p>
            <a:pPr lvl="1"/>
            <a:r>
              <a:rPr lang="en-IN" dirty="0"/>
              <a:t>the inheritance relations with base classes. </a:t>
            </a:r>
          </a:p>
          <a:p>
            <a:pPr lvl="1"/>
            <a:r>
              <a:rPr lang="en-IN" dirty="0"/>
              <a:t>the usage relations with other </a:t>
            </a:r>
            <a:r>
              <a:rPr lang="en-IN" dirty="0" err="1"/>
              <a:t>structs</a:t>
            </a:r>
            <a:r>
              <a:rPr lang="en-IN" dirty="0"/>
              <a:t> and classes (e.g. class A has a member variable </a:t>
            </a:r>
            <a:r>
              <a:rPr lang="en-IN" dirty="0" err="1"/>
              <a:t>m_a</a:t>
            </a:r>
            <a:r>
              <a:rPr lang="en-IN" dirty="0"/>
              <a:t> of type class B, then A has an arrow to B with </a:t>
            </a:r>
            <a:r>
              <a:rPr lang="en-IN" dirty="0" err="1"/>
              <a:t>m_a</a:t>
            </a:r>
            <a:r>
              <a:rPr lang="en-IN" dirty="0"/>
              <a:t> as label).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187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IN" dirty="0"/>
              <a:t>if </a:t>
            </a:r>
            <a:r>
              <a:rPr lang="en-IN" dirty="0" err="1">
                <a:hlinkClick r:id="rId2"/>
              </a:rPr>
              <a:t>CALL_GRAPH</a:t>
            </a:r>
            <a:r>
              <a:rPr lang="en-IN" dirty="0"/>
              <a:t> is set to YES, a graphical call graph is drawn for each function showing the functions that the function directly or indirectly calls. </a:t>
            </a:r>
          </a:p>
          <a:p>
            <a:r>
              <a:rPr lang="en-IN" dirty="0"/>
              <a:t>if </a:t>
            </a:r>
            <a:r>
              <a:rPr lang="en-IN" dirty="0" err="1">
                <a:hlinkClick r:id="rId3"/>
              </a:rPr>
              <a:t>CALLER_GRAPH</a:t>
            </a:r>
            <a:r>
              <a:rPr lang="en-IN" dirty="0"/>
              <a:t> is set to YES, a graphical caller graph is drawn for each function showing the functions that the function is directly or indirectly called by.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550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IN" dirty="0"/>
              <a:t>The elements in the graphs generated by the dot tool have the following meaning: </a:t>
            </a:r>
          </a:p>
          <a:p>
            <a:r>
              <a:rPr lang="en-IN" dirty="0"/>
              <a:t>A </a:t>
            </a:r>
            <a:r>
              <a:rPr lang="en-IN" b="1" dirty="0"/>
              <a:t>white</a:t>
            </a:r>
            <a:r>
              <a:rPr lang="en-IN" dirty="0"/>
              <a:t> box indicates a class or </a:t>
            </a:r>
            <a:r>
              <a:rPr lang="en-IN" dirty="0" err="1"/>
              <a:t>struct</a:t>
            </a:r>
            <a:r>
              <a:rPr lang="en-IN" dirty="0"/>
              <a:t> or file. </a:t>
            </a:r>
          </a:p>
          <a:p>
            <a:r>
              <a:rPr lang="en-IN" dirty="0"/>
              <a:t>A </a:t>
            </a:r>
            <a:r>
              <a:rPr lang="en-IN" b="1" dirty="0"/>
              <a:t>dark blue</a:t>
            </a:r>
            <a:r>
              <a:rPr lang="en-IN" dirty="0"/>
              <a:t> arrow indicates an include relation (for the include dependency graph) or public inheritance (for the other graphs). </a:t>
            </a:r>
          </a:p>
          <a:p>
            <a:r>
              <a:rPr lang="en-IN" dirty="0"/>
              <a:t>A </a:t>
            </a:r>
            <a:r>
              <a:rPr lang="en-IN" b="1" dirty="0"/>
              <a:t>dark green</a:t>
            </a:r>
            <a:r>
              <a:rPr lang="en-IN" dirty="0"/>
              <a:t> arrow indicates protected inheritance. </a:t>
            </a:r>
          </a:p>
          <a:p>
            <a:r>
              <a:rPr lang="en-IN" dirty="0"/>
              <a:t>A </a:t>
            </a:r>
            <a:r>
              <a:rPr lang="en-IN" b="1" dirty="0"/>
              <a:t>dark red</a:t>
            </a:r>
            <a:r>
              <a:rPr lang="en-IN" dirty="0"/>
              <a:t> arrow indicates private inheritance.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057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The following output formats are </a:t>
            </a:r>
            <a:r>
              <a:rPr lang="en-IN" i="1" dirty="0"/>
              <a:t>directly</a:t>
            </a:r>
            <a:r>
              <a:rPr lang="en-IN" dirty="0"/>
              <a:t> supported by </a:t>
            </a:r>
            <a:r>
              <a:rPr lang="en-IN" dirty="0" err="1"/>
              <a:t>doxygen</a:t>
            </a:r>
            <a:r>
              <a:rPr lang="en-IN" dirty="0"/>
              <a:t>: </a:t>
            </a:r>
          </a:p>
          <a:p>
            <a:r>
              <a:rPr lang="en-IN" b="1" dirty="0"/>
              <a:t>HTML</a:t>
            </a:r>
            <a:r>
              <a:rPr lang="en-IN" dirty="0"/>
              <a:t> Generated if </a:t>
            </a:r>
            <a:r>
              <a:rPr lang="en-IN" dirty="0" err="1">
                <a:hlinkClick r:id="rId2"/>
              </a:rPr>
              <a:t>GENERATE_HTML</a:t>
            </a:r>
            <a:r>
              <a:rPr lang="en-IN" dirty="0"/>
              <a:t> is set to YES in the configuration file. </a:t>
            </a:r>
          </a:p>
          <a:p>
            <a:r>
              <a:rPr lang="en-IN" b="1" dirty="0"/>
              <a:t>latex</a:t>
            </a:r>
            <a:r>
              <a:rPr lang="en-IN" dirty="0"/>
              <a:t> Generated if </a:t>
            </a:r>
            <a:r>
              <a:rPr lang="en-IN" dirty="0" err="1">
                <a:hlinkClick r:id="rId3"/>
              </a:rPr>
              <a:t>GENERATE_LATEX</a:t>
            </a:r>
            <a:r>
              <a:rPr lang="en-IN" dirty="0"/>
              <a:t> is set to YES in the configuration file. </a:t>
            </a:r>
          </a:p>
          <a:p>
            <a:r>
              <a:rPr lang="en-IN" b="1" dirty="0"/>
              <a:t>Man pages</a:t>
            </a:r>
            <a:r>
              <a:rPr lang="en-IN" dirty="0"/>
              <a:t> Generated if </a:t>
            </a:r>
            <a:r>
              <a:rPr lang="en-IN" dirty="0" err="1">
                <a:hlinkClick r:id="rId4"/>
              </a:rPr>
              <a:t>GENERATE_MAN</a:t>
            </a:r>
            <a:r>
              <a:rPr lang="en-IN" dirty="0"/>
              <a:t> is set to YES in the configuration file. </a:t>
            </a:r>
          </a:p>
          <a:p>
            <a:r>
              <a:rPr lang="en-IN" b="1" dirty="0"/>
              <a:t>RTF</a:t>
            </a:r>
            <a:r>
              <a:rPr lang="en-IN" dirty="0"/>
              <a:t> Generated if </a:t>
            </a:r>
            <a:r>
              <a:rPr lang="en-IN" dirty="0" err="1">
                <a:hlinkClick r:id="rId5"/>
              </a:rPr>
              <a:t>GENERATE_RTF</a:t>
            </a:r>
            <a:r>
              <a:rPr lang="en-IN" dirty="0"/>
              <a:t> is set to YES in the configuration file.</a:t>
            </a:r>
          </a:p>
          <a:p>
            <a:r>
              <a:rPr lang="en-IN" dirty="0"/>
              <a:t>Note that the RTF output probably only looks nice with Microsoft's Word.</a:t>
            </a:r>
          </a:p>
          <a:p>
            <a:r>
              <a:rPr lang="en-IN" b="1" dirty="0"/>
              <a:t>XML</a:t>
            </a:r>
            <a:r>
              <a:rPr lang="en-IN" dirty="0"/>
              <a:t> Generated if </a:t>
            </a:r>
            <a:r>
              <a:rPr lang="en-IN" dirty="0" err="1">
                <a:hlinkClick r:id="rId6"/>
              </a:rPr>
              <a:t>GENERATE_XML</a:t>
            </a:r>
            <a:r>
              <a:rPr lang="en-IN" dirty="0"/>
              <a:t> is set to YES in the configuration file.</a:t>
            </a:r>
          </a:p>
          <a:p>
            <a:r>
              <a:rPr lang="en-IN" b="1" dirty="0" err="1"/>
              <a:t>Docbook</a:t>
            </a:r>
            <a:r>
              <a:rPr lang="en-IN" dirty="0"/>
              <a:t> Generated if </a:t>
            </a:r>
            <a:r>
              <a:rPr lang="en-IN" dirty="0" err="1">
                <a:hlinkClick r:id="rId7"/>
              </a:rPr>
              <a:t>GENERATE_DOCBOOOK</a:t>
            </a:r>
            <a:r>
              <a:rPr lang="en-IN" dirty="0"/>
              <a:t> is set to YES in the configuration file.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22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DOXYGEN</a:t>
            </a:r>
            <a:r>
              <a:rPr lang="en-IN" dirty="0">
                <a:solidFill>
                  <a:srgbClr val="FF0000"/>
                </a:solidFill>
              </a:rPr>
              <a:t> AND </a:t>
            </a:r>
            <a:r>
              <a:rPr lang="en-IN" dirty="0" err="1">
                <a:solidFill>
                  <a:srgbClr val="FF0000"/>
                </a:solidFill>
              </a:rPr>
              <a:t>GRAPHVIZ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err="1"/>
              <a:t>sudo</a:t>
            </a:r>
            <a:r>
              <a:rPr lang="en-IN" dirty="0"/>
              <a:t> apt-get install </a:t>
            </a:r>
            <a:r>
              <a:rPr lang="en-IN" dirty="0" err="1"/>
              <a:t>doxygen</a:t>
            </a:r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apt-get install </a:t>
            </a:r>
            <a:r>
              <a:rPr lang="en-IN" dirty="0" err="1"/>
              <a:t>doxygen-gui</a:t>
            </a:r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apt-get install </a:t>
            </a:r>
            <a:r>
              <a:rPr lang="en-IN" dirty="0" err="1"/>
              <a:t>graphviz</a:t>
            </a:r>
            <a:r>
              <a:rPr lang="en-IN" dirty="0"/>
              <a:t>  </a:t>
            </a:r>
          </a:p>
          <a:p>
            <a:r>
              <a:rPr lang="en-IN" dirty="0"/>
              <a:t>To start </a:t>
            </a:r>
            <a:r>
              <a:rPr lang="en-IN" dirty="0" err="1"/>
              <a:t>doxygen</a:t>
            </a:r>
            <a:r>
              <a:rPr lang="en-IN" dirty="0"/>
              <a:t> </a:t>
            </a:r>
            <a:r>
              <a:rPr lang="en-IN" dirty="0" err="1"/>
              <a:t>gui</a:t>
            </a:r>
            <a:endParaRPr lang="en-IN" dirty="0"/>
          </a:p>
          <a:p>
            <a:r>
              <a:rPr lang="en-IN" dirty="0"/>
              <a:t>Type ‘</a:t>
            </a:r>
            <a:r>
              <a:rPr lang="en-IN" dirty="0" err="1"/>
              <a:t>doxywizard</a:t>
            </a:r>
            <a:r>
              <a:rPr lang="en-IN" dirty="0"/>
              <a:t>’ in terminal  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6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Doxygen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executable </a:t>
            </a:r>
            <a:r>
              <a:rPr lang="en-IN" dirty="0" err="1"/>
              <a:t>doxygen</a:t>
            </a:r>
            <a:r>
              <a:rPr lang="en-IN" dirty="0"/>
              <a:t> is the main program that parses the sources and generates the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40737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to comment code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to put comments in your code such that </a:t>
            </a:r>
            <a:r>
              <a:rPr lang="en-IN" dirty="0" err="1"/>
              <a:t>doxygen</a:t>
            </a:r>
            <a:r>
              <a:rPr lang="en-IN" dirty="0"/>
              <a:t> incorporates them in the documentation it generates.</a:t>
            </a:r>
          </a:p>
          <a:p>
            <a:r>
              <a:rPr lang="en-IN" dirty="0"/>
              <a:t>Ways to structure the contents of a comment block such that the output looks good.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27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There are several ways to mark a comment block as a detailed description: </a:t>
            </a:r>
          </a:p>
          <a:p>
            <a:r>
              <a:rPr lang="en-IN" dirty="0"/>
              <a:t>You can use the </a:t>
            </a:r>
            <a:r>
              <a:rPr lang="en-IN" dirty="0" err="1"/>
              <a:t>JavaDoc</a:t>
            </a:r>
            <a:r>
              <a:rPr lang="en-IN" dirty="0"/>
              <a:t> style, which consist of a C-style comment block starting with two *'s, like this:</a:t>
            </a:r>
          </a:p>
          <a:p>
            <a:r>
              <a:rPr lang="en-IN" dirty="0">
                <a:solidFill>
                  <a:srgbClr val="00B050"/>
                </a:solidFill>
              </a:rPr>
              <a:t>/** * ... text ... */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13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or you can use the </a:t>
            </a:r>
            <a:r>
              <a:rPr lang="en-IN" dirty="0" err="1"/>
              <a:t>Qt</a:t>
            </a:r>
            <a:r>
              <a:rPr lang="en-IN" dirty="0"/>
              <a:t> style and add an exclamation mark (!) after the opening of a C-style comment block, as shown in this example:</a:t>
            </a:r>
          </a:p>
          <a:p>
            <a:r>
              <a:rPr lang="en-IN" dirty="0">
                <a:solidFill>
                  <a:srgbClr val="00B050"/>
                </a:solidFill>
              </a:rPr>
              <a:t>/*! * ... text ... */ In both cases the intermediate *'s are optional, so</a:t>
            </a:r>
          </a:p>
          <a:p>
            <a:r>
              <a:rPr lang="en-IN" dirty="0">
                <a:solidFill>
                  <a:srgbClr val="00B050"/>
                </a:solidFill>
              </a:rPr>
              <a:t>/*! ... text ... */ is also valid.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89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 third alternative is to use a block of </a:t>
            </a:r>
            <a:r>
              <a:rPr lang="en-IN" i="1" dirty="0"/>
              <a:t>at least two</a:t>
            </a:r>
            <a:r>
              <a:rPr lang="en-IN" dirty="0"/>
              <a:t> C++ comment lines, where each line starts with an additional slash or an exclamation mark. Here are examples of the two cases:</a:t>
            </a:r>
          </a:p>
          <a:p>
            <a:r>
              <a:rPr lang="en-IN" dirty="0">
                <a:solidFill>
                  <a:srgbClr val="00B050"/>
                </a:solidFill>
              </a:rPr>
              <a:t>/// /// ... text ... /// or</a:t>
            </a:r>
          </a:p>
          <a:p>
            <a:r>
              <a:rPr lang="en-IN" dirty="0">
                <a:solidFill>
                  <a:srgbClr val="00B050"/>
                </a:solidFill>
              </a:rPr>
              <a:t>//! //!... text ... //! Note that a blank line ends a documentation block in this case.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6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Some people like to make their comment blocks more visible in the documentation. For this purpose you can use the following:</a:t>
            </a:r>
          </a:p>
          <a:p>
            <a:r>
              <a:rPr lang="en-IN" dirty="0">
                <a:solidFill>
                  <a:srgbClr val="00B050"/>
                </a:solidFill>
              </a:rPr>
              <a:t>/********************************************//** * ... text ***********************************************/ (note the 2 slashes to end the normal comment block and start a special comment block).</a:t>
            </a:r>
          </a:p>
          <a:p>
            <a:r>
              <a:rPr lang="en-IN" dirty="0">
                <a:solidFill>
                  <a:srgbClr val="00B050"/>
                </a:solidFill>
              </a:rPr>
              <a:t>or</a:t>
            </a:r>
          </a:p>
          <a:p>
            <a:r>
              <a:rPr lang="en-IN" dirty="0">
                <a:solidFill>
                  <a:srgbClr val="00B050"/>
                </a:solidFill>
              </a:rPr>
              <a:t>///////////////////////////////////////////////// /// ... text ... /////////////////////////////////////////////////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49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For the brief description there are also several possibilities: </a:t>
            </a:r>
          </a:p>
          <a:p>
            <a:r>
              <a:rPr lang="en-IN" dirty="0"/>
              <a:t>One could use the </a:t>
            </a:r>
            <a:r>
              <a:rPr lang="en-IN" dirty="0">
                <a:hlinkClick r:id="rId2"/>
              </a:rPr>
              <a:t>\brief</a:t>
            </a:r>
            <a:r>
              <a:rPr lang="en-IN" dirty="0"/>
              <a:t> command with one of the above comment blocks. This command ends at the end of a paragraph, so the detailed description follows after an empty line.</a:t>
            </a:r>
          </a:p>
          <a:p>
            <a:r>
              <a:rPr lang="en-IN" dirty="0">
                <a:solidFill>
                  <a:srgbClr val="00B050"/>
                </a:solidFill>
              </a:rPr>
              <a:t>Here is an example:</a:t>
            </a:r>
          </a:p>
          <a:p>
            <a:r>
              <a:rPr lang="en-IN" dirty="0">
                <a:solidFill>
                  <a:srgbClr val="00B050"/>
                </a:solidFill>
              </a:rPr>
              <a:t>/*! \brief Brief description. * Brief description continued. * * Detailed description starts here. */ </a:t>
            </a:r>
          </a:p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5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1342</Words>
  <Application>Microsoft Office PowerPoint</Application>
  <PresentationFormat>On-screen Show (4:3)</PresentationFormat>
  <Paragraphs>147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Structure analysis tools</vt:lpstr>
      <vt:lpstr>Why these tools?</vt:lpstr>
      <vt:lpstr>Doxygen</vt:lpstr>
      <vt:lpstr>How to comment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analysis tools</dc:title>
  <dc:creator>Supratik Banerjee</dc:creator>
  <cp:lastModifiedBy>Supratik Banerjee</cp:lastModifiedBy>
  <cp:revision>78</cp:revision>
  <dcterms:created xsi:type="dcterms:W3CDTF">2006-08-16T00:00:00Z</dcterms:created>
  <dcterms:modified xsi:type="dcterms:W3CDTF">2018-07-12T09:46:36Z</dcterms:modified>
</cp:coreProperties>
</file>